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rawings/drawing1.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174"/>
  </p:notesMasterIdLst>
  <p:handoutMasterIdLst>
    <p:handoutMasterId r:id="rId175"/>
  </p:handoutMasterIdLst>
  <p:sldIdLst>
    <p:sldId id="616" r:id="rId2"/>
    <p:sldId id="617" r:id="rId3"/>
    <p:sldId id="618" r:id="rId4"/>
    <p:sldId id="619" r:id="rId5"/>
    <p:sldId id="620" r:id="rId6"/>
    <p:sldId id="621" r:id="rId7"/>
    <p:sldId id="622" r:id="rId8"/>
    <p:sldId id="623" r:id="rId9"/>
    <p:sldId id="624" r:id="rId10"/>
    <p:sldId id="625" r:id="rId11"/>
    <p:sldId id="626" r:id="rId12"/>
    <p:sldId id="627" r:id="rId13"/>
    <p:sldId id="628" r:id="rId14"/>
    <p:sldId id="629" r:id="rId15"/>
    <p:sldId id="630" r:id="rId16"/>
    <p:sldId id="631" r:id="rId17"/>
    <p:sldId id="632" r:id="rId18"/>
    <p:sldId id="633" r:id="rId19"/>
    <p:sldId id="634" r:id="rId20"/>
    <p:sldId id="635" r:id="rId21"/>
    <p:sldId id="636" r:id="rId22"/>
    <p:sldId id="637" r:id="rId23"/>
    <p:sldId id="638" r:id="rId24"/>
    <p:sldId id="639" r:id="rId25"/>
    <p:sldId id="640" r:id="rId26"/>
    <p:sldId id="641" r:id="rId27"/>
    <p:sldId id="642" r:id="rId28"/>
    <p:sldId id="643" r:id="rId29"/>
    <p:sldId id="644" r:id="rId30"/>
    <p:sldId id="645" r:id="rId31"/>
    <p:sldId id="646" r:id="rId32"/>
    <p:sldId id="547" r:id="rId33"/>
    <p:sldId id="647" r:id="rId34"/>
    <p:sldId id="648" r:id="rId35"/>
    <p:sldId id="649" r:id="rId36"/>
    <p:sldId id="657" r:id="rId37"/>
    <p:sldId id="654" r:id="rId38"/>
    <p:sldId id="650" r:id="rId39"/>
    <p:sldId id="655" r:id="rId40"/>
    <p:sldId id="658" r:id="rId41"/>
    <p:sldId id="659" r:id="rId42"/>
    <p:sldId id="660" r:id="rId43"/>
    <p:sldId id="732" r:id="rId44"/>
    <p:sldId id="733" r:id="rId45"/>
    <p:sldId id="734" r:id="rId46"/>
    <p:sldId id="694" r:id="rId47"/>
    <p:sldId id="736" r:id="rId48"/>
    <p:sldId id="737" r:id="rId49"/>
    <p:sldId id="738" r:id="rId50"/>
    <p:sldId id="739" r:id="rId51"/>
    <p:sldId id="740" r:id="rId52"/>
    <p:sldId id="741" r:id="rId53"/>
    <p:sldId id="742" r:id="rId54"/>
    <p:sldId id="743" r:id="rId55"/>
    <p:sldId id="744" r:id="rId56"/>
    <p:sldId id="745" r:id="rId57"/>
    <p:sldId id="746" r:id="rId58"/>
    <p:sldId id="747" r:id="rId59"/>
    <p:sldId id="748" r:id="rId60"/>
    <p:sldId id="749" r:id="rId61"/>
    <p:sldId id="750" r:id="rId62"/>
    <p:sldId id="751" r:id="rId63"/>
    <p:sldId id="752" r:id="rId64"/>
    <p:sldId id="753" r:id="rId65"/>
    <p:sldId id="754" r:id="rId66"/>
    <p:sldId id="755" r:id="rId67"/>
    <p:sldId id="756" r:id="rId68"/>
    <p:sldId id="757" r:id="rId69"/>
    <p:sldId id="758" r:id="rId70"/>
    <p:sldId id="759" r:id="rId71"/>
    <p:sldId id="760" r:id="rId72"/>
    <p:sldId id="761" r:id="rId73"/>
    <p:sldId id="762" r:id="rId74"/>
    <p:sldId id="763" r:id="rId75"/>
    <p:sldId id="764" r:id="rId76"/>
    <p:sldId id="765" r:id="rId77"/>
    <p:sldId id="766" r:id="rId78"/>
    <p:sldId id="767" r:id="rId79"/>
    <p:sldId id="768" r:id="rId80"/>
    <p:sldId id="769" r:id="rId81"/>
    <p:sldId id="770" r:id="rId82"/>
    <p:sldId id="771" r:id="rId83"/>
    <p:sldId id="772" r:id="rId84"/>
    <p:sldId id="773" r:id="rId85"/>
    <p:sldId id="774" r:id="rId86"/>
    <p:sldId id="775" r:id="rId87"/>
    <p:sldId id="710" r:id="rId88"/>
    <p:sldId id="717" r:id="rId89"/>
    <p:sldId id="351" r:id="rId90"/>
    <p:sldId id="575" r:id="rId91"/>
    <p:sldId id="576" r:id="rId92"/>
    <p:sldId id="577" r:id="rId93"/>
    <p:sldId id="578" r:id="rId94"/>
    <p:sldId id="579" r:id="rId95"/>
    <p:sldId id="580" r:id="rId96"/>
    <p:sldId id="581" r:id="rId97"/>
    <p:sldId id="582" r:id="rId98"/>
    <p:sldId id="583" r:id="rId99"/>
    <p:sldId id="584" r:id="rId100"/>
    <p:sldId id="585" r:id="rId101"/>
    <p:sldId id="586" r:id="rId102"/>
    <p:sldId id="587" r:id="rId103"/>
    <p:sldId id="564" r:id="rId104"/>
    <p:sldId id="470" r:id="rId105"/>
    <p:sldId id="471" r:id="rId106"/>
    <p:sldId id="472" r:id="rId107"/>
    <p:sldId id="473" r:id="rId108"/>
    <p:sldId id="474" r:id="rId109"/>
    <p:sldId id="611" r:id="rId110"/>
    <p:sldId id="718" r:id="rId111"/>
    <p:sldId id="719" r:id="rId112"/>
    <p:sldId id="720" r:id="rId113"/>
    <p:sldId id="721" r:id="rId114"/>
    <p:sldId id="722" r:id="rId115"/>
    <p:sldId id="723" r:id="rId116"/>
    <p:sldId id="724" r:id="rId117"/>
    <p:sldId id="725" r:id="rId118"/>
    <p:sldId id="726" r:id="rId119"/>
    <p:sldId id="727" r:id="rId120"/>
    <p:sldId id="728" r:id="rId121"/>
    <p:sldId id="729" r:id="rId122"/>
    <p:sldId id="730" r:id="rId123"/>
    <p:sldId id="668" r:id="rId124"/>
    <p:sldId id="669" r:id="rId125"/>
    <p:sldId id="670" r:id="rId126"/>
    <p:sldId id="671" r:id="rId127"/>
    <p:sldId id="672" r:id="rId128"/>
    <p:sldId id="673" r:id="rId129"/>
    <p:sldId id="674" r:id="rId130"/>
    <p:sldId id="675" r:id="rId131"/>
    <p:sldId id="676" r:id="rId132"/>
    <p:sldId id="677" r:id="rId133"/>
    <p:sldId id="678" r:id="rId134"/>
    <p:sldId id="679" r:id="rId135"/>
    <p:sldId id="680" r:id="rId136"/>
    <p:sldId id="681" r:id="rId137"/>
    <p:sldId id="682" r:id="rId138"/>
    <p:sldId id="683" r:id="rId139"/>
    <p:sldId id="684" r:id="rId140"/>
    <p:sldId id="685" r:id="rId141"/>
    <p:sldId id="686" r:id="rId142"/>
    <p:sldId id="687" r:id="rId143"/>
    <p:sldId id="688" r:id="rId144"/>
    <p:sldId id="689" r:id="rId145"/>
    <p:sldId id="690" r:id="rId146"/>
    <p:sldId id="691" r:id="rId147"/>
    <p:sldId id="692" r:id="rId148"/>
    <p:sldId id="693" r:id="rId149"/>
    <p:sldId id="566" r:id="rId150"/>
    <p:sldId id="695" r:id="rId151"/>
    <p:sldId id="696" r:id="rId152"/>
    <p:sldId id="697" r:id="rId153"/>
    <p:sldId id="698" r:id="rId154"/>
    <p:sldId id="699" r:id="rId155"/>
    <p:sldId id="700" r:id="rId156"/>
    <p:sldId id="701" r:id="rId157"/>
    <p:sldId id="702" r:id="rId158"/>
    <p:sldId id="712" r:id="rId159"/>
    <p:sldId id="713" r:id="rId160"/>
    <p:sldId id="714" r:id="rId161"/>
    <p:sldId id="715" r:id="rId162"/>
    <p:sldId id="716" r:id="rId163"/>
    <p:sldId id="565" r:id="rId164"/>
    <p:sldId id="703" r:id="rId165"/>
    <p:sldId id="704" r:id="rId166"/>
    <p:sldId id="705" r:id="rId167"/>
    <p:sldId id="706" r:id="rId168"/>
    <p:sldId id="707" r:id="rId169"/>
    <p:sldId id="708" r:id="rId170"/>
    <p:sldId id="709" r:id="rId171"/>
    <p:sldId id="711" r:id="rId172"/>
    <p:sldId id="731" r:id="rId17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69429" autoAdjust="0"/>
  </p:normalViewPr>
  <p:slideViewPr>
    <p:cSldViewPr>
      <p:cViewPr>
        <p:scale>
          <a:sx n="70" d="100"/>
          <a:sy n="70" d="100"/>
        </p:scale>
        <p:origin x="-11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notesViewPr>
    <p:cSldViewPr>
      <p:cViewPr varScale="1">
        <p:scale>
          <a:sx n="69" d="100"/>
          <a:sy n="69" d="100"/>
        </p:scale>
        <p:origin x="-2754" y="-108"/>
      </p:cViewPr>
      <p:guideLst>
        <p:guide orient="horz" pos="3024"/>
        <p:guide pos="2304"/>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00" Type="http://schemas.openxmlformats.org/officeDocument/2006/relationships/slide" Target="slides/slide99.xml"/>
  <Relationship Id="rId101" Type="http://schemas.openxmlformats.org/officeDocument/2006/relationships/slide" Target="slides/slide100.xml"/>
  <Relationship Id="rId102" Type="http://schemas.openxmlformats.org/officeDocument/2006/relationships/slide" Target="slides/slide101.xml"/>
  <Relationship Id="rId103" Type="http://schemas.openxmlformats.org/officeDocument/2006/relationships/slide" Target="slides/slide102.xml"/>
  <Relationship Id="rId104" Type="http://schemas.openxmlformats.org/officeDocument/2006/relationships/slide" Target="slides/slide103.xml"/>
  <Relationship Id="rId105" Type="http://schemas.openxmlformats.org/officeDocument/2006/relationships/slide" Target="slides/slide104.xml"/>
  <Relationship Id="rId106" Type="http://schemas.openxmlformats.org/officeDocument/2006/relationships/slide" Target="slides/slide105.xml"/>
  <Relationship Id="rId107" Type="http://schemas.openxmlformats.org/officeDocument/2006/relationships/slide" Target="slides/slide106.xml"/>
  <Relationship Id="rId108" Type="http://schemas.openxmlformats.org/officeDocument/2006/relationships/slide" Target="slides/slide107.xml"/>
  <Relationship Id="rId109" Type="http://schemas.openxmlformats.org/officeDocument/2006/relationships/slide" Target="slides/slide108.xml"/>
  <Relationship Id="rId11" Type="http://schemas.openxmlformats.org/officeDocument/2006/relationships/slide" Target="slides/slide10.xml"/>
  <Relationship Id="rId110" Type="http://schemas.openxmlformats.org/officeDocument/2006/relationships/slide" Target="slides/slide109.xml"/>
  <Relationship Id="rId111" Type="http://schemas.openxmlformats.org/officeDocument/2006/relationships/slide" Target="slides/slide110.xml"/>
  <Relationship Id="rId112" Type="http://schemas.openxmlformats.org/officeDocument/2006/relationships/slide" Target="slides/slide111.xml"/>
  <Relationship Id="rId113" Type="http://schemas.openxmlformats.org/officeDocument/2006/relationships/slide" Target="slides/slide112.xml"/>
  <Relationship Id="rId114" Type="http://schemas.openxmlformats.org/officeDocument/2006/relationships/slide" Target="slides/slide113.xml"/>
  <Relationship Id="rId115" Type="http://schemas.openxmlformats.org/officeDocument/2006/relationships/slide" Target="slides/slide114.xml"/>
  <Relationship Id="rId116" Type="http://schemas.openxmlformats.org/officeDocument/2006/relationships/slide" Target="slides/slide115.xml"/>
  <Relationship Id="rId117" Type="http://schemas.openxmlformats.org/officeDocument/2006/relationships/slide" Target="slides/slide116.xml"/>
  <Relationship Id="rId118" Type="http://schemas.openxmlformats.org/officeDocument/2006/relationships/slide" Target="slides/slide117.xml"/>
  <Relationship Id="rId119" Type="http://schemas.openxmlformats.org/officeDocument/2006/relationships/slide" Target="slides/slide118.xml"/>
  <Relationship Id="rId12" Type="http://schemas.openxmlformats.org/officeDocument/2006/relationships/slide" Target="slides/slide11.xml"/>
  <Relationship Id="rId120" Type="http://schemas.openxmlformats.org/officeDocument/2006/relationships/slide" Target="slides/slide119.xml"/>
  <Relationship Id="rId121" Type="http://schemas.openxmlformats.org/officeDocument/2006/relationships/slide" Target="slides/slide120.xml"/>
  <Relationship Id="rId122" Type="http://schemas.openxmlformats.org/officeDocument/2006/relationships/slide" Target="slides/slide121.xml"/>
  <Relationship Id="rId123" Type="http://schemas.openxmlformats.org/officeDocument/2006/relationships/slide" Target="slides/slide122.xml"/>
  <Relationship Id="rId124" Type="http://schemas.openxmlformats.org/officeDocument/2006/relationships/slide" Target="slides/slide123.xml"/>
  <Relationship Id="rId125" Type="http://schemas.openxmlformats.org/officeDocument/2006/relationships/slide" Target="slides/slide124.xml"/>
  <Relationship Id="rId126" Type="http://schemas.openxmlformats.org/officeDocument/2006/relationships/slide" Target="slides/slide125.xml"/>
  <Relationship Id="rId127" Type="http://schemas.openxmlformats.org/officeDocument/2006/relationships/slide" Target="slides/slide126.xml"/>
  <Relationship Id="rId128" Type="http://schemas.openxmlformats.org/officeDocument/2006/relationships/slide" Target="slides/slide127.xml"/>
  <Relationship Id="rId129" Type="http://schemas.openxmlformats.org/officeDocument/2006/relationships/slide" Target="slides/slide128.xml"/>
  <Relationship Id="rId13" Type="http://schemas.openxmlformats.org/officeDocument/2006/relationships/slide" Target="slides/slide12.xml"/>
  <Relationship Id="rId130" Type="http://schemas.openxmlformats.org/officeDocument/2006/relationships/slide" Target="slides/slide129.xml"/>
  <Relationship Id="rId131" Type="http://schemas.openxmlformats.org/officeDocument/2006/relationships/slide" Target="slides/slide130.xml"/>
  <Relationship Id="rId132" Type="http://schemas.openxmlformats.org/officeDocument/2006/relationships/slide" Target="slides/slide131.xml"/>
  <Relationship Id="rId133" Type="http://schemas.openxmlformats.org/officeDocument/2006/relationships/slide" Target="slides/slide132.xml"/>
  <Relationship Id="rId134" Type="http://schemas.openxmlformats.org/officeDocument/2006/relationships/slide" Target="slides/slide133.xml"/>
  <Relationship Id="rId135" Type="http://schemas.openxmlformats.org/officeDocument/2006/relationships/slide" Target="slides/slide134.xml"/>
  <Relationship Id="rId136" Type="http://schemas.openxmlformats.org/officeDocument/2006/relationships/slide" Target="slides/slide135.xml"/>
  <Relationship Id="rId137" Type="http://schemas.openxmlformats.org/officeDocument/2006/relationships/slide" Target="slides/slide136.xml"/>
  <Relationship Id="rId138" Type="http://schemas.openxmlformats.org/officeDocument/2006/relationships/slide" Target="slides/slide137.xml"/>
  <Relationship Id="rId139" Type="http://schemas.openxmlformats.org/officeDocument/2006/relationships/slide" Target="slides/slide138.xml"/>
  <Relationship Id="rId14" Type="http://schemas.openxmlformats.org/officeDocument/2006/relationships/slide" Target="slides/slide13.xml"/>
  <Relationship Id="rId140" Type="http://schemas.openxmlformats.org/officeDocument/2006/relationships/slide" Target="slides/slide139.xml"/>
  <Relationship Id="rId141" Type="http://schemas.openxmlformats.org/officeDocument/2006/relationships/slide" Target="slides/slide140.xml"/>
  <Relationship Id="rId142" Type="http://schemas.openxmlformats.org/officeDocument/2006/relationships/slide" Target="slides/slide141.xml"/>
  <Relationship Id="rId143" Type="http://schemas.openxmlformats.org/officeDocument/2006/relationships/slide" Target="slides/slide142.xml"/>
  <Relationship Id="rId144" Type="http://schemas.openxmlformats.org/officeDocument/2006/relationships/slide" Target="slides/slide143.xml"/>
  <Relationship Id="rId145" Type="http://schemas.openxmlformats.org/officeDocument/2006/relationships/slide" Target="slides/slide144.xml"/>
  <Relationship Id="rId146" Type="http://schemas.openxmlformats.org/officeDocument/2006/relationships/slide" Target="slides/slide145.xml"/>
  <Relationship Id="rId147" Type="http://schemas.openxmlformats.org/officeDocument/2006/relationships/slide" Target="slides/slide146.xml"/>
  <Relationship Id="rId148" Type="http://schemas.openxmlformats.org/officeDocument/2006/relationships/slide" Target="slides/slide147.xml"/>
  <Relationship Id="rId149" Type="http://schemas.openxmlformats.org/officeDocument/2006/relationships/slide" Target="slides/slide148.xml"/>
  <Relationship Id="rId15" Type="http://schemas.openxmlformats.org/officeDocument/2006/relationships/slide" Target="slides/slide14.xml"/>
  <Relationship Id="rId150" Type="http://schemas.openxmlformats.org/officeDocument/2006/relationships/slide" Target="slides/slide149.xml"/>
  <Relationship Id="rId151" Type="http://schemas.openxmlformats.org/officeDocument/2006/relationships/slide" Target="slides/slide150.xml"/>
  <Relationship Id="rId152" Type="http://schemas.openxmlformats.org/officeDocument/2006/relationships/slide" Target="slides/slide151.xml"/>
  <Relationship Id="rId153" Type="http://schemas.openxmlformats.org/officeDocument/2006/relationships/slide" Target="slides/slide152.xml"/>
  <Relationship Id="rId154" Type="http://schemas.openxmlformats.org/officeDocument/2006/relationships/slide" Target="slides/slide153.xml"/>
  <Relationship Id="rId155" Type="http://schemas.openxmlformats.org/officeDocument/2006/relationships/slide" Target="slides/slide154.xml"/>
  <Relationship Id="rId156" Type="http://schemas.openxmlformats.org/officeDocument/2006/relationships/slide" Target="slides/slide155.xml"/>
  <Relationship Id="rId157" Type="http://schemas.openxmlformats.org/officeDocument/2006/relationships/slide" Target="slides/slide156.xml"/>
  <Relationship Id="rId158" Type="http://schemas.openxmlformats.org/officeDocument/2006/relationships/slide" Target="slides/slide157.xml"/>
  <Relationship Id="rId159" Type="http://schemas.openxmlformats.org/officeDocument/2006/relationships/slide" Target="slides/slide158.xml"/>
  <Relationship Id="rId16" Type="http://schemas.openxmlformats.org/officeDocument/2006/relationships/slide" Target="slides/slide15.xml"/>
  <Relationship Id="rId160" Type="http://schemas.openxmlformats.org/officeDocument/2006/relationships/slide" Target="slides/slide159.xml"/>
  <Relationship Id="rId161" Type="http://schemas.openxmlformats.org/officeDocument/2006/relationships/slide" Target="slides/slide160.xml"/>
  <Relationship Id="rId162" Type="http://schemas.openxmlformats.org/officeDocument/2006/relationships/slide" Target="slides/slide161.xml"/>
  <Relationship Id="rId163" Type="http://schemas.openxmlformats.org/officeDocument/2006/relationships/slide" Target="slides/slide162.xml"/>
  <Relationship Id="rId164" Type="http://schemas.openxmlformats.org/officeDocument/2006/relationships/slide" Target="slides/slide163.xml"/>
  <Relationship Id="rId165" Type="http://schemas.openxmlformats.org/officeDocument/2006/relationships/slide" Target="slides/slide164.xml"/>
  <Relationship Id="rId166" Type="http://schemas.openxmlformats.org/officeDocument/2006/relationships/slide" Target="slides/slide165.xml"/>
  <Relationship Id="rId167" Type="http://schemas.openxmlformats.org/officeDocument/2006/relationships/slide" Target="slides/slide166.xml"/>
  <Relationship Id="rId168" Type="http://schemas.openxmlformats.org/officeDocument/2006/relationships/slide" Target="slides/slide167.xml"/>
  <Relationship Id="rId169" Type="http://schemas.openxmlformats.org/officeDocument/2006/relationships/slide" Target="slides/slide168.xml"/>
  <Relationship Id="rId17" Type="http://schemas.openxmlformats.org/officeDocument/2006/relationships/slide" Target="slides/slide16.xml"/>
  <Relationship Id="rId170" Type="http://schemas.openxmlformats.org/officeDocument/2006/relationships/slide" Target="slides/slide169.xml"/>
  <Relationship Id="rId171" Type="http://schemas.openxmlformats.org/officeDocument/2006/relationships/slide" Target="slides/slide170.xml"/>
  <Relationship Id="rId172" Type="http://schemas.openxmlformats.org/officeDocument/2006/relationships/slide" Target="slides/slide171.xml"/>
  <Relationship Id="rId173" Type="http://schemas.openxmlformats.org/officeDocument/2006/relationships/slide" Target="slides/slide172.xml"/>
  <Relationship Id="rId174" Type="http://schemas.openxmlformats.org/officeDocument/2006/relationships/notesMaster" Target="notesMasters/notesMaster1.xml"/>
  <Relationship Id="rId175" Type="http://schemas.openxmlformats.org/officeDocument/2006/relationships/handoutMaster" Target="handoutMasters/handoutMaster1.xml"/>
  <Relationship Id="rId176" Type="http://schemas.openxmlformats.org/officeDocument/2006/relationships/presProps" Target="presProps.xml"/>
  <Relationship Id="rId177" Type="http://schemas.openxmlformats.org/officeDocument/2006/relationships/viewProps" Target="viewProps.xml"/>
  <Relationship Id="rId178" Type="http://schemas.openxmlformats.org/officeDocument/2006/relationships/theme" Target="theme/theme1.xml"/>
  <Relationship Id="rId179" Type="http://schemas.openxmlformats.org/officeDocument/2006/relationships/tableStyles" Target="tableStyles.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 Type="http://schemas.openxmlformats.org/officeDocument/2006/relationships/slide" Target="slides/slide5.xml"/>
  <Relationship Id="rId60" Type="http://schemas.openxmlformats.org/officeDocument/2006/relationships/slide" Target="slides/slide59.xml"/>
  <Relationship Id="rId61" Type="http://schemas.openxmlformats.org/officeDocument/2006/relationships/slide" Target="slides/slide60.xml"/>
  <Relationship Id="rId62" Type="http://schemas.openxmlformats.org/officeDocument/2006/relationships/slide" Target="slides/slide61.xml"/>
  <Relationship Id="rId63" Type="http://schemas.openxmlformats.org/officeDocument/2006/relationships/slide" Target="slides/slide62.xml"/>
  <Relationship Id="rId64" Type="http://schemas.openxmlformats.org/officeDocument/2006/relationships/slide" Target="slides/slide63.xml"/>
  <Relationship Id="rId65" Type="http://schemas.openxmlformats.org/officeDocument/2006/relationships/slide" Target="slides/slide64.xml"/>
  <Relationship Id="rId66" Type="http://schemas.openxmlformats.org/officeDocument/2006/relationships/slide" Target="slides/slide65.xml"/>
  <Relationship Id="rId67" Type="http://schemas.openxmlformats.org/officeDocument/2006/relationships/slide" Target="slides/slide66.xml"/>
  <Relationship Id="rId68" Type="http://schemas.openxmlformats.org/officeDocument/2006/relationships/slide" Target="slides/slide67.xml"/>
  <Relationship Id="rId69" Type="http://schemas.openxmlformats.org/officeDocument/2006/relationships/slide" Target="slides/slide68.xml"/>
  <Relationship Id="rId7" Type="http://schemas.openxmlformats.org/officeDocument/2006/relationships/slide" Target="slides/slide6.xml"/>
  <Relationship Id="rId70" Type="http://schemas.openxmlformats.org/officeDocument/2006/relationships/slide" Target="slides/slide69.xml"/>
  <Relationship Id="rId71" Type="http://schemas.openxmlformats.org/officeDocument/2006/relationships/slide" Target="slides/slide70.xml"/>
  <Relationship Id="rId72" Type="http://schemas.openxmlformats.org/officeDocument/2006/relationships/slide" Target="slides/slide71.xml"/>
  <Relationship Id="rId73" Type="http://schemas.openxmlformats.org/officeDocument/2006/relationships/slide" Target="slides/slide72.xml"/>
  <Relationship Id="rId74" Type="http://schemas.openxmlformats.org/officeDocument/2006/relationships/slide" Target="slides/slide73.xml"/>
  <Relationship Id="rId75" Type="http://schemas.openxmlformats.org/officeDocument/2006/relationships/slide" Target="slides/slide74.xml"/>
  <Relationship Id="rId76" Type="http://schemas.openxmlformats.org/officeDocument/2006/relationships/slide" Target="slides/slide75.xml"/>
  <Relationship Id="rId77" Type="http://schemas.openxmlformats.org/officeDocument/2006/relationships/slide" Target="slides/slide76.xml"/>
  <Relationship Id="rId78" Type="http://schemas.openxmlformats.org/officeDocument/2006/relationships/slide" Target="slides/slide77.xml"/>
  <Relationship Id="rId79" Type="http://schemas.openxmlformats.org/officeDocument/2006/relationships/slide" Target="slides/slide78.xml"/>
  <Relationship Id="rId8" Type="http://schemas.openxmlformats.org/officeDocument/2006/relationships/slide" Target="slides/slide7.xml"/>
  <Relationship Id="rId80" Type="http://schemas.openxmlformats.org/officeDocument/2006/relationships/slide" Target="slides/slide79.xml"/>
  <Relationship Id="rId81" Type="http://schemas.openxmlformats.org/officeDocument/2006/relationships/slide" Target="slides/slide80.xml"/>
  <Relationship Id="rId82" Type="http://schemas.openxmlformats.org/officeDocument/2006/relationships/slide" Target="slides/slide81.xml"/>
  <Relationship Id="rId83" Type="http://schemas.openxmlformats.org/officeDocument/2006/relationships/slide" Target="slides/slide82.xml"/>
  <Relationship Id="rId84" Type="http://schemas.openxmlformats.org/officeDocument/2006/relationships/slide" Target="slides/slide83.xml"/>
  <Relationship Id="rId85" Type="http://schemas.openxmlformats.org/officeDocument/2006/relationships/slide" Target="slides/slide84.xml"/>
  <Relationship Id="rId86" Type="http://schemas.openxmlformats.org/officeDocument/2006/relationships/slide" Target="slides/slide85.xml"/>
  <Relationship Id="rId87" Type="http://schemas.openxmlformats.org/officeDocument/2006/relationships/slide" Target="slides/slide86.xml"/>
  <Relationship Id="rId88" Type="http://schemas.openxmlformats.org/officeDocument/2006/relationships/slide" Target="slides/slide87.xml"/>
  <Relationship Id="rId89" Type="http://schemas.openxmlformats.org/officeDocument/2006/relationships/slide" Target="slides/slide88.xml"/>
  <Relationship Id="rId9" Type="http://schemas.openxmlformats.org/officeDocument/2006/relationships/slide" Target="slides/slide8.xml"/>
  <Relationship Id="rId90" Type="http://schemas.openxmlformats.org/officeDocument/2006/relationships/slide" Target="slides/slide89.xml"/>
  <Relationship Id="rId91" Type="http://schemas.openxmlformats.org/officeDocument/2006/relationships/slide" Target="slides/slide90.xml"/>
  <Relationship Id="rId92" Type="http://schemas.openxmlformats.org/officeDocument/2006/relationships/slide" Target="slides/slide91.xml"/>
  <Relationship Id="rId93" Type="http://schemas.openxmlformats.org/officeDocument/2006/relationships/slide" Target="slides/slide92.xml"/>
  <Relationship Id="rId94" Type="http://schemas.openxmlformats.org/officeDocument/2006/relationships/slide" Target="slides/slide93.xml"/>
  <Relationship Id="rId95" Type="http://schemas.openxmlformats.org/officeDocument/2006/relationships/slide" Target="slides/slide94.xml"/>
  <Relationship Id="rId96" Type="http://schemas.openxmlformats.org/officeDocument/2006/relationships/slide" Target="slides/slide95.xml"/>
  <Relationship Id="rId97" Type="http://schemas.openxmlformats.org/officeDocument/2006/relationships/slide" Target="slides/slide96.xml"/>
  <Relationship Id="rId98" Type="http://schemas.openxmlformats.org/officeDocument/2006/relationships/slide" Target="slides/slide97.xml"/>
  <Relationship Id="rId99" Type="http://schemas.openxmlformats.org/officeDocument/2006/relationships/slide" Target="slides/slide98.xml"/>
</Relationships>

</file>

<file path=ppt/charts/_rels/chart1.xml.rels><?xml version="1.0" encoding="UTF-8"?>

<Relationships xmlns="http://schemas.openxmlformats.org/package/2006/relationships">
  <Relationship Id="rId1" Type="http://schemas.openxmlformats.org/officeDocument/2006/relationships/package" Target="../embeddings/Microsoft_Excel_Worksheet1.xlsx"/>
  <Relationship Id="rId2" Type="http://schemas.openxmlformats.org/officeDocument/2006/relationships/chartUserShapes" Target="../drawings/drawing1.xml"/>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181FA8"/>
            </a:solidFill>
          </c:spPr>
          <c:invertIfNegative val="0"/>
          <c:dLbls>
            <c:dLbl>
              <c:idx val="0"/>
              <c:layout>
                <c:manualLayout>
                  <c:x val="2.314814814814815E-2"/>
                  <c:y val="-5.8201058201058045E-2"/>
                </c:manualLayout>
              </c:layout>
              <c:showLegendKey val="0"/>
              <c:showVal val="1"/>
              <c:showCatName val="0"/>
              <c:showSerName val="0"/>
              <c:showPercent val="0"/>
              <c:showBubbleSize val="0"/>
            </c:dLbl>
            <c:dLbl>
              <c:idx val="1"/>
              <c:layout>
                <c:manualLayout>
                  <c:x val="1.0802469135802586E-2"/>
                  <c:y val="-6.8783068783068779E-2"/>
                </c:manualLayout>
              </c:layout>
              <c:showLegendKey val="0"/>
              <c:showVal val="1"/>
              <c:showCatName val="0"/>
              <c:showSerName val="0"/>
              <c:showPercent val="0"/>
              <c:showBubbleSize val="0"/>
            </c:dLbl>
            <c:dLbl>
              <c:idx val="2"/>
              <c:layout>
                <c:manualLayout>
                  <c:x val="2.7777777777778432E-2"/>
                  <c:y val="-3.703703703703745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Today</c:v>
                </c:pt>
                <c:pt idx="1">
                  <c:v>SY 2011-12</c:v>
                </c:pt>
                <c:pt idx="2">
                  <c:v>SY 2012-13</c:v>
                </c:pt>
              </c:strCache>
            </c:strRef>
          </c:cat>
          <c:val>
            <c:numRef>
              <c:f>Sheet1!$B$2:$B$4</c:f>
              <c:numCache>
                <c:formatCode>General</c:formatCode>
                <c:ptCount val="3"/>
                <c:pt idx="0">
                  <c:v>2862</c:v>
                </c:pt>
                <c:pt idx="1">
                  <c:v>2250</c:v>
                </c:pt>
                <c:pt idx="2">
                  <c:v>3250</c:v>
                </c:pt>
              </c:numCache>
            </c:numRef>
          </c:val>
        </c:ser>
        <c:ser>
          <c:idx val="1"/>
          <c:order val="1"/>
          <c:tx>
            <c:strRef>
              <c:f>Sheet1!$C$1</c:f>
              <c:strCache>
                <c:ptCount val="1"/>
                <c:pt idx="0">
                  <c:v>Column1</c:v>
                </c:pt>
              </c:strCache>
            </c:strRef>
          </c:tx>
          <c:invertIfNegative val="0"/>
          <c:cat>
            <c:strRef>
              <c:f>Sheet1!$A$2:$A$4</c:f>
              <c:strCache>
                <c:ptCount val="3"/>
                <c:pt idx="0">
                  <c:v>Today</c:v>
                </c:pt>
                <c:pt idx="1">
                  <c:v>SY 2011-12</c:v>
                </c:pt>
                <c:pt idx="2">
                  <c:v>SY 2012-13</c:v>
                </c:pt>
              </c:strCache>
            </c:strRef>
          </c:cat>
          <c:val>
            <c:numRef>
              <c:f>Sheet1!$C$2:$C$4</c:f>
              <c:numCache>
                <c:formatCode>General</c:formatCode>
                <c:ptCount val="3"/>
              </c:numCache>
            </c:numRef>
          </c:val>
        </c:ser>
        <c:ser>
          <c:idx val="2"/>
          <c:order val="2"/>
          <c:tx>
            <c:strRef>
              <c:f>Sheet1!$D$1</c:f>
              <c:strCache>
                <c:ptCount val="1"/>
                <c:pt idx="0">
                  <c:v>Column2</c:v>
                </c:pt>
              </c:strCache>
            </c:strRef>
          </c:tx>
          <c:invertIfNegative val="0"/>
          <c:cat>
            <c:strRef>
              <c:f>Sheet1!$A$2:$A$4</c:f>
              <c:strCache>
                <c:ptCount val="3"/>
                <c:pt idx="0">
                  <c:v>Today</c:v>
                </c:pt>
                <c:pt idx="1">
                  <c:v>SY 2011-12</c:v>
                </c:pt>
                <c:pt idx="2">
                  <c:v>SY 2012-13</c:v>
                </c:pt>
              </c:strCache>
            </c:strRef>
          </c:cat>
          <c:val>
            <c:numRef>
              <c:f>Sheet1!$D$2:$D$4</c:f>
              <c:numCache>
                <c:formatCode>General</c:formatCode>
                <c:ptCount val="3"/>
              </c:numCache>
            </c:numRef>
          </c:val>
        </c:ser>
        <c:dLbls>
          <c:showLegendKey val="0"/>
          <c:showVal val="0"/>
          <c:showCatName val="0"/>
          <c:showSerName val="0"/>
          <c:showPercent val="0"/>
          <c:showBubbleSize val="0"/>
        </c:dLbls>
        <c:gapWidth val="0"/>
        <c:gapDepth val="0"/>
        <c:shape val="box"/>
        <c:axId val="181454720"/>
        <c:axId val="181456896"/>
        <c:axId val="0"/>
      </c:bar3DChart>
      <c:catAx>
        <c:axId val="181454720"/>
        <c:scaling>
          <c:orientation val="minMax"/>
        </c:scaling>
        <c:delete val="0"/>
        <c:axPos val="b"/>
        <c:title>
          <c:tx>
            <c:rich>
              <a:bodyPr/>
              <a:lstStyle/>
              <a:p>
                <a:pPr>
                  <a:defRPr/>
                </a:pPr>
                <a:r>
                  <a:rPr lang="en-US" dirty="0" smtClean="0"/>
                  <a:t>School Year</a:t>
                </a:r>
                <a:endParaRPr lang="en-US" dirty="0"/>
              </a:p>
            </c:rich>
          </c:tx>
          <c:overlay val="0"/>
        </c:title>
        <c:majorTickMark val="none"/>
        <c:minorTickMark val="none"/>
        <c:tickLblPos val="nextTo"/>
        <c:crossAx val="181456896"/>
        <c:crosses val="autoZero"/>
        <c:auto val="1"/>
        <c:lblAlgn val="ctr"/>
        <c:lblOffset val="100"/>
        <c:noMultiLvlLbl val="0"/>
      </c:catAx>
      <c:valAx>
        <c:axId val="181456896"/>
        <c:scaling>
          <c:orientation val="minMax"/>
        </c:scaling>
        <c:delete val="0"/>
        <c:axPos val="l"/>
        <c:title>
          <c:tx>
            <c:rich>
              <a:bodyPr/>
              <a:lstStyle/>
              <a:p>
                <a:pPr>
                  <a:defRPr/>
                </a:pPr>
                <a:r>
                  <a:rPr lang="en-US" dirty="0" smtClean="0"/>
                  <a:t>Number of Schools</a:t>
                </a:r>
                <a:endParaRPr lang="en-US" dirty="0"/>
              </a:p>
            </c:rich>
          </c:tx>
          <c:layout>
            <c:manualLayout>
              <c:xMode val="edge"/>
              <c:yMode val="edge"/>
              <c:x val="1.7655900651307628E-2"/>
              <c:y val="0.24125338499354249"/>
            </c:manualLayout>
          </c:layout>
          <c:overlay val="0"/>
        </c:title>
        <c:numFmt formatCode="General" sourceLinked="1"/>
        <c:majorTickMark val="out"/>
        <c:minorTickMark val="none"/>
        <c:tickLblPos val="nextTo"/>
        <c:crossAx val="18145472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_rels/data1.xml.rels><?xml version="1.0" encoding="UTF-8"?>

<Relationships xmlns="http://schemas.openxmlformats.org/package/2006/relationships">
  <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4.png"/>
</Relationships>

</file>

<file path=ppt/diagrams/_rels/data2.xml.rels><?xml version="1.0" encoding="UTF-8"?>

<Relationships xmlns="http://schemas.openxmlformats.org/package/2006/relationships">
  <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4.png"/>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EADF3-E5C5-424C-96F6-82ABF35E7C9D}" type="doc">
      <dgm:prSet loTypeId="urn:microsoft.com/office/officeart/2005/8/layout/hList7#1" loCatId="process" qsTypeId="urn:microsoft.com/office/officeart/2005/8/quickstyle/simple1" qsCatId="simple" csTypeId="urn:microsoft.com/office/officeart/2005/8/colors/colorful1#1" csCatId="colorful" phldr="1"/>
      <dgm:spPr/>
      <dgm:t>
        <a:bodyPr/>
        <a:lstStyle/>
        <a:p>
          <a:endParaRPr lang="en-US"/>
        </a:p>
      </dgm:t>
    </dgm:pt>
    <dgm:pt modelId="{672C01FE-C2A1-46B5-8C4C-E14DBFE45571}">
      <dgm:prSet phldrT="[Text]" custT="1"/>
      <dgm:spPr/>
      <dgm:t>
        <a:bodyPr/>
        <a:lstStyle/>
        <a:p>
          <a:pPr algn="l">
            <a:lnSpc>
              <a:spcPct val="100000"/>
            </a:lnSpc>
            <a:spcBef>
              <a:spcPts val="0"/>
            </a:spcBef>
            <a:spcAft>
              <a:spcPts val="0"/>
            </a:spcAft>
          </a:pPr>
          <a:endParaRPr lang="en-US" sz="2400" b="1" dirty="0" smtClean="0"/>
        </a:p>
        <a:p>
          <a:pPr algn="ctr">
            <a:lnSpc>
              <a:spcPct val="100000"/>
            </a:lnSpc>
            <a:spcBef>
              <a:spcPts val="0"/>
            </a:spcBef>
            <a:spcAft>
              <a:spcPts val="0"/>
            </a:spcAft>
          </a:pPr>
          <a:endParaRPr lang="en-US" sz="2400" b="1" dirty="0" smtClean="0">
            <a:solidFill>
              <a:schemeClr val="tx1"/>
            </a:solidFill>
          </a:endParaRPr>
        </a:p>
        <a:p>
          <a:pPr algn="ctr">
            <a:lnSpc>
              <a:spcPct val="100000"/>
            </a:lnSpc>
            <a:spcBef>
              <a:spcPts val="0"/>
            </a:spcBef>
            <a:spcAft>
              <a:spcPts val="0"/>
            </a:spcAft>
          </a:pPr>
          <a:endParaRPr lang="en-US" sz="2400" b="1" dirty="0" smtClean="0">
            <a:solidFill>
              <a:schemeClr val="tx1"/>
            </a:solidFill>
          </a:endParaRPr>
        </a:p>
        <a:p>
          <a:pPr algn="l">
            <a:lnSpc>
              <a:spcPct val="100000"/>
            </a:lnSpc>
            <a:spcBef>
              <a:spcPts val="0"/>
            </a:spcBef>
            <a:spcAft>
              <a:spcPts val="0"/>
            </a:spcAft>
          </a:pPr>
          <a:endParaRPr lang="en-US" sz="2400" b="1" dirty="0" smtClean="0">
            <a:solidFill>
              <a:schemeClr val="tx1"/>
            </a:solidFill>
          </a:endParaRPr>
        </a:p>
        <a:p>
          <a:pPr algn="l">
            <a:lnSpc>
              <a:spcPct val="100000"/>
            </a:lnSpc>
            <a:spcBef>
              <a:spcPts val="0"/>
            </a:spcBef>
            <a:spcAft>
              <a:spcPts val="0"/>
            </a:spcAft>
          </a:pPr>
          <a:endParaRPr lang="en-US" sz="2400" b="1" dirty="0" smtClean="0">
            <a:solidFill>
              <a:schemeClr val="tx1"/>
            </a:solidFill>
          </a:endParaRPr>
        </a:p>
        <a:p>
          <a:pPr algn="l">
            <a:lnSpc>
              <a:spcPct val="100000"/>
            </a:lnSpc>
            <a:spcBef>
              <a:spcPts val="0"/>
            </a:spcBef>
            <a:spcAft>
              <a:spcPts val="0"/>
            </a:spcAft>
          </a:pPr>
          <a:endParaRPr lang="en-US" sz="2400" b="1" dirty="0" smtClean="0">
            <a:solidFill>
              <a:schemeClr val="accent1">
                <a:lumMod val="75000"/>
              </a:schemeClr>
            </a:solidFill>
          </a:endParaRPr>
        </a:p>
        <a:p>
          <a:pPr algn="l">
            <a:lnSpc>
              <a:spcPct val="100000"/>
            </a:lnSpc>
            <a:spcBef>
              <a:spcPts val="0"/>
            </a:spcBef>
            <a:spcAft>
              <a:spcPts val="0"/>
            </a:spcAft>
          </a:pPr>
          <a:endParaRPr lang="en-US" sz="2400" b="1" dirty="0" smtClean="0">
            <a:solidFill>
              <a:schemeClr val="accent1">
                <a:lumMod val="75000"/>
              </a:schemeClr>
            </a:solidFill>
          </a:endParaRPr>
        </a:p>
        <a:p>
          <a:pPr algn="l">
            <a:lnSpc>
              <a:spcPct val="100000"/>
            </a:lnSpc>
            <a:spcBef>
              <a:spcPts val="0"/>
            </a:spcBef>
            <a:spcAft>
              <a:spcPts val="0"/>
            </a:spcAft>
          </a:pPr>
          <a:endParaRPr lang="en-US" sz="2400" b="1" dirty="0" smtClean="0">
            <a:solidFill>
              <a:schemeClr val="accent1">
                <a:lumMod val="75000"/>
              </a:schemeClr>
            </a:solidFill>
          </a:endParaRPr>
        </a:p>
        <a:p>
          <a:pPr algn="l">
            <a:lnSpc>
              <a:spcPct val="100000"/>
            </a:lnSpc>
            <a:spcBef>
              <a:spcPts val="0"/>
            </a:spcBef>
            <a:spcAft>
              <a:spcPts val="0"/>
            </a:spcAft>
          </a:pPr>
          <a:r>
            <a:rPr lang="en-US" sz="2000" b="1" dirty="0" smtClean="0">
              <a:solidFill>
                <a:schemeClr val="accent1">
                  <a:lumMod val="75000"/>
                </a:schemeClr>
              </a:solidFill>
            </a:rPr>
            <a:t>Grade Level:  </a:t>
          </a:r>
        </a:p>
        <a:p>
          <a:pPr algn="l">
            <a:lnSpc>
              <a:spcPct val="100000"/>
            </a:lnSpc>
            <a:spcBef>
              <a:spcPts val="0"/>
            </a:spcBef>
            <a:spcAft>
              <a:spcPts val="0"/>
            </a:spcAft>
          </a:pPr>
          <a:r>
            <a:rPr lang="en-US" sz="2000" b="1" dirty="0" smtClean="0"/>
            <a:t>6-8 (Ages 11-13)</a:t>
          </a:r>
        </a:p>
        <a:p>
          <a:pPr algn="l">
            <a:lnSpc>
              <a:spcPct val="100000"/>
            </a:lnSpc>
            <a:spcBef>
              <a:spcPts val="0"/>
            </a:spcBef>
            <a:spcAft>
              <a:spcPts val="0"/>
            </a:spcAft>
          </a:pPr>
          <a:r>
            <a:rPr lang="en-US" sz="2000" b="1" dirty="0" smtClean="0">
              <a:solidFill>
                <a:schemeClr val="accent1">
                  <a:lumMod val="75000"/>
                </a:schemeClr>
              </a:solidFill>
            </a:rPr>
            <a:t>Calorie Ranges:                                                                                                       </a:t>
          </a:r>
          <a:r>
            <a:rPr lang="en-US" sz="2000" b="1" dirty="0" smtClean="0"/>
            <a:t>Breakfast:  </a:t>
          </a:r>
          <a:r>
            <a:rPr lang="en-US" sz="1800" b="1" dirty="0" smtClean="0"/>
            <a:t>400-500 </a:t>
          </a:r>
          <a:r>
            <a:rPr lang="en-US" sz="2000" b="1" dirty="0" smtClean="0"/>
            <a:t> Lunch: 600-700</a:t>
          </a:r>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p>
        <a:p>
          <a:pPr algn="l">
            <a:lnSpc>
              <a:spcPct val="100000"/>
            </a:lnSpc>
            <a:spcBef>
              <a:spcPts val="0"/>
            </a:spcBef>
            <a:spcAft>
              <a:spcPts val="0"/>
            </a:spcAft>
          </a:pPr>
          <a:r>
            <a:rPr lang="en-US" sz="2400" b="1" dirty="0" smtClean="0"/>
            <a:t> </a:t>
          </a:r>
        </a:p>
        <a:p>
          <a:pPr algn="l">
            <a:lnSpc>
              <a:spcPct val="100000"/>
            </a:lnSpc>
            <a:spcBef>
              <a:spcPts val="0"/>
            </a:spcBef>
            <a:spcAft>
              <a:spcPts val="0"/>
            </a:spcAft>
          </a:pPr>
          <a:endParaRPr lang="en-US" sz="1100" dirty="0"/>
        </a:p>
      </dgm:t>
    </dgm:pt>
    <dgm:pt modelId="{DB2D1259-FE11-4BE4-AEDF-7DC93E4D4407}" type="parTrans" cxnId="{609B4967-5F5E-43C9-958B-B230E8AF5997}">
      <dgm:prSet/>
      <dgm:spPr/>
      <dgm:t>
        <a:bodyPr/>
        <a:lstStyle/>
        <a:p>
          <a:pPr>
            <a:lnSpc>
              <a:spcPct val="100000"/>
            </a:lnSpc>
            <a:spcBef>
              <a:spcPts val="0"/>
            </a:spcBef>
            <a:spcAft>
              <a:spcPts val="0"/>
            </a:spcAft>
          </a:pPr>
          <a:endParaRPr lang="en-US"/>
        </a:p>
      </dgm:t>
    </dgm:pt>
    <dgm:pt modelId="{5A6550CE-74B0-4F31-8FFC-F62CCDFE7825}" type="sibTrans" cxnId="{609B4967-5F5E-43C9-958B-B230E8AF5997}">
      <dgm:prSet/>
      <dgm:spPr/>
      <dgm:t>
        <a:bodyPr/>
        <a:lstStyle/>
        <a:p>
          <a:pPr>
            <a:lnSpc>
              <a:spcPct val="100000"/>
            </a:lnSpc>
            <a:spcBef>
              <a:spcPts val="0"/>
            </a:spcBef>
            <a:spcAft>
              <a:spcPts val="0"/>
            </a:spcAft>
          </a:pPr>
          <a:endParaRPr lang="en-US"/>
        </a:p>
      </dgm:t>
    </dgm:pt>
    <dgm:pt modelId="{C2E6F848-6733-44B1-8765-5960CB284D82}">
      <dgm:prSet phldrT="[Text]" custT="1"/>
      <dgm:spPr/>
      <dgm:t>
        <a:bodyPr/>
        <a:lstStyle/>
        <a:p>
          <a:pPr algn="ctr">
            <a:lnSpc>
              <a:spcPct val="100000"/>
            </a:lnSpc>
            <a:spcBef>
              <a:spcPts val="0"/>
            </a:spcBef>
            <a:spcAft>
              <a:spcPts val="0"/>
            </a:spcAft>
          </a:pPr>
          <a:endParaRPr lang="en-US" sz="1000" dirty="0" smtClean="0"/>
        </a:p>
        <a:p>
          <a:pPr algn="r">
            <a:lnSpc>
              <a:spcPct val="100000"/>
            </a:lnSpc>
            <a:spcBef>
              <a:spcPts val="0"/>
            </a:spcBef>
            <a:spcAft>
              <a:spcPts val="0"/>
            </a:spcAft>
          </a:pPr>
          <a:endParaRPr lang="en-US" sz="2400" b="1" dirty="0" smtClean="0"/>
        </a:p>
        <a:p>
          <a:pPr algn="l">
            <a:lnSpc>
              <a:spcPct val="100000"/>
            </a:lnSpc>
            <a:spcBef>
              <a:spcPts val="0"/>
            </a:spcBef>
            <a:spcAft>
              <a:spcPts val="0"/>
            </a:spcAft>
          </a:pPr>
          <a:endParaRPr lang="en-US" sz="2400" b="1" dirty="0" smtClean="0">
            <a:solidFill>
              <a:schemeClr val="tx1"/>
            </a:solidFill>
          </a:endParaRPr>
        </a:p>
        <a:p>
          <a:pPr algn="l">
            <a:lnSpc>
              <a:spcPct val="100000"/>
            </a:lnSpc>
            <a:spcBef>
              <a:spcPts val="0"/>
            </a:spcBef>
            <a:spcAft>
              <a:spcPts val="0"/>
            </a:spcAft>
          </a:pPr>
          <a:endParaRPr lang="en-US" sz="2400" b="1" dirty="0" smtClean="0">
            <a:solidFill>
              <a:schemeClr val="tx1"/>
            </a:solidFill>
          </a:endParaRPr>
        </a:p>
        <a:p>
          <a:pPr algn="l">
            <a:lnSpc>
              <a:spcPct val="100000"/>
            </a:lnSpc>
            <a:spcBef>
              <a:spcPts val="0"/>
            </a:spcBef>
            <a:spcAft>
              <a:spcPts val="0"/>
            </a:spcAft>
          </a:pPr>
          <a:endParaRPr lang="en-US" sz="2000" b="1" dirty="0" smtClean="0">
            <a:solidFill>
              <a:schemeClr val="accent1">
                <a:lumMod val="75000"/>
              </a:schemeClr>
            </a:solidFill>
          </a:endParaRPr>
        </a:p>
        <a:p>
          <a:pPr algn="l">
            <a:lnSpc>
              <a:spcPct val="100000"/>
            </a:lnSpc>
            <a:spcBef>
              <a:spcPts val="0"/>
            </a:spcBef>
            <a:spcAft>
              <a:spcPts val="0"/>
            </a:spcAft>
          </a:pPr>
          <a:endParaRPr lang="en-US" sz="2000" b="1" dirty="0" smtClean="0">
            <a:solidFill>
              <a:schemeClr val="accent1">
                <a:lumMod val="75000"/>
              </a:schemeClr>
            </a:solidFill>
          </a:endParaRPr>
        </a:p>
        <a:p>
          <a:pPr algn="l">
            <a:lnSpc>
              <a:spcPct val="100000"/>
            </a:lnSpc>
            <a:spcBef>
              <a:spcPts val="0"/>
            </a:spcBef>
            <a:spcAft>
              <a:spcPts val="0"/>
            </a:spcAft>
          </a:pPr>
          <a:endParaRPr lang="en-US" sz="2000" b="1" dirty="0" smtClean="0">
            <a:solidFill>
              <a:schemeClr val="accent1">
                <a:lumMod val="75000"/>
              </a:schemeClr>
            </a:solidFill>
          </a:endParaRPr>
        </a:p>
        <a:p>
          <a:pPr algn="l">
            <a:lnSpc>
              <a:spcPct val="100000"/>
            </a:lnSpc>
            <a:spcBef>
              <a:spcPts val="0"/>
            </a:spcBef>
            <a:spcAft>
              <a:spcPts val="0"/>
            </a:spcAft>
          </a:pPr>
          <a:r>
            <a:rPr lang="en-US" sz="2000" b="1" dirty="0" smtClean="0">
              <a:solidFill>
                <a:schemeClr val="accent1">
                  <a:lumMod val="75000"/>
                </a:schemeClr>
              </a:solidFill>
            </a:rPr>
            <a:t>Grade Level:                    </a:t>
          </a:r>
          <a:r>
            <a:rPr lang="en-US" sz="2000" b="1" dirty="0" smtClean="0"/>
            <a:t>9-12 ( Ages 14-18)</a:t>
          </a:r>
        </a:p>
        <a:p>
          <a:pPr algn="l">
            <a:lnSpc>
              <a:spcPct val="100000"/>
            </a:lnSpc>
            <a:spcBef>
              <a:spcPts val="0"/>
            </a:spcBef>
            <a:spcAft>
              <a:spcPts val="0"/>
            </a:spcAft>
          </a:pPr>
          <a:r>
            <a:rPr lang="en-US" sz="2000" b="1" dirty="0" smtClean="0">
              <a:solidFill>
                <a:schemeClr val="accent1">
                  <a:lumMod val="75000"/>
                </a:schemeClr>
              </a:solidFill>
            </a:rPr>
            <a:t>Calorie Ranges: </a:t>
          </a:r>
          <a:r>
            <a:rPr lang="en-US" sz="2000" b="1" dirty="0" smtClean="0"/>
            <a:t>Breakfast:  450-600 Lunch:  750-850</a:t>
          </a:r>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smtClean="0"/>
        </a:p>
        <a:p>
          <a:pPr algn="r">
            <a:lnSpc>
              <a:spcPct val="100000"/>
            </a:lnSpc>
            <a:spcBef>
              <a:spcPts val="0"/>
            </a:spcBef>
            <a:spcAft>
              <a:spcPts val="0"/>
            </a:spcAft>
          </a:pPr>
          <a:endParaRPr lang="en-US" sz="2400" b="1" dirty="0"/>
        </a:p>
      </dgm:t>
    </dgm:pt>
    <dgm:pt modelId="{72B11DC7-3D4B-43CB-A51A-BBDE8A9D2FA7}" type="parTrans" cxnId="{CC5D74A8-423C-41BE-95EA-FAB1A6C42CCF}">
      <dgm:prSet/>
      <dgm:spPr/>
      <dgm:t>
        <a:bodyPr/>
        <a:lstStyle/>
        <a:p>
          <a:pPr>
            <a:lnSpc>
              <a:spcPct val="100000"/>
            </a:lnSpc>
            <a:spcBef>
              <a:spcPts val="0"/>
            </a:spcBef>
            <a:spcAft>
              <a:spcPts val="0"/>
            </a:spcAft>
          </a:pPr>
          <a:endParaRPr lang="en-US"/>
        </a:p>
      </dgm:t>
    </dgm:pt>
    <dgm:pt modelId="{550D7F9F-A4F1-4524-885A-F24B980D8018}" type="sibTrans" cxnId="{CC5D74A8-423C-41BE-95EA-FAB1A6C42CCF}">
      <dgm:prSet/>
      <dgm:spPr/>
      <dgm:t>
        <a:bodyPr/>
        <a:lstStyle/>
        <a:p>
          <a:pPr>
            <a:lnSpc>
              <a:spcPct val="100000"/>
            </a:lnSpc>
            <a:spcBef>
              <a:spcPts val="0"/>
            </a:spcBef>
            <a:spcAft>
              <a:spcPts val="0"/>
            </a:spcAft>
          </a:pPr>
          <a:endParaRPr lang="en-US"/>
        </a:p>
      </dgm:t>
    </dgm:pt>
    <dgm:pt modelId="{9075ADDD-6159-4B7F-99E6-98023BF7FE3F}">
      <dgm:prSet phldrT="[Text]" custT="1"/>
      <dgm:spPr/>
      <dgm:t>
        <a:bodyPr/>
        <a:lstStyle/>
        <a:p>
          <a:pPr algn="l">
            <a:lnSpc>
              <a:spcPct val="100000"/>
            </a:lnSpc>
            <a:spcBef>
              <a:spcPts val="0"/>
            </a:spcBef>
            <a:spcAft>
              <a:spcPts val="0"/>
            </a:spcAft>
          </a:pPr>
          <a:endParaRPr lang="en-US" sz="2400" b="1" dirty="0" smtClean="0">
            <a:solidFill>
              <a:schemeClr val="tx1"/>
            </a:solidFill>
          </a:endParaRPr>
        </a:p>
        <a:p>
          <a:pPr algn="l">
            <a:lnSpc>
              <a:spcPct val="100000"/>
            </a:lnSpc>
            <a:spcBef>
              <a:spcPts val="0"/>
            </a:spcBef>
            <a:spcAft>
              <a:spcPts val="0"/>
            </a:spcAft>
          </a:pPr>
          <a:endParaRPr lang="en-US" sz="2400" b="1" dirty="0" smtClean="0">
            <a:solidFill>
              <a:schemeClr val="tx1"/>
            </a:solidFill>
          </a:endParaRPr>
        </a:p>
        <a:p>
          <a:pPr algn="l">
            <a:lnSpc>
              <a:spcPct val="100000"/>
            </a:lnSpc>
            <a:spcBef>
              <a:spcPts val="0"/>
            </a:spcBef>
            <a:spcAft>
              <a:spcPts val="0"/>
            </a:spcAft>
          </a:pPr>
          <a:endParaRPr lang="en-US" sz="2000" b="1" dirty="0" smtClean="0">
            <a:solidFill>
              <a:schemeClr val="accent1">
                <a:lumMod val="75000"/>
              </a:schemeClr>
            </a:solidFill>
          </a:endParaRPr>
        </a:p>
        <a:p>
          <a:pPr algn="l">
            <a:lnSpc>
              <a:spcPct val="100000"/>
            </a:lnSpc>
            <a:spcBef>
              <a:spcPts val="0"/>
            </a:spcBef>
            <a:spcAft>
              <a:spcPts val="0"/>
            </a:spcAft>
          </a:pPr>
          <a:endParaRPr lang="en-US" sz="2000" b="1" dirty="0" smtClean="0">
            <a:solidFill>
              <a:schemeClr val="accent1">
                <a:lumMod val="75000"/>
              </a:schemeClr>
            </a:solidFill>
          </a:endParaRPr>
        </a:p>
        <a:p>
          <a:pPr algn="l">
            <a:lnSpc>
              <a:spcPct val="100000"/>
            </a:lnSpc>
            <a:spcBef>
              <a:spcPts val="0"/>
            </a:spcBef>
            <a:spcAft>
              <a:spcPts val="0"/>
            </a:spcAft>
          </a:pPr>
          <a:endParaRPr lang="en-US" sz="2000" b="1" dirty="0" smtClean="0">
            <a:solidFill>
              <a:schemeClr val="accent1">
                <a:lumMod val="75000"/>
              </a:schemeClr>
            </a:solidFill>
          </a:endParaRPr>
        </a:p>
        <a:p>
          <a:pPr algn="l">
            <a:lnSpc>
              <a:spcPct val="100000"/>
            </a:lnSpc>
            <a:spcBef>
              <a:spcPts val="0"/>
            </a:spcBef>
            <a:spcAft>
              <a:spcPts val="0"/>
            </a:spcAft>
          </a:pPr>
          <a:r>
            <a:rPr lang="en-US" sz="2000" b="1" dirty="0" smtClean="0">
              <a:solidFill>
                <a:schemeClr val="accent1">
                  <a:lumMod val="75000"/>
                </a:schemeClr>
              </a:solidFill>
            </a:rPr>
            <a:t>Grade Level:             </a:t>
          </a:r>
        </a:p>
        <a:p>
          <a:pPr algn="l">
            <a:lnSpc>
              <a:spcPct val="100000"/>
            </a:lnSpc>
            <a:spcBef>
              <a:spcPts val="0"/>
            </a:spcBef>
            <a:spcAft>
              <a:spcPts val="0"/>
            </a:spcAft>
          </a:pPr>
          <a:r>
            <a:rPr lang="en-US" sz="2000" dirty="0" smtClean="0"/>
            <a:t>K-5 (ages 5-10) </a:t>
          </a:r>
        </a:p>
        <a:p>
          <a:pPr algn="l">
            <a:lnSpc>
              <a:spcPct val="100000"/>
            </a:lnSpc>
            <a:spcBef>
              <a:spcPts val="0"/>
            </a:spcBef>
            <a:spcAft>
              <a:spcPts val="0"/>
            </a:spcAft>
          </a:pPr>
          <a:r>
            <a:rPr lang="en-US" sz="2000" b="1" dirty="0" smtClean="0">
              <a:solidFill>
                <a:schemeClr val="accent1">
                  <a:lumMod val="75000"/>
                </a:schemeClr>
              </a:solidFill>
            </a:rPr>
            <a:t>Calorie Ranges</a:t>
          </a:r>
          <a:r>
            <a:rPr lang="en-US" sz="2000" dirty="0" smtClean="0">
              <a:solidFill>
                <a:schemeClr val="accent1">
                  <a:lumMod val="75000"/>
                </a:schemeClr>
              </a:solidFill>
            </a:rPr>
            <a:t>:                                                                                                                                         </a:t>
          </a:r>
          <a:r>
            <a:rPr lang="en-US" sz="2000" dirty="0" smtClean="0"/>
            <a:t>Breakfast:  350-500 </a:t>
          </a:r>
        </a:p>
        <a:p>
          <a:pPr algn="l">
            <a:lnSpc>
              <a:spcPct val="100000"/>
            </a:lnSpc>
            <a:spcBef>
              <a:spcPts val="0"/>
            </a:spcBef>
            <a:spcAft>
              <a:spcPts val="0"/>
            </a:spcAft>
          </a:pPr>
          <a:r>
            <a:rPr lang="en-US" sz="2000" dirty="0" smtClean="0"/>
            <a:t>Lunch:  550-650</a:t>
          </a:r>
        </a:p>
        <a:p>
          <a:pPr algn="l">
            <a:lnSpc>
              <a:spcPct val="100000"/>
            </a:lnSpc>
            <a:spcBef>
              <a:spcPts val="0"/>
            </a:spcBef>
            <a:spcAft>
              <a:spcPts val="0"/>
            </a:spcAft>
          </a:pPr>
          <a:endParaRPr lang="en-US" sz="2400" dirty="0" smtClean="0"/>
        </a:p>
        <a:p>
          <a:pPr algn="l">
            <a:lnSpc>
              <a:spcPct val="100000"/>
            </a:lnSpc>
            <a:spcBef>
              <a:spcPts val="0"/>
            </a:spcBef>
            <a:spcAft>
              <a:spcPts val="0"/>
            </a:spcAft>
          </a:pPr>
          <a:endParaRPr lang="en-US" sz="2400" dirty="0" smtClean="0"/>
        </a:p>
        <a:p>
          <a:pPr algn="l">
            <a:lnSpc>
              <a:spcPct val="100000"/>
            </a:lnSpc>
            <a:spcBef>
              <a:spcPts val="0"/>
            </a:spcBef>
            <a:spcAft>
              <a:spcPts val="0"/>
            </a:spcAft>
          </a:pPr>
          <a:endParaRPr lang="en-US" sz="2400" dirty="0" smtClean="0"/>
        </a:p>
        <a:p>
          <a:pPr algn="l">
            <a:lnSpc>
              <a:spcPct val="100000"/>
            </a:lnSpc>
            <a:spcBef>
              <a:spcPts val="0"/>
            </a:spcBef>
            <a:spcAft>
              <a:spcPts val="0"/>
            </a:spcAft>
          </a:pPr>
          <a:r>
            <a:rPr lang="en-US" sz="2400" dirty="0" smtClean="0"/>
            <a:t> </a:t>
          </a:r>
        </a:p>
        <a:p>
          <a:pPr algn="l">
            <a:lnSpc>
              <a:spcPct val="100000"/>
            </a:lnSpc>
            <a:spcBef>
              <a:spcPts val="0"/>
            </a:spcBef>
            <a:spcAft>
              <a:spcPts val="0"/>
            </a:spcAft>
          </a:pPr>
          <a:endParaRPr lang="en-US" sz="2400" dirty="0" smtClean="0"/>
        </a:p>
        <a:p>
          <a:pPr algn="l">
            <a:lnSpc>
              <a:spcPct val="100000"/>
            </a:lnSpc>
            <a:spcBef>
              <a:spcPts val="0"/>
            </a:spcBef>
            <a:spcAft>
              <a:spcPts val="0"/>
            </a:spcAft>
          </a:pPr>
          <a:endParaRPr lang="en-US" sz="2400" dirty="0" smtClean="0"/>
        </a:p>
        <a:p>
          <a:pPr algn="l">
            <a:lnSpc>
              <a:spcPct val="100000"/>
            </a:lnSpc>
            <a:spcBef>
              <a:spcPts val="0"/>
            </a:spcBef>
            <a:spcAft>
              <a:spcPts val="0"/>
            </a:spcAft>
          </a:pPr>
          <a:endParaRPr lang="en-US" sz="2400" dirty="0" smtClean="0"/>
        </a:p>
        <a:p>
          <a:pPr algn="l">
            <a:lnSpc>
              <a:spcPct val="100000"/>
            </a:lnSpc>
            <a:spcBef>
              <a:spcPts val="0"/>
            </a:spcBef>
            <a:spcAft>
              <a:spcPts val="0"/>
            </a:spcAft>
          </a:pPr>
          <a:endParaRPr lang="en-US" sz="2400" dirty="0" smtClean="0"/>
        </a:p>
        <a:p>
          <a:pPr algn="l">
            <a:lnSpc>
              <a:spcPct val="100000"/>
            </a:lnSpc>
            <a:spcBef>
              <a:spcPts val="0"/>
            </a:spcBef>
            <a:spcAft>
              <a:spcPts val="0"/>
            </a:spcAft>
          </a:pPr>
          <a:endParaRPr lang="en-US" sz="2400" dirty="0" smtClean="0"/>
        </a:p>
        <a:p>
          <a:pPr algn="l">
            <a:lnSpc>
              <a:spcPct val="100000"/>
            </a:lnSpc>
            <a:spcBef>
              <a:spcPts val="0"/>
            </a:spcBef>
            <a:spcAft>
              <a:spcPts val="0"/>
            </a:spcAft>
          </a:pPr>
          <a:endParaRPr lang="en-US" sz="1100" dirty="0" smtClean="0"/>
        </a:p>
        <a:p>
          <a:pPr algn="l">
            <a:lnSpc>
              <a:spcPct val="100000"/>
            </a:lnSpc>
            <a:spcBef>
              <a:spcPts val="0"/>
            </a:spcBef>
            <a:spcAft>
              <a:spcPts val="0"/>
            </a:spcAft>
          </a:pPr>
          <a:endParaRPr lang="en-US" sz="1100" dirty="0" smtClean="0"/>
        </a:p>
        <a:p>
          <a:pPr algn="l">
            <a:lnSpc>
              <a:spcPct val="100000"/>
            </a:lnSpc>
            <a:spcBef>
              <a:spcPts val="0"/>
            </a:spcBef>
            <a:spcAft>
              <a:spcPts val="0"/>
            </a:spcAft>
          </a:pPr>
          <a:endParaRPr lang="en-US" sz="1100" dirty="0"/>
        </a:p>
      </dgm:t>
    </dgm:pt>
    <dgm:pt modelId="{2F8F4B02-F71A-4555-9E5A-A9470FE3DF06}" type="sibTrans" cxnId="{9BB91D69-686D-4AFB-9BA4-2B3AAAFEBFA9}">
      <dgm:prSet/>
      <dgm:spPr/>
      <dgm:t>
        <a:bodyPr/>
        <a:lstStyle/>
        <a:p>
          <a:pPr>
            <a:lnSpc>
              <a:spcPct val="100000"/>
            </a:lnSpc>
            <a:spcBef>
              <a:spcPts val="0"/>
            </a:spcBef>
            <a:spcAft>
              <a:spcPts val="0"/>
            </a:spcAft>
          </a:pPr>
          <a:endParaRPr lang="en-US"/>
        </a:p>
      </dgm:t>
    </dgm:pt>
    <dgm:pt modelId="{EA073A11-A7FE-45D8-9BAC-E215115C5760}" type="parTrans" cxnId="{9BB91D69-686D-4AFB-9BA4-2B3AAAFEBFA9}">
      <dgm:prSet/>
      <dgm:spPr/>
      <dgm:t>
        <a:bodyPr/>
        <a:lstStyle/>
        <a:p>
          <a:pPr>
            <a:lnSpc>
              <a:spcPct val="100000"/>
            </a:lnSpc>
            <a:spcBef>
              <a:spcPts val="0"/>
            </a:spcBef>
            <a:spcAft>
              <a:spcPts val="0"/>
            </a:spcAft>
          </a:pPr>
          <a:endParaRPr lang="en-US"/>
        </a:p>
      </dgm:t>
    </dgm:pt>
    <dgm:pt modelId="{CCFC5C7E-2CFF-4391-8326-A203552AB9D9}" type="pres">
      <dgm:prSet presAssocID="{DFAEADF3-E5C5-424C-96F6-82ABF35E7C9D}" presName="Name0" presStyleCnt="0">
        <dgm:presLayoutVars>
          <dgm:dir/>
          <dgm:resizeHandles val="exact"/>
        </dgm:presLayoutVars>
      </dgm:prSet>
      <dgm:spPr/>
      <dgm:t>
        <a:bodyPr/>
        <a:lstStyle/>
        <a:p>
          <a:endParaRPr lang="en-US"/>
        </a:p>
      </dgm:t>
    </dgm:pt>
    <dgm:pt modelId="{32BEFA96-DE3F-4D44-8306-79ADE639F3E6}" type="pres">
      <dgm:prSet presAssocID="{DFAEADF3-E5C5-424C-96F6-82ABF35E7C9D}" presName="fgShape" presStyleLbl="fgShp" presStyleIdx="0" presStyleCnt="1" custFlipHor="1" custScaleX="38412" custScaleY="56882" custLinFactNeighborX="45443" custLinFactNeighborY="-4168"/>
      <dgm:spPr>
        <a:prstGeom prst="flowChartProcess">
          <a:avLst/>
        </a:prstGeom>
        <a:noFill/>
        <a:ln>
          <a:noFill/>
        </a:ln>
      </dgm:spPr>
      <dgm:t>
        <a:bodyPr/>
        <a:lstStyle/>
        <a:p>
          <a:endParaRPr lang="en-US"/>
        </a:p>
      </dgm:t>
    </dgm:pt>
    <dgm:pt modelId="{59F5228F-AD61-4284-A2BF-51485209B2FF}" type="pres">
      <dgm:prSet presAssocID="{DFAEADF3-E5C5-424C-96F6-82ABF35E7C9D}" presName="linComp" presStyleCnt="0"/>
      <dgm:spPr/>
      <dgm:t>
        <a:bodyPr/>
        <a:lstStyle/>
        <a:p>
          <a:endParaRPr lang="en-US"/>
        </a:p>
      </dgm:t>
    </dgm:pt>
    <dgm:pt modelId="{E194ADE1-9278-4C72-9A78-42C461FF3DBA}" type="pres">
      <dgm:prSet presAssocID="{9075ADDD-6159-4B7F-99E6-98023BF7FE3F}" presName="compNode" presStyleCnt="0"/>
      <dgm:spPr/>
      <dgm:t>
        <a:bodyPr/>
        <a:lstStyle/>
        <a:p>
          <a:endParaRPr lang="en-US"/>
        </a:p>
      </dgm:t>
    </dgm:pt>
    <dgm:pt modelId="{CD9A02AA-A3FF-4F4C-B13D-2D2C104C806C}" type="pres">
      <dgm:prSet presAssocID="{9075ADDD-6159-4B7F-99E6-98023BF7FE3F}" presName="bkgdShape" presStyleLbl="node1" presStyleIdx="0" presStyleCnt="3" custScaleX="103369" custLinFactNeighborX="-3471" custLinFactNeighborY="7143"/>
      <dgm:spPr/>
      <dgm:t>
        <a:bodyPr/>
        <a:lstStyle/>
        <a:p>
          <a:endParaRPr lang="en-US"/>
        </a:p>
      </dgm:t>
    </dgm:pt>
    <dgm:pt modelId="{C12D7524-9514-4F9B-AB21-87D45C665AE7}" type="pres">
      <dgm:prSet presAssocID="{9075ADDD-6159-4B7F-99E6-98023BF7FE3F}" presName="nodeTx" presStyleLbl="node1" presStyleIdx="0" presStyleCnt="3">
        <dgm:presLayoutVars>
          <dgm:bulletEnabled val="1"/>
        </dgm:presLayoutVars>
      </dgm:prSet>
      <dgm:spPr/>
      <dgm:t>
        <a:bodyPr/>
        <a:lstStyle/>
        <a:p>
          <a:endParaRPr lang="en-US"/>
        </a:p>
      </dgm:t>
    </dgm:pt>
    <dgm:pt modelId="{BECBA19D-9CDC-4B51-AE3B-7F0C4EED9FE6}" type="pres">
      <dgm:prSet presAssocID="{9075ADDD-6159-4B7F-99E6-98023BF7FE3F}" presName="invisiNode" presStyleLbl="node1" presStyleIdx="0" presStyleCnt="3"/>
      <dgm:spPr/>
      <dgm:t>
        <a:bodyPr/>
        <a:lstStyle/>
        <a:p>
          <a:endParaRPr lang="en-US"/>
        </a:p>
      </dgm:t>
    </dgm:pt>
    <dgm:pt modelId="{0FA51C4B-45F6-46D7-8C90-158AEE7757F2}" type="pres">
      <dgm:prSet presAssocID="{9075ADDD-6159-4B7F-99E6-98023BF7FE3F}" presName="imagNode" presStyleLbl="fgImgPlace1" presStyleIdx="0" presStyleCnt="3" custScaleX="133681" custScaleY="127215" custLinFactY="47225" custLinFactNeighborX="-12174" custLinFactNeighborY="100000"/>
      <dgm:spPr>
        <a:blipFill rotWithShape="0">
          <a:blip xmlns:r="http://schemas.openxmlformats.org/officeDocument/2006/relationships" r:embed="rId1"/>
          <a:stretch>
            <a:fillRect/>
          </a:stretch>
        </a:blipFill>
      </dgm:spPr>
      <dgm:t>
        <a:bodyPr/>
        <a:lstStyle/>
        <a:p>
          <a:endParaRPr lang="en-US"/>
        </a:p>
      </dgm:t>
    </dgm:pt>
    <dgm:pt modelId="{727E4B17-814F-495A-A1C5-5E67E896C96B}" type="pres">
      <dgm:prSet presAssocID="{2F8F4B02-F71A-4555-9E5A-A9470FE3DF06}" presName="sibTrans" presStyleLbl="sibTrans2D1" presStyleIdx="0" presStyleCnt="0"/>
      <dgm:spPr/>
      <dgm:t>
        <a:bodyPr/>
        <a:lstStyle/>
        <a:p>
          <a:endParaRPr lang="en-US"/>
        </a:p>
      </dgm:t>
    </dgm:pt>
    <dgm:pt modelId="{79B48332-6B4C-4097-A6AB-CB2B2451E5B0}" type="pres">
      <dgm:prSet presAssocID="{672C01FE-C2A1-46B5-8C4C-E14DBFE45571}" presName="compNode" presStyleCnt="0"/>
      <dgm:spPr/>
      <dgm:t>
        <a:bodyPr/>
        <a:lstStyle/>
        <a:p>
          <a:endParaRPr lang="en-US"/>
        </a:p>
      </dgm:t>
    </dgm:pt>
    <dgm:pt modelId="{B6130F1C-BC01-47E5-A891-BFBF7710D9EC}" type="pres">
      <dgm:prSet presAssocID="{672C01FE-C2A1-46B5-8C4C-E14DBFE45571}" presName="bkgdShape" presStyleLbl="node1" presStyleIdx="1" presStyleCnt="3" custScaleX="99967"/>
      <dgm:spPr/>
      <dgm:t>
        <a:bodyPr/>
        <a:lstStyle/>
        <a:p>
          <a:endParaRPr lang="en-US"/>
        </a:p>
      </dgm:t>
    </dgm:pt>
    <dgm:pt modelId="{64B36192-306B-4C81-8CB6-35660951EDED}" type="pres">
      <dgm:prSet presAssocID="{672C01FE-C2A1-46B5-8C4C-E14DBFE45571}" presName="nodeTx" presStyleLbl="node1" presStyleIdx="1" presStyleCnt="3">
        <dgm:presLayoutVars>
          <dgm:bulletEnabled val="1"/>
        </dgm:presLayoutVars>
      </dgm:prSet>
      <dgm:spPr/>
      <dgm:t>
        <a:bodyPr/>
        <a:lstStyle/>
        <a:p>
          <a:endParaRPr lang="en-US"/>
        </a:p>
      </dgm:t>
    </dgm:pt>
    <dgm:pt modelId="{E6FF6DAF-A577-4588-A228-DD364289C052}" type="pres">
      <dgm:prSet presAssocID="{672C01FE-C2A1-46B5-8C4C-E14DBFE45571}" presName="invisiNode" presStyleLbl="node1" presStyleIdx="1" presStyleCnt="3"/>
      <dgm:spPr/>
      <dgm:t>
        <a:bodyPr/>
        <a:lstStyle/>
        <a:p>
          <a:endParaRPr lang="en-US"/>
        </a:p>
      </dgm:t>
    </dgm:pt>
    <dgm:pt modelId="{46F4A41F-E031-42D1-882F-13EA38888913}" type="pres">
      <dgm:prSet presAssocID="{672C01FE-C2A1-46B5-8C4C-E14DBFE45571}" presName="imagNode" presStyleLbl="fgImgPlace1" presStyleIdx="1" presStyleCnt="3" custScaleX="116954" custScaleY="114909" custLinFactY="53378" custLinFactNeighborX="-3161" custLinFactNeighborY="100000"/>
      <dgm:spPr>
        <a:blipFill rotWithShape="0">
          <a:blip xmlns:r="http://schemas.openxmlformats.org/officeDocument/2006/relationships" r:embed="rId2"/>
          <a:stretch>
            <a:fillRect/>
          </a:stretch>
        </a:blipFill>
      </dgm:spPr>
      <dgm:t>
        <a:bodyPr/>
        <a:lstStyle/>
        <a:p>
          <a:endParaRPr lang="en-US"/>
        </a:p>
      </dgm:t>
    </dgm:pt>
    <dgm:pt modelId="{2E5086DA-41D4-4772-885E-5B9A659ABB05}" type="pres">
      <dgm:prSet presAssocID="{5A6550CE-74B0-4F31-8FFC-F62CCDFE7825}" presName="sibTrans" presStyleLbl="sibTrans2D1" presStyleIdx="0" presStyleCnt="0"/>
      <dgm:spPr/>
      <dgm:t>
        <a:bodyPr/>
        <a:lstStyle/>
        <a:p>
          <a:endParaRPr lang="en-US"/>
        </a:p>
      </dgm:t>
    </dgm:pt>
    <dgm:pt modelId="{FF900CDA-9318-4AA2-A97D-1E65DF97CD99}" type="pres">
      <dgm:prSet presAssocID="{C2E6F848-6733-44B1-8765-5960CB284D82}" presName="compNode" presStyleCnt="0"/>
      <dgm:spPr/>
      <dgm:t>
        <a:bodyPr/>
        <a:lstStyle/>
        <a:p>
          <a:endParaRPr lang="en-US"/>
        </a:p>
      </dgm:t>
    </dgm:pt>
    <dgm:pt modelId="{D8271E04-6EFF-435E-BC76-D4BCEEAC333B}" type="pres">
      <dgm:prSet presAssocID="{C2E6F848-6733-44B1-8765-5960CB284D82}" presName="bkgdShape" presStyleLbl="node1" presStyleIdx="2" presStyleCnt="3" custLinFactNeighborX="279" custLinFactNeighborY="-2326"/>
      <dgm:spPr/>
      <dgm:t>
        <a:bodyPr/>
        <a:lstStyle/>
        <a:p>
          <a:endParaRPr lang="en-US"/>
        </a:p>
      </dgm:t>
    </dgm:pt>
    <dgm:pt modelId="{B7D470FF-1510-426A-9746-B2174AFF1D5A}" type="pres">
      <dgm:prSet presAssocID="{C2E6F848-6733-44B1-8765-5960CB284D82}" presName="nodeTx" presStyleLbl="node1" presStyleIdx="2" presStyleCnt="3">
        <dgm:presLayoutVars>
          <dgm:bulletEnabled val="1"/>
        </dgm:presLayoutVars>
      </dgm:prSet>
      <dgm:spPr/>
      <dgm:t>
        <a:bodyPr/>
        <a:lstStyle/>
        <a:p>
          <a:endParaRPr lang="en-US"/>
        </a:p>
      </dgm:t>
    </dgm:pt>
    <dgm:pt modelId="{CA66B78B-F97E-4638-8F4B-F3C92904B361}" type="pres">
      <dgm:prSet presAssocID="{C2E6F848-6733-44B1-8765-5960CB284D82}" presName="invisiNode" presStyleLbl="node1" presStyleIdx="2" presStyleCnt="3"/>
      <dgm:spPr/>
      <dgm:t>
        <a:bodyPr/>
        <a:lstStyle/>
        <a:p>
          <a:endParaRPr lang="en-US"/>
        </a:p>
      </dgm:t>
    </dgm:pt>
    <dgm:pt modelId="{A588F888-5AFB-44E8-BB1A-69C52B36A6A1}" type="pres">
      <dgm:prSet presAssocID="{C2E6F848-6733-44B1-8765-5960CB284D82}" presName="imagNode" presStyleLbl="fgImgPlace1" presStyleIdx="2" presStyleCnt="3" custScaleX="127381" custScaleY="115601" custLinFactY="53032" custLinFactNeighborX="3736" custLinFactNeighborY="100000"/>
      <dgm:spPr>
        <a:blipFill rotWithShape="0">
          <a:blip xmlns:r="http://schemas.openxmlformats.org/officeDocument/2006/relationships" r:embed="rId3"/>
          <a:stretch>
            <a:fillRect/>
          </a:stretch>
        </a:blipFill>
      </dgm:spPr>
      <dgm:t>
        <a:bodyPr/>
        <a:lstStyle/>
        <a:p>
          <a:endParaRPr lang="en-US"/>
        </a:p>
      </dgm:t>
    </dgm:pt>
  </dgm:ptLst>
  <dgm:cxnLst>
    <dgm:cxn modelId="{A2117303-89A1-43B1-AE67-AD43DAE53C48}" type="presOf" srcId="{DFAEADF3-E5C5-424C-96F6-82ABF35E7C9D}" destId="{CCFC5C7E-2CFF-4391-8326-A203552AB9D9}" srcOrd="0" destOrd="0" presId="urn:microsoft.com/office/officeart/2005/8/layout/hList7#1"/>
    <dgm:cxn modelId="{CC5D74A8-423C-41BE-95EA-FAB1A6C42CCF}" srcId="{DFAEADF3-E5C5-424C-96F6-82ABF35E7C9D}" destId="{C2E6F848-6733-44B1-8765-5960CB284D82}" srcOrd="2" destOrd="0" parTransId="{72B11DC7-3D4B-43CB-A51A-BBDE8A9D2FA7}" sibTransId="{550D7F9F-A4F1-4524-885A-F24B980D8018}"/>
    <dgm:cxn modelId="{9FF6D01B-297A-4D7E-9B88-F86EA423C15E}" type="presOf" srcId="{672C01FE-C2A1-46B5-8C4C-E14DBFE45571}" destId="{B6130F1C-BC01-47E5-A891-BFBF7710D9EC}" srcOrd="0" destOrd="0" presId="urn:microsoft.com/office/officeart/2005/8/layout/hList7#1"/>
    <dgm:cxn modelId="{F306BEFE-D979-4DF4-A320-C5259B3CFC69}" type="presOf" srcId="{C2E6F848-6733-44B1-8765-5960CB284D82}" destId="{D8271E04-6EFF-435E-BC76-D4BCEEAC333B}" srcOrd="0" destOrd="0" presId="urn:microsoft.com/office/officeart/2005/8/layout/hList7#1"/>
    <dgm:cxn modelId="{9BB91D69-686D-4AFB-9BA4-2B3AAAFEBFA9}" srcId="{DFAEADF3-E5C5-424C-96F6-82ABF35E7C9D}" destId="{9075ADDD-6159-4B7F-99E6-98023BF7FE3F}" srcOrd="0" destOrd="0" parTransId="{EA073A11-A7FE-45D8-9BAC-E215115C5760}" sibTransId="{2F8F4B02-F71A-4555-9E5A-A9470FE3DF06}"/>
    <dgm:cxn modelId="{609B4967-5F5E-43C9-958B-B230E8AF5997}" srcId="{DFAEADF3-E5C5-424C-96F6-82ABF35E7C9D}" destId="{672C01FE-C2A1-46B5-8C4C-E14DBFE45571}" srcOrd="1" destOrd="0" parTransId="{DB2D1259-FE11-4BE4-AEDF-7DC93E4D4407}" sibTransId="{5A6550CE-74B0-4F31-8FFC-F62CCDFE7825}"/>
    <dgm:cxn modelId="{9AEADCCA-4E65-47D6-B034-C22DC43EF7B3}" type="presOf" srcId="{2F8F4B02-F71A-4555-9E5A-A9470FE3DF06}" destId="{727E4B17-814F-495A-A1C5-5E67E896C96B}" srcOrd="0" destOrd="0" presId="urn:microsoft.com/office/officeart/2005/8/layout/hList7#1"/>
    <dgm:cxn modelId="{36F68C8D-C492-45EA-8CBC-D82741A75E84}" type="presOf" srcId="{C2E6F848-6733-44B1-8765-5960CB284D82}" destId="{B7D470FF-1510-426A-9746-B2174AFF1D5A}" srcOrd="1" destOrd="0" presId="urn:microsoft.com/office/officeart/2005/8/layout/hList7#1"/>
    <dgm:cxn modelId="{55363B88-E3B3-49A3-A195-4B2D5B5720DE}" type="presOf" srcId="{5A6550CE-74B0-4F31-8FFC-F62CCDFE7825}" destId="{2E5086DA-41D4-4772-885E-5B9A659ABB05}" srcOrd="0" destOrd="0" presId="urn:microsoft.com/office/officeart/2005/8/layout/hList7#1"/>
    <dgm:cxn modelId="{D0EA233C-C6C4-4C5D-93BA-8C64A5180DEA}" type="presOf" srcId="{9075ADDD-6159-4B7F-99E6-98023BF7FE3F}" destId="{CD9A02AA-A3FF-4F4C-B13D-2D2C104C806C}" srcOrd="0" destOrd="0" presId="urn:microsoft.com/office/officeart/2005/8/layout/hList7#1"/>
    <dgm:cxn modelId="{79927560-721B-435B-BDE1-E04E3A7A4307}" type="presOf" srcId="{9075ADDD-6159-4B7F-99E6-98023BF7FE3F}" destId="{C12D7524-9514-4F9B-AB21-87D45C665AE7}" srcOrd="1" destOrd="0" presId="urn:microsoft.com/office/officeart/2005/8/layout/hList7#1"/>
    <dgm:cxn modelId="{8276DCB9-02C0-4D12-B01D-40FD2B42B63B}" type="presOf" srcId="{672C01FE-C2A1-46B5-8C4C-E14DBFE45571}" destId="{64B36192-306B-4C81-8CB6-35660951EDED}" srcOrd="1" destOrd="0" presId="urn:microsoft.com/office/officeart/2005/8/layout/hList7#1"/>
    <dgm:cxn modelId="{C290D1B5-2310-4E5D-8CFD-020A365C0B5F}" type="presParOf" srcId="{CCFC5C7E-2CFF-4391-8326-A203552AB9D9}" destId="{32BEFA96-DE3F-4D44-8306-79ADE639F3E6}" srcOrd="0" destOrd="0" presId="urn:microsoft.com/office/officeart/2005/8/layout/hList7#1"/>
    <dgm:cxn modelId="{03F047D0-FA8E-4F02-B09F-01106A4FD034}" type="presParOf" srcId="{CCFC5C7E-2CFF-4391-8326-A203552AB9D9}" destId="{59F5228F-AD61-4284-A2BF-51485209B2FF}" srcOrd="1" destOrd="0" presId="urn:microsoft.com/office/officeart/2005/8/layout/hList7#1"/>
    <dgm:cxn modelId="{77FA0F7E-6595-48C8-BA56-1C751CD65BCF}" type="presParOf" srcId="{59F5228F-AD61-4284-A2BF-51485209B2FF}" destId="{E194ADE1-9278-4C72-9A78-42C461FF3DBA}" srcOrd="0" destOrd="0" presId="urn:microsoft.com/office/officeart/2005/8/layout/hList7#1"/>
    <dgm:cxn modelId="{E25247A8-A386-4380-B060-C76771ED1EA5}" type="presParOf" srcId="{E194ADE1-9278-4C72-9A78-42C461FF3DBA}" destId="{CD9A02AA-A3FF-4F4C-B13D-2D2C104C806C}" srcOrd="0" destOrd="0" presId="urn:microsoft.com/office/officeart/2005/8/layout/hList7#1"/>
    <dgm:cxn modelId="{ACDFEBEE-CC1A-495F-911E-9FDAC345C633}" type="presParOf" srcId="{E194ADE1-9278-4C72-9A78-42C461FF3DBA}" destId="{C12D7524-9514-4F9B-AB21-87D45C665AE7}" srcOrd="1" destOrd="0" presId="urn:microsoft.com/office/officeart/2005/8/layout/hList7#1"/>
    <dgm:cxn modelId="{A4CC2A42-01A0-41E5-A579-99DF4668B879}" type="presParOf" srcId="{E194ADE1-9278-4C72-9A78-42C461FF3DBA}" destId="{BECBA19D-9CDC-4B51-AE3B-7F0C4EED9FE6}" srcOrd="2" destOrd="0" presId="urn:microsoft.com/office/officeart/2005/8/layout/hList7#1"/>
    <dgm:cxn modelId="{FD1FCFA2-FBE1-49E6-86A6-58DBB53DAAD0}" type="presParOf" srcId="{E194ADE1-9278-4C72-9A78-42C461FF3DBA}" destId="{0FA51C4B-45F6-46D7-8C90-158AEE7757F2}" srcOrd="3" destOrd="0" presId="urn:microsoft.com/office/officeart/2005/8/layout/hList7#1"/>
    <dgm:cxn modelId="{5C7E4876-DF0F-4AC4-9386-AF4C1B2D8D47}" type="presParOf" srcId="{59F5228F-AD61-4284-A2BF-51485209B2FF}" destId="{727E4B17-814F-495A-A1C5-5E67E896C96B}" srcOrd="1" destOrd="0" presId="urn:microsoft.com/office/officeart/2005/8/layout/hList7#1"/>
    <dgm:cxn modelId="{7D9B697A-D6AD-4202-BF3C-FAEE922F37D2}" type="presParOf" srcId="{59F5228F-AD61-4284-A2BF-51485209B2FF}" destId="{79B48332-6B4C-4097-A6AB-CB2B2451E5B0}" srcOrd="2" destOrd="0" presId="urn:microsoft.com/office/officeart/2005/8/layout/hList7#1"/>
    <dgm:cxn modelId="{A1CC49DE-24BA-4837-8068-4ED4886A28C3}" type="presParOf" srcId="{79B48332-6B4C-4097-A6AB-CB2B2451E5B0}" destId="{B6130F1C-BC01-47E5-A891-BFBF7710D9EC}" srcOrd="0" destOrd="0" presId="urn:microsoft.com/office/officeart/2005/8/layout/hList7#1"/>
    <dgm:cxn modelId="{A86A8AC9-341D-46F7-8F69-F858D412826F}" type="presParOf" srcId="{79B48332-6B4C-4097-A6AB-CB2B2451E5B0}" destId="{64B36192-306B-4C81-8CB6-35660951EDED}" srcOrd="1" destOrd="0" presId="urn:microsoft.com/office/officeart/2005/8/layout/hList7#1"/>
    <dgm:cxn modelId="{23E16C91-DAC8-41DB-8E8F-7887E0ECB224}" type="presParOf" srcId="{79B48332-6B4C-4097-A6AB-CB2B2451E5B0}" destId="{E6FF6DAF-A577-4588-A228-DD364289C052}" srcOrd="2" destOrd="0" presId="urn:microsoft.com/office/officeart/2005/8/layout/hList7#1"/>
    <dgm:cxn modelId="{05D3BEF3-89BD-48B2-9FE6-24C133B7AA8E}" type="presParOf" srcId="{79B48332-6B4C-4097-A6AB-CB2B2451E5B0}" destId="{46F4A41F-E031-42D1-882F-13EA38888913}" srcOrd="3" destOrd="0" presId="urn:microsoft.com/office/officeart/2005/8/layout/hList7#1"/>
    <dgm:cxn modelId="{32E00DCB-B107-47A7-81BA-F959BEA2D85C}" type="presParOf" srcId="{59F5228F-AD61-4284-A2BF-51485209B2FF}" destId="{2E5086DA-41D4-4772-885E-5B9A659ABB05}" srcOrd="3" destOrd="0" presId="urn:microsoft.com/office/officeart/2005/8/layout/hList7#1"/>
    <dgm:cxn modelId="{0B61B8E3-8705-4902-AC91-879C3BC48AA4}" type="presParOf" srcId="{59F5228F-AD61-4284-A2BF-51485209B2FF}" destId="{FF900CDA-9318-4AA2-A97D-1E65DF97CD99}" srcOrd="4" destOrd="0" presId="urn:microsoft.com/office/officeart/2005/8/layout/hList7#1"/>
    <dgm:cxn modelId="{8AC2A15F-B154-4A44-9DDA-A8943A18D83D}" type="presParOf" srcId="{FF900CDA-9318-4AA2-A97D-1E65DF97CD99}" destId="{D8271E04-6EFF-435E-BC76-D4BCEEAC333B}" srcOrd="0" destOrd="0" presId="urn:microsoft.com/office/officeart/2005/8/layout/hList7#1"/>
    <dgm:cxn modelId="{78A31190-9081-4BEB-BF1C-A1AD57CFE399}" type="presParOf" srcId="{FF900CDA-9318-4AA2-A97D-1E65DF97CD99}" destId="{B7D470FF-1510-426A-9746-B2174AFF1D5A}" srcOrd="1" destOrd="0" presId="urn:microsoft.com/office/officeart/2005/8/layout/hList7#1"/>
    <dgm:cxn modelId="{1D14B39F-8539-47B4-B181-BA74BBEAB6F4}" type="presParOf" srcId="{FF900CDA-9318-4AA2-A97D-1E65DF97CD99}" destId="{CA66B78B-F97E-4638-8F4B-F3C92904B361}" srcOrd="2" destOrd="0" presId="urn:microsoft.com/office/officeart/2005/8/layout/hList7#1"/>
    <dgm:cxn modelId="{30E4DFBB-7815-4873-93CB-97600D703082}" type="presParOf" srcId="{FF900CDA-9318-4AA2-A97D-1E65DF97CD99}" destId="{A588F888-5AFB-44E8-BB1A-69C52B36A6A1}"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EADF3-E5C5-424C-96F6-82ABF35E7C9D}" type="doc">
      <dgm:prSet loTypeId="urn:microsoft.com/office/officeart/2005/8/layout/hList7#2" loCatId="process" qsTypeId="urn:microsoft.com/office/officeart/2005/8/quickstyle/simple1" qsCatId="simple" csTypeId="urn:microsoft.com/office/officeart/2005/8/colors/colorful1#2" csCatId="colorful" phldr="1"/>
      <dgm:spPr/>
      <dgm:t>
        <a:bodyPr/>
        <a:lstStyle/>
        <a:p>
          <a:endParaRPr lang="en-US"/>
        </a:p>
      </dgm:t>
    </dgm:pt>
    <dgm:pt modelId="{672C01FE-C2A1-46B5-8C4C-E14DBFE45571}">
      <dgm:prSet phldrT="[Text]" custT="1"/>
      <dgm:spPr/>
      <dgm:t>
        <a:bodyPr/>
        <a:lstStyle/>
        <a:p>
          <a:pPr algn="l"/>
          <a:endParaRPr lang="en-US" sz="2400" b="1" dirty="0" smtClean="0"/>
        </a:p>
        <a:p>
          <a:pPr algn="ctr"/>
          <a:endParaRPr lang="en-US" sz="2400" b="1" dirty="0" smtClean="0">
            <a:solidFill>
              <a:schemeClr val="tx1"/>
            </a:solidFill>
          </a:endParaRPr>
        </a:p>
        <a:p>
          <a:pPr algn="ctr"/>
          <a:endParaRPr lang="en-US" sz="2400" b="1" dirty="0" smtClean="0">
            <a:solidFill>
              <a:schemeClr val="tx1"/>
            </a:solidFill>
          </a:endParaRPr>
        </a:p>
        <a:p>
          <a:pPr algn="l"/>
          <a:endParaRPr lang="en-US" sz="2400" b="1" dirty="0" smtClean="0">
            <a:solidFill>
              <a:schemeClr val="tx1"/>
            </a:solidFill>
          </a:endParaRPr>
        </a:p>
        <a:p>
          <a:pPr algn="l"/>
          <a:endParaRPr lang="en-US" sz="2400" b="1" dirty="0" smtClean="0">
            <a:solidFill>
              <a:schemeClr val="tx1"/>
            </a:solidFill>
          </a:endParaRPr>
        </a:p>
        <a:p>
          <a:pPr algn="l"/>
          <a:endParaRPr lang="en-US" sz="2400" b="1" dirty="0" smtClean="0">
            <a:solidFill>
              <a:schemeClr val="accent1">
                <a:lumMod val="75000"/>
              </a:schemeClr>
            </a:solidFill>
          </a:endParaRPr>
        </a:p>
        <a:p>
          <a:pPr algn="l"/>
          <a:r>
            <a:rPr lang="en-US" sz="2400" b="1" dirty="0" smtClean="0">
              <a:solidFill>
                <a:schemeClr val="accent1">
                  <a:lumMod val="75000"/>
                </a:schemeClr>
              </a:solidFill>
            </a:rPr>
            <a:t>Grade Level:                  </a:t>
          </a:r>
          <a:r>
            <a:rPr lang="en-US" sz="2400" b="1" dirty="0" smtClean="0"/>
            <a:t>6-8 (Ages 11-13)</a:t>
          </a:r>
        </a:p>
        <a:p>
          <a:pPr algn="l"/>
          <a:r>
            <a:rPr lang="en-US" sz="2400" b="1" dirty="0" smtClean="0">
              <a:solidFill>
                <a:schemeClr val="accent1">
                  <a:lumMod val="75000"/>
                </a:schemeClr>
              </a:solidFill>
            </a:rPr>
            <a:t>Calorie Ranges:                                                                                                       </a:t>
          </a:r>
          <a:r>
            <a:rPr lang="en-US" sz="2400" b="0" dirty="0" smtClean="0"/>
            <a:t>Breakfast: 400-500  Lunch: 600-700</a:t>
          </a:r>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endParaRPr lang="en-US" sz="2400" b="1" dirty="0" smtClean="0"/>
        </a:p>
        <a:p>
          <a:pPr algn="l"/>
          <a:r>
            <a:rPr lang="en-US" sz="2400" b="1" dirty="0" smtClean="0"/>
            <a:t> </a:t>
          </a:r>
        </a:p>
        <a:p>
          <a:pPr algn="l"/>
          <a:endParaRPr lang="en-US" sz="1100" dirty="0"/>
        </a:p>
      </dgm:t>
    </dgm:pt>
    <dgm:pt modelId="{DB2D1259-FE11-4BE4-AEDF-7DC93E4D4407}" type="parTrans" cxnId="{609B4967-5F5E-43C9-958B-B230E8AF5997}">
      <dgm:prSet/>
      <dgm:spPr/>
      <dgm:t>
        <a:bodyPr/>
        <a:lstStyle/>
        <a:p>
          <a:endParaRPr lang="en-US"/>
        </a:p>
      </dgm:t>
    </dgm:pt>
    <dgm:pt modelId="{5A6550CE-74B0-4F31-8FFC-F62CCDFE7825}" type="sibTrans" cxnId="{609B4967-5F5E-43C9-958B-B230E8AF5997}">
      <dgm:prSet/>
      <dgm:spPr/>
      <dgm:t>
        <a:bodyPr/>
        <a:lstStyle/>
        <a:p>
          <a:endParaRPr lang="en-US"/>
        </a:p>
      </dgm:t>
    </dgm:pt>
    <dgm:pt modelId="{C2E6F848-6733-44B1-8765-5960CB284D82}">
      <dgm:prSet phldrT="[Text]" custT="1"/>
      <dgm:spPr/>
      <dgm:t>
        <a:bodyPr/>
        <a:lstStyle/>
        <a:p>
          <a:pPr algn="ctr"/>
          <a:endParaRPr lang="en-US" sz="1000" dirty="0" smtClean="0"/>
        </a:p>
        <a:p>
          <a:pPr algn="r"/>
          <a:endParaRPr lang="en-US" sz="2400" b="1" dirty="0" smtClean="0"/>
        </a:p>
        <a:p>
          <a:pPr algn="l"/>
          <a:endParaRPr lang="en-US" sz="2400" b="1" dirty="0" smtClean="0">
            <a:solidFill>
              <a:schemeClr val="tx1"/>
            </a:solidFill>
          </a:endParaRPr>
        </a:p>
        <a:p>
          <a:pPr algn="l"/>
          <a:endParaRPr lang="en-US" sz="2400" b="1" dirty="0" smtClean="0">
            <a:solidFill>
              <a:schemeClr val="tx1"/>
            </a:solidFill>
          </a:endParaRPr>
        </a:p>
        <a:p>
          <a:pPr algn="l"/>
          <a:endParaRPr lang="en-US" sz="2400" b="1" dirty="0" smtClean="0">
            <a:solidFill>
              <a:schemeClr val="accent1">
                <a:lumMod val="75000"/>
              </a:schemeClr>
            </a:solidFill>
          </a:endParaRPr>
        </a:p>
        <a:p>
          <a:pPr algn="l"/>
          <a:r>
            <a:rPr lang="en-US" sz="2400" b="1" dirty="0" smtClean="0">
              <a:solidFill>
                <a:schemeClr val="accent1">
                  <a:lumMod val="75000"/>
                </a:schemeClr>
              </a:solidFill>
            </a:rPr>
            <a:t>Grade Level:                    </a:t>
          </a:r>
          <a:r>
            <a:rPr lang="en-US" sz="2400" b="1" dirty="0" smtClean="0"/>
            <a:t>9-12 ( Ages 14-18)</a:t>
          </a:r>
        </a:p>
        <a:p>
          <a:pPr algn="l"/>
          <a:r>
            <a:rPr lang="en-US" sz="2400" b="1" dirty="0" smtClean="0">
              <a:solidFill>
                <a:schemeClr val="accent1">
                  <a:lumMod val="75000"/>
                </a:schemeClr>
              </a:solidFill>
            </a:rPr>
            <a:t>Calorie Ranges: </a:t>
          </a:r>
          <a:r>
            <a:rPr lang="en-US" sz="2400" b="0" dirty="0" smtClean="0"/>
            <a:t>Breakfast:  450-600 Lunch:  750-850</a:t>
          </a:r>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smtClean="0"/>
        </a:p>
        <a:p>
          <a:pPr algn="r"/>
          <a:endParaRPr lang="en-US" sz="2400" b="1" dirty="0"/>
        </a:p>
      </dgm:t>
    </dgm:pt>
    <dgm:pt modelId="{72B11DC7-3D4B-43CB-A51A-BBDE8A9D2FA7}" type="parTrans" cxnId="{CC5D74A8-423C-41BE-95EA-FAB1A6C42CCF}">
      <dgm:prSet/>
      <dgm:spPr/>
      <dgm:t>
        <a:bodyPr/>
        <a:lstStyle/>
        <a:p>
          <a:endParaRPr lang="en-US"/>
        </a:p>
      </dgm:t>
    </dgm:pt>
    <dgm:pt modelId="{550D7F9F-A4F1-4524-885A-F24B980D8018}" type="sibTrans" cxnId="{CC5D74A8-423C-41BE-95EA-FAB1A6C42CCF}">
      <dgm:prSet/>
      <dgm:spPr/>
      <dgm:t>
        <a:bodyPr/>
        <a:lstStyle/>
        <a:p>
          <a:endParaRPr lang="en-US"/>
        </a:p>
      </dgm:t>
    </dgm:pt>
    <dgm:pt modelId="{9075ADDD-6159-4B7F-99E6-98023BF7FE3F}">
      <dgm:prSet phldrT="[Text]" custT="1"/>
      <dgm:spPr/>
      <dgm:t>
        <a:bodyPr/>
        <a:lstStyle/>
        <a:p>
          <a:pPr algn="l"/>
          <a:endParaRPr lang="en-US" sz="2400" b="1" dirty="0" smtClean="0">
            <a:solidFill>
              <a:schemeClr val="tx1"/>
            </a:solidFill>
          </a:endParaRPr>
        </a:p>
        <a:p>
          <a:pPr algn="l"/>
          <a:endParaRPr lang="en-US" sz="2400" b="1" dirty="0" smtClean="0">
            <a:solidFill>
              <a:schemeClr val="tx1"/>
            </a:solidFill>
          </a:endParaRPr>
        </a:p>
        <a:p>
          <a:pPr algn="l"/>
          <a:endParaRPr lang="en-US" sz="2400" b="1" dirty="0" smtClean="0">
            <a:solidFill>
              <a:schemeClr val="accent1">
                <a:lumMod val="75000"/>
              </a:schemeClr>
            </a:solidFill>
          </a:endParaRPr>
        </a:p>
        <a:p>
          <a:pPr algn="l"/>
          <a:r>
            <a:rPr lang="en-US" sz="2400" b="1" dirty="0" smtClean="0">
              <a:solidFill>
                <a:schemeClr val="accent1">
                  <a:lumMod val="75000"/>
                </a:schemeClr>
              </a:solidFill>
            </a:rPr>
            <a:t>Grade Level:             </a:t>
          </a:r>
          <a:r>
            <a:rPr lang="en-US" sz="2400" b="1" dirty="0" smtClean="0"/>
            <a:t>K-5 (ages 5-10) </a:t>
          </a:r>
        </a:p>
        <a:p>
          <a:pPr algn="l"/>
          <a:r>
            <a:rPr lang="en-US" sz="2400" b="1" dirty="0" smtClean="0">
              <a:solidFill>
                <a:schemeClr val="accent1">
                  <a:lumMod val="75000"/>
                </a:schemeClr>
              </a:solidFill>
            </a:rPr>
            <a:t>Calorie Ranges</a:t>
          </a:r>
          <a:r>
            <a:rPr lang="en-US" sz="2400" dirty="0" smtClean="0">
              <a:solidFill>
                <a:schemeClr val="accent1">
                  <a:lumMod val="75000"/>
                </a:schemeClr>
              </a:solidFill>
            </a:rPr>
            <a:t>:                                                                                                                                         </a:t>
          </a:r>
          <a:r>
            <a:rPr lang="en-US" sz="2400" dirty="0" smtClean="0"/>
            <a:t>Breakfast:  350-500 Lunch:  550-650</a:t>
          </a:r>
        </a:p>
        <a:p>
          <a:pPr algn="l"/>
          <a:endParaRPr lang="en-US" sz="2400" dirty="0" smtClean="0"/>
        </a:p>
        <a:p>
          <a:pPr algn="l"/>
          <a:endParaRPr lang="en-US" sz="2400" dirty="0" smtClean="0"/>
        </a:p>
        <a:p>
          <a:pPr algn="l"/>
          <a:endParaRPr lang="en-US" sz="2400" dirty="0" smtClean="0"/>
        </a:p>
        <a:p>
          <a:pPr algn="l"/>
          <a:r>
            <a:rPr lang="en-US" sz="2400" dirty="0" smtClean="0"/>
            <a:t> </a:t>
          </a:r>
        </a:p>
        <a:p>
          <a:pPr algn="l"/>
          <a:endParaRPr lang="en-US" sz="2400" dirty="0" smtClean="0"/>
        </a:p>
        <a:p>
          <a:pPr algn="l"/>
          <a:endParaRPr lang="en-US" sz="2400" dirty="0" smtClean="0"/>
        </a:p>
        <a:p>
          <a:pPr algn="l"/>
          <a:endParaRPr lang="en-US" sz="2400" dirty="0" smtClean="0"/>
        </a:p>
        <a:p>
          <a:pPr algn="l"/>
          <a:endParaRPr lang="en-US" sz="2400" dirty="0" smtClean="0"/>
        </a:p>
        <a:p>
          <a:pPr algn="l"/>
          <a:endParaRPr lang="en-US" sz="2400" dirty="0" smtClean="0"/>
        </a:p>
        <a:p>
          <a:pPr algn="l"/>
          <a:endParaRPr lang="en-US" sz="1100" dirty="0" smtClean="0"/>
        </a:p>
        <a:p>
          <a:pPr algn="l"/>
          <a:endParaRPr lang="en-US" sz="1100" dirty="0" smtClean="0"/>
        </a:p>
        <a:p>
          <a:pPr algn="l"/>
          <a:endParaRPr lang="en-US" sz="1100" dirty="0"/>
        </a:p>
      </dgm:t>
    </dgm:pt>
    <dgm:pt modelId="{2F8F4B02-F71A-4555-9E5A-A9470FE3DF06}" type="sibTrans" cxnId="{9BB91D69-686D-4AFB-9BA4-2B3AAAFEBFA9}">
      <dgm:prSet/>
      <dgm:spPr/>
      <dgm:t>
        <a:bodyPr/>
        <a:lstStyle/>
        <a:p>
          <a:endParaRPr lang="en-US"/>
        </a:p>
      </dgm:t>
    </dgm:pt>
    <dgm:pt modelId="{EA073A11-A7FE-45D8-9BAC-E215115C5760}" type="parTrans" cxnId="{9BB91D69-686D-4AFB-9BA4-2B3AAAFEBFA9}">
      <dgm:prSet/>
      <dgm:spPr/>
      <dgm:t>
        <a:bodyPr/>
        <a:lstStyle/>
        <a:p>
          <a:endParaRPr lang="en-US"/>
        </a:p>
      </dgm:t>
    </dgm:pt>
    <dgm:pt modelId="{CCFC5C7E-2CFF-4391-8326-A203552AB9D9}" type="pres">
      <dgm:prSet presAssocID="{DFAEADF3-E5C5-424C-96F6-82ABF35E7C9D}" presName="Name0" presStyleCnt="0">
        <dgm:presLayoutVars>
          <dgm:dir/>
          <dgm:resizeHandles val="exact"/>
        </dgm:presLayoutVars>
      </dgm:prSet>
      <dgm:spPr/>
      <dgm:t>
        <a:bodyPr/>
        <a:lstStyle/>
        <a:p>
          <a:endParaRPr lang="en-US"/>
        </a:p>
      </dgm:t>
    </dgm:pt>
    <dgm:pt modelId="{32BEFA96-DE3F-4D44-8306-79ADE639F3E6}" type="pres">
      <dgm:prSet presAssocID="{DFAEADF3-E5C5-424C-96F6-82ABF35E7C9D}" presName="fgShape" presStyleLbl="fgShp" presStyleIdx="0" presStyleCnt="1" custFlipHor="1" custScaleX="38412" custScaleY="56882" custLinFactNeighborX="45443" custLinFactNeighborY="-4168"/>
      <dgm:spPr>
        <a:prstGeom prst="flowChartProcess">
          <a:avLst/>
        </a:prstGeom>
        <a:noFill/>
        <a:ln>
          <a:noFill/>
        </a:ln>
      </dgm:spPr>
      <dgm:t>
        <a:bodyPr/>
        <a:lstStyle/>
        <a:p>
          <a:endParaRPr lang="en-US"/>
        </a:p>
      </dgm:t>
    </dgm:pt>
    <dgm:pt modelId="{59F5228F-AD61-4284-A2BF-51485209B2FF}" type="pres">
      <dgm:prSet presAssocID="{DFAEADF3-E5C5-424C-96F6-82ABF35E7C9D}" presName="linComp" presStyleCnt="0"/>
      <dgm:spPr/>
      <dgm:t>
        <a:bodyPr/>
        <a:lstStyle/>
        <a:p>
          <a:endParaRPr lang="en-US"/>
        </a:p>
      </dgm:t>
    </dgm:pt>
    <dgm:pt modelId="{E194ADE1-9278-4C72-9A78-42C461FF3DBA}" type="pres">
      <dgm:prSet presAssocID="{9075ADDD-6159-4B7F-99E6-98023BF7FE3F}" presName="compNode" presStyleCnt="0"/>
      <dgm:spPr/>
      <dgm:t>
        <a:bodyPr/>
        <a:lstStyle/>
        <a:p>
          <a:endParaRPr lang="en-US"/>
        </a:p>
      </dgm:t>
    </dgm:pt>
    <dgm:pt modelId="{CD9A02AA-A3FF-4F4C-B13D-2D2C104C806C}" type="pres">
      <dgm:prSet presAssocID="{9075ADDD-6159-4B7F-99E6-98023BF7FE3F}" presName="bkgdShape" presStyleLbl="node1" presStyleIdx="0" presStyleCnt="3" custScaleX="103369" custLinFactNeighborX="-5388" custLinFactNeighborY="2597"/>
      <dgm:spPr/>
      <dgm:t>
        <a:bodyPr/>
        <a:lstStyle/>
        <a:p>
          <a:endParaRPr lang="en-US"/>
        </a:p>
      </dgm:t>
    </dgm:pt>
    <dgm:pt modelId="{C12D7524-9514-4F9B-AB21-87D45C665AE7}" type="pres">
      <dgm:prSet presAssocID="{9075ADDD-6159-4B7F-99E6-98023BF7FE3F}" presName="nodeTx" presStyleLbl="node1" presStyleIdx="0" presStyleCnt="3">
        <dgm:presLayoutVars>
          <dgm:bulletEnabled val="1"/>
        </dgm:presLayoutVars>
      </dgm:prSet>
      <dgm:spPr/>
      <dgm:t>
        <a:bodyPr/>
        <a:lstStyle/>
        <a:p>
          <a:endParaRPr lang="en-US"/>
        </a:p>
      </dgm:t>
    </dgm:pt>
    <dgm:pt modelId="{BECBA19D-9CDC-4B51-AE3B-7F0C4EED9FE6}" type="pres">
      <dgm:prSet presAssocID="{9075ADDD-6159-4B7F-99E6-98023BF7FE3F}" presName="invisiNode" presStyleLbl="node1" presStyleIdx="0" presStyleCnt="3"/>
      <dgm:spPr/>
      <dgm:t>
        <a:bodyPr/>
        <a:lstStyle/>
        <a:p>
          <a:endParaRPr lang="en-US"/>
        </a:p>
      </dgm:t>
    </dgm:pt>
    <dgm:pt modelId="{0FA51C4B-45F6-46D7-8C90-158AEE7757F2}" type="pres">
      <dgm:prSet presAssocID="{9075ADDD-6159-4B7F-99E6-98023BF7FE3F}" presName="imagNode" presStyleLbl="fgImgPlace1" presStyleIdx="0" presStyleCnt="3" custScaleX="92903" custScaleY="98615" custLinFactY="24717" custLinFactNeighborX="-12174" custLinFactNeighborY="100000"/>
      <dgm:spPr>
        <a:blipFill rotWithShape="0">
          <a:blip xmlns:r="http://schemas.openxmlformats.org/officeDocument/2006/relationships" r:embed="rId1"/>
          <a:stretch>
            <a:fillRect/>
          </a:stretch>
        </a:blipFill>
      </dgm:spPr>
      <dgm:t>
        <a:bodyPr/>
        <a:lstStyle/>
        <a:p>
          <a:endParaRPr lang="en-US"/>
        </a:p>
      </dgm:t>
    </dgm:pt>
    <dgm:pt modelId="{727E4B17-814F-495A-A1C5-5E67E896C96B}" type="pres">
      <dgm:prSet presAssocID="{2F8F4B02-F71A-4555-9E5A-A9470FE3DF06}" presName="sibTrans" presStyleLbl="sibTrans2D1" presStyleIdx="0" presStyleCnt="0"/>
      <dgm:spPr/>
      <dgm:t>
        <a:bodyPr/>
        <a:lstStyle/>
        <a:p>
          <a:endParaRPr lang="en-US"/>
        </a:p>
      </dgm:t>
    </dgm:pt>
    <dgm:pt modelId="{79B48332-6B4C-4097-A6AB-CB2B2451E5B0}" type="pres">
      <dgm:prSet presAssocID="{672C01FE-C2A1-46B5-8C4C-E14DBFE45571}" presName="compNode" presStyleCnt="0"/>
      <dgm:spPr/>
      <dgm:t>
        <a:bodyPr/>
        <a:lstStyle/>
        <a:p>
          <a:endParaRPr lang="en-US"/>
        </a:p>
      </dgm:t>
    </dgm:pt>
    <dgm:pt modelId="{B6130F1C-BC01-47E5-A891-BFBF7710D9EC}" type="pres">
      <dgm:prSet presAssocID="{672C01FE-C2A1-46B5-8C4C-E14DBFE45571}" presName="bkgdShape" presStyleLbl="node1" presStyleIdx="1" presStyleCnt="3" custScaleX="102598"/>
      <dgm:spPr/>
      <dgm:t>
        <a:bodyPr/>
        <a:lstStyle/>
        <a:p>
          <a:endParaRPr lang="en-US"/>
        </a:p>
      </dgm:t>
    </dgm:pt>
    <dgm:pt modelId="{64B36192-306B-4C81-8CB6-35660951EDED}" type="pres">
      <dgm:prSet presAssocID="{672C01FE-C2A1-46B5-8C4C-E14DBFE45571}" presName="nodeTx" presStyleLbl="node1" presStyleIdx="1" presStyleCnt="3">
        <dgm:presLayoutVars>
          <dgm:bulletEnabled val="1"/>
        </dgm:presLayoutVars>
      </dgm:prSet>
      <dgm:spPr/>
      <dgm:t>
        <a:bodyPr/>
        <a:lstStyle/>
        <a:p>
          <a:endParaRPr lang="en-US"/>
        </a:p>
      </dgm:t>
    </dgm:pt>
    <dgm:pt modelId="{E6FF6DAF-A577-4588-A228-DD364289C052}" type="pres">
      <dgm:prSet presAssocID="{672C01FE-C2A1-46B5-8C4C-E14DBFE45571}" presName="invisiNode" presStyleLbl="node1" presStyleIdx="1" presStyleCnt="3"/>
      <dgm:spPr/>
      <dgm:t>
        <a:bodyPr/>
        <a:lstStyle/>
        <a:p>
          <a:endParaRPr lang="en-US"/>
        </a:p>
      </dgm:t>
    </dgm:pt>
    <dgm:pt modelId="{46F4A41F-E031-42D1-882F-13EA38888913}" type="pres">
      <dgm:prSet presAssocID="{672C01FE-C2A1-46B5-8C4C-E14DBFE45571}" presName="imagNode" presStyleLbl="fgImgPlace1" presStyleIdx="1" presStyleCnt="3" custScaleX="92912" custScaleY="100609" custLinFactY="21231" custLinFactNeighborX="-3161" custLinFactNeighborY="100000"/>
      <dgm:spPr>
        <a:blipFill rotWithShape="0">
          <a:blip xmlns:r="http://schemas.openxmlformats.org/officeDocument/2006/relationships" r:embed="rId2"/>
          <a:stretch>
            <a:fillRect/>
          </a:stretch>
        </a:blipFill>
      </dgm:spPr>
      <dgm:t>
        <a:bodyPr/>
        <a:lstStyle/>
        <a:p>
          <a:endParaRPr lang="en-US"/>
        </a:p>
      </dgm:t>
    </dgm:pt>
    <dgm:pt modelId="{2E5086DA-41D4-4772-885E-5B9A659ABB05}" type="pres">
      <dgm:prSet presAssocID="{5A6550CE-74B0-4F31-8FFC-F62CCDFE7825}" presName="sibTrans" presStyleLbl="sibTrans2D1" presStyleIdx="0" presStyleCnt="0"/>
      <dgm:spPr/>
      <dgm:t>
        <a:bodyPr/>
        <a:lstStyle/>
        <a:p>
          <a:endParaRPr lang="en-US"/>
        </a:p>
      </dgm:t>
    </dgm:pt>
    <dgm:pt modelId="{FF900CDA-9318-4AA2-A97D-1E65DF97CD99}" type="pres">
      <dgm:prSet presAssocID="{C2E6F848-6733-44B1-8765-5960CB284D82}" presName="compNode" presStyleCnt="0"/>
      <dgm:spPr/>
      <dgm:t>
        <a:bodyPr/>
        <a:lstStyle/>
        <a:p>
          <a:endParaRPr lang="en-US"/>
        </a:p>
      </dgm:t>
    </dgm:pt>
    <dgm:pt modelId="{D8271E04-6EFF-435E-BC76-D4BCEEAC333B}" type="pres">
      <dgm:prSet presAssocID="{C2E6F848-6733-44B1-8765-5960CB284D82}" presName="bkgdShape" presStyleLbl="node1" presStyleIdx="2" presStyleCnt="3" custLinFactNeighborX="279" custLinFactNeighborY="-2326"/>
      <dgm:spPr/>
      <dgm:t>
        <a:bodyPr/>
        <a:lstStyle/>
        <a:p>
          <a:endParaRPr lang="en-US"/>
        </a:p>
      </dgm:t>
    </dgm:pt>
    <dgm:pt modelId="{B7D470FF-1510-426A-9746-B2174AFF1D5A}" type="pres">
      <dgm:prSet presAssocID="{C2E6F848-6733-44B1-8765-5960CB284D82}" presName="nodeTx" presStyleLbl="node1" presStyleIdx="2" presStyleCnt="3">
        <dgm:presLayoutVars>
          <dgm:bulletEnabled val="1"/>
        </dgm:presLayoutVars>
      </dgm:prSet>
      <dgm:spPr/>
      <dgm:t>
        <a:bodyPr/>
        <a:lstStyle/>
        <a:p>
          <a:endParaRPr lang="en-US"/>
        </a:p>
      </dgm:t>
    </dgm:pt>
    <dgm:pt modelId="{CA66B78B-F97E-4638-8F4B-F3C92904B361}" type="pres">
      <dgm:prSet presAssocID="{C2E6F848-6733-44B1-8765-5960CB284D82}" presName="invisiNode" presStyleLbl="node1" presStyleIdx="2" presStyleCnt="3"/>
      <dgm:spPr/>
      <dgm:t>
        <a:bodyPr/>
        <a:lstStyle/>
        <a:p>
          <a:endParaRPr lang="en-US"/>
        </a:p>
      </dgm:t>
    </dgm:pt>
    <dgm:pt modelId="{A588F888-5AFB-44E8-BB1A-69C52B36A6A1}" type="pres">
      <dgm:prSet presAssocID="{C2E6F848-6733-44B1-8765-5960CB284D82}" presName="imagNode" presStyleLbl="fgImgPlace1" presStyleIdx="2" presStyleCnt="3" custScaleX="88061" custScaleY="101301" custLinFactY="21577" custLinFactNeighborX="3736" custLinFactNeighborY="100000"/>
      <dgm:spPr>
        <a:blipFill rotWithShape="0">
          <a:blip xmlns:r="http://schemas.openxmlformats.org/officeDocument/2006/relationships" r:embed="rId3"/>
          <a:stretch>
            <a:fillRect/>
          </a:stretch>
        </a:blipFill>
      </dgm:spPr>
      <dgm:t>
        <a:bodyPr/>
        <a:lstStyle/>
        <a:p>
          <a:endParaRPr lang="en-US"/>
        </a:p>
      </dgm:t>
    </dgm:pt>
  </dgm:ptLst>
  <dgm:cxnLst>
    <dgm:cxn modelId="{43AAD397-28AF-4FEF-AB51-974BFE8D2DFB}" type="presOf" srcId="{DFAEADF3-E5C5-424C-96F6-82ABF35E7C9D}" destId="{CCFC5C7E-2CFF-4391-8326-A203552AB9D9}" srcOrd="0" destOrd="0" presId="urn:microsoft.com/office/officeart/2005/8/layout/hList7#2"/>
    <dgm:cxn modelId="{75F37242-50BC-4215-8EC5-861A9F67DDC9}" type="presOf" srcId="{672C01FE-C2A1-46B5-8C4C-E14DBFE45571}" destId="{B6130F1C-BC01-47E5-A891-BFBF7710D9EC}" srcOrd="0" destOrd="0" presId="urn:microsoft.com/office/officeart/2005/8/layout/hList7#2"/>
    <dgm:cxn modelId="{CC5D74A8-423C-41BE-95EA-FAB1A6C42CCF}" srcId="{DFAEADF3-E5C5-424C-96F6-82ABF35E7C9D}" destId="{C2E6F848-6733-44B1-8765-5960CB284D82}" srcOrd="2" destOrd="0" parTransId="{72B11DC7-3D4B-43CB-A51A-BBDE8A9D2FA7}" sibTransId="{550D7F9F-A4F1-4524-885A-F24B980D8018}"/>
    <dgm:cxn modelId="{9BB91D69-686D-4AFB-9BA4-2B3AAAFEBFA9}" srcId="{DFAEADF3-E5C5-424C-96F6-82ABF35E7C9D}" destId="{9075ADDD-6159-4B7F-99E6-98023BF7FE3F}" srcOrd="0" destOrd="0" parTransId="{EA073A11-A7FE-45D8-9BAC-E215115C5760}" sibTransId="{2F8F4B02-F71A-4555-9E5A-A9470FE3DF06}"/>
    <dgm:cxn modelId="{F6642243-7650-4740-A972-BDEF52865DFD}" type="presOf" srcId="{C2E6F848-6733-44B1-8765-5960CB284D82}" destId="{B7D470FF-1510-426A-9746-B2174AFF1D5A}" srcOrd="1" destOrd="0" presId="urn:microsoft.com/office/officeart/2005/8/layout/hList7#2"/>
    <dgm:cxn modelId="{62C0D9AB-E28C-405C-A681-C3D031B6298B}" type="presOf" srcId="{9075ADDD-6159-4B7F-99E6-98023BF7FE3F}" destId="{C12D7524-9514-4F9B-AB21-87D45C665AE7}" srcOrd="1" destOrd="0" presId="urn:microsoft.com/office/officeart/2005/8/layout/hList7#2"/>
    <dgm:cxn modelId="{C6E0D10B-4EB8-402B-AAD9-5A705518B5AA}" type="presOf" srcId="{C2E6F848-6733-44B1-8765-5960CB284D82}" destId="{D8271E04-6EFF-435E-BC76-D4BCEEAC333B}" srcOrd="0" destOrd="0" presId="urn:microsoft.com/office/officeart/2005/8/layout/hList7#2"/>
    <dgm:cxn modelId="{609B4967-5F5E-43C9-958B-B230E8AF5997}" srcId="{DFAEADF3-E5C5-424C-96F6-82ABF35E7C9D}" destId="{672C01FE-C2A1-46B5-8C4C-E14DBFE45571}" srcOrd="1" destOrd="0" parTransId="{DB2D1259-FE11-4BE4-AEDF-7DC93E4D4407}" sibTransId="{5A6550CE-74B0-4F31-8FFC-F62CCDFE7825}"/>
    <dgm:cxn modelId="{B177CB55-C30D-47AE-A48A-0B3C7A3081BB}" type="presOf" srcId="{2F8F4B02-F71A-4555-9E5A-A9470FE3DF06}" destId="{727E4B17-814F-495A-A1C5-5E67E896C96B}" srcOrd="0" destOrd="0" presId="urn:microsoft.com/office/officeart/2005/8/layout/hList7#2"/>
    <dgm:cxn modelId="{F2FF8EC7-E683-4377-B7C3-7E56B5C9342C}" type="presOf" srcId="{9075ADDD-6159-4B7F-99E6-98023BF7FE3F}" destId="{CD9A02AA-A3FF-4F4C-B13D-2D2C104C806C}" srcOrd="0" destOrd="0" presId="urn:microsoft.com/office/officeart/2005/8/layout/hList7#2"/>
    <dgm:cxn modelId="{12D557E9-816C-4341-9D15-0E60F84C3557}" type="presOf" srcId="{672C01FE-C2A1-46B5-8C4C-E14DBFE45571}" destId="{64B36192-306B-4C81-8CB6-35660951EDED}" srcOrd="1" destOrd="0" presId="urn:microsoft.com/office/officeart/2005/8/layout/hList7#2"/>
    <dgm:cxn modelId="{0508A1C6-85CF-41CF-BE2A-14319D68A2C1}" type="presOf" srcId="{5A6550CE-74B0-4F31-8FFC-F62CCDFE7825}" destId="{2E5086DA-41D4-4772-885E-5B9A659ABB05}" srcOrd="0" destOrd="0" presId="urn:microsoft.com/office/officeart/2005/8/layout/hList7#2"/>
    <dgm:cxn modelId="{08FD0B98-3631-4023-8322-CBE8F9ED07CA}" type="presParOf" srcId="{CCFC5C7E-2CFF-4391-8326-A203552AB9D9}" destId="{32BEFA96-DE3F-4D44-8306-79ADE639F3E6}" srcOrd="0" destOrd="0" presId="urn:microsoft.com/office/officeart/2005/8/layout/hList7#2"/>
    <dgm:cxn modelId="{D8109DE1-038C-4819-8EDC-CE65429E866A}" type="presParOf" srcId="{CCFC5C7E-2CFF-4391-8326-A203552AB9D9}" destId="{59F5228F-AD61-4284-A2BF-51485209B2FF}" srcOrd="1" destOrd="0" presId="urn:microsoft.com/office/officeart/2005/8/layout/hList7#2"/>
    <dgm:cxn modelId="{1D207B08-2B85-47DA-98AE-6769BFFED189}" type="presParOf" srcId="{59F5228F-AD61-4284-A2BF-51485209B2FF}" destId="{E194ADE1-9278-4C72-9A78-42C461FF3DBA}" srcOrd="0" destOrd="0" presId="urn:microsoft.com/office/officeart/2005/8/layout/hList7#2"/>
    <dgm:cxn modelId="{EBB2DC0C-0C06-43F9-B1DC-91D54538C657}" type="presParOf" srcId="{E194ADE1-9278-4C72-9A78-42C461FF3DBA}" destId="{CD9A02AA-A3FF-4F4C-B13D-2D2C104C806C}" srcOrd="0" destOrd="0" presId="urn:microsoft.com/office/officeart/2005/8/layout/hList7#2"/>
    <dgm:cxn modelId="{30C9B162-B425-4017-AA94-45BBC14D1DA2}" type="presParOf" srcId="{E194ADE1-9278-4C72-9A78-42C461FF3DBA}" destId="{C12D7524-9514-4F9B-AB21-87D45C665AE7}" srcOrd="1" destOrd="0" presId="urn:microsoft.com/office/officeart/2005/8/layout/hList7#2"/>
    <dgm:cxn modelId="{DD1B47A8-6751-4CFA-AB1C-29E2C0D490A2}" type="presParOf" srcId="{E194ADE1-9278-4C72-9A78-42C461FF3DBA}" destId="{BECBA19D-9CDC-4B51-AE3B-7F0C4EED9FE6}" srcOrd="2" destOrd="0" presId="urn:microsoft.com/office/officeart/2005/8/layout/hList7#2"/>
    <dgm:cxn modelId="{81B345AB-6307-41E9-B70D-DDBC0FA048F2}" type="presParOf" srcId="{E194ADE1-9278-4C72-9A78-42C461FF3DBA}" destId="{0FA51C4B-45F6-46D7-8C90-158AEE7757F2}" srcOrd="3" destOrd="0" presId="urn:microsoft.com/office/officeart/2005/8/layout/hList7#2"/>
    <dgm:cxn modelId="{A4F10151-6E9A-4C13-8486-D81A280FA58A}" type="presParOf" srcId="{59F5228F-AD61-4284-A2BF-51485209B2FF}" destId="{727E4B17-814F-495A-A1C5-5E67E896C96B}" srcOrd="1" destOrd="0" presId="urn:microsoft.com/office/officeart/2005/8/layout/hList7#2"/>
    <dgm:cxn modelId="{56539D38-3A91-4184-893A-69C747C7E858}" type="presParOf" srcId="{59F5228F-AD61-4284-A2BF-51485209B2FF}" destId="{79B48332-6B4C-4097-A6AB-CB2B2451E5B0}" srcOrd="2" destOrd="0" presId="urn:microsoft.com/office/officeart/2005/8/layout/hList7#2"/>
    <dgm:cxn modelId="{7268BC9D-21AD-43FB-82D3-679E4A9544DA}" type="presParOf" srcId="{79B48332-6B4C-4097-A6AB-CB2B2451E5B0}" destId="{B6130F1C-BC01-47E5-A891-BFBF7710D9EC}" srcOrd="0" destOrd="0" presId="urn:microsoft.com/office/officeart/2005/8/layout/hList7#2"/>
    <dgm:cxn modelId="{4D879865-E45A-4250-8C72-349C0819ED42}" type="presParOf" srcId="{79B48332-6B4C-4097-A6AB-CB2B2451E5B0}" destId="{64B36192-306B-4C81-8CB6-35660951EDED}" srcOrd="1" destOrd="0" presId="urn:microsoft.com/office/officeart/2005/8/layout/hList7#2"/>
    <dgm:cxn modelId="{5C7CB9CF-E8A1-4C8C-BA23-E70DE5AD7B27}" type="presParOf" srcId="{79B48332-6B4C-4097-A6AB-CB2B2451E5B0}" destId="{E6FF6DAF-A577-4588-A228-DD364289C052}" srcOrd="2" destOrd="0" presId="urn:microsoft.com/office/officeart/2005/8/layout/hList7#2"/>
    <dgm:cxn modelId="{039FE454-EF90-46C1-B1F4-964E6682DE15}" type="presParOf" srcId="{79B48332-6B4C-4097-A6AB-CB2B2451E5B0}" destId="{46F4A41F-E031-42D1-882F-13EA38888913}" srcOrd="3" destOrd="0" presId="urn:microsoft.com/office/officeart/2005/8/layout/hList7#2"/>
    <dgm:cxn modelId="{1EB0A540-2DBB-4836-934F-44AE2E12291B}" type="presParOf" srcId="{59F5228F-AD61-4284-A2BF-51485209B2FF}" destId="{2E5086DA-41D4-4772-885E-5B9A659ABB05}" srcOrd="3" destOrd="0" presId="urn:microsoft.com/office/officeart/2005/8/layout/hList7#2"/>
    <dgm:cxn modelId="{20FD6EE1-0F09-4EA0-85C3-9F537178B285}" type="presParOf" srcId="{59F5228F-AD61-4284-A2BF-51485209B2FF}" destId="{FF900CDA-9318-4AA2-A97D-1E65DF97CD99}" srcOrd="4" destOrd="0" presId="urn:microsoft.com/office/officeart/2005/8/layout/hList7#2"/>
    <dgm:cxn modelId="{48026C2E-2152-4160-80BE-8B73F257F5FF}" type="presParOf" srcId="{FF900CDA-9318-4AA2-A97D-1E65DF97CD99}" destId="{D8271E04-6EFF-435E-BC76-D4BCEEAC333B}" srcOrd="0" destOrd="0" presId="urn:microsoft.com/office/officeart/2005/8/layout/hList7#2"/>
    <dgm:cxn modelId="{71BD1CB5-777A-4E25-AA70-99F13FFFB6DC}" type="presParOf" srcId="{FF900CDA-9318-4AA2-A97D-1E65DF97CD99}" destId="{B7D470FF-1510-426A-9746-B2174AFF1D5A}" srcOrd="1" destOrd="0" presId="urn:microsoft.com/office/officeart/2005/8/layout/hList7#2"/>
    <dgm:cxn modelId="{439D4DA0-C2D2-411E-A9B6-878411076B7F}" type="presParOf" srcId="{FF900CDA-9318-4AA2-A97D-1E65DF97CD99}" destId="{CA66B78B-F97E-4638-8F4B-F3C92904B361}" srcOrd="2" destOrd="0" presId="urn:microsoft.com/office/officeart/2005/8/layout/hList7#2"/>
    <dgm:cxn modelId="{6463B6E7-3367-4C30-8003-558E647B6A1D}" type="presParOf" srcId="{FF900CDA-9318-4AA2-A97D-1E65DF97CD99}" destId="{A588F888-5AFB-44E8-BB1A-69C52B36A6A1}"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0.2963</cdr:x>
      <cdr:y>0.80952</cdr:y>
    </cdr:from>
    <cdr:to>
      <cdr:x>0.40741</cdr:x>
      <cdr:y>1</cdr:y>
    </cdr:to>
    <cdr:sp macro="" textlink="">
      <cdr:nvSpPr>
        <cdr:cNvPr id="2" name="TextBox 1"/>
        <cdr:cNvSpPr txBox="1"/>
      </cdr:nvSpPr>
      <cdr:spPr>
        <a:xfrm xmlns:a="http://schemas.openxmlformats.org/drawingml/2006/main">
          <a:off x="2438400" y="4191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764"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749" y="0"/>
            <a:ext cx="3170763" cy="480388"/>
          </a:xfrm>
          <a:prstGeom prst="rect">
            <a:avLst/>
          </a:prstGeom>
        </p:spPr>
        <p:txBody>
          <a:bodyPr vert="horz" lIns="94851" tIns="47425" rIns="94851" bIns="47425" rtlCol="0"/>
          <a:lstStyle>
            <a:lvl1pPr algn="r">
              <a:defRPr sz="1200"/>
            </a:lvl1pPr>
          </a:lstStyle>
          <a:p>
            <a:fld id="{4512A864-BE77-4EBB-925F-BB8A877C7C26}" type="datetimeFigureOut">
              <a:rPr lang="en-US" smtClean="0"/>
              <a:pPr/>
              <a:t>4/17/2012</a:t>
            </a:fld>
            <a:endParaRPr lang="en-US"/>
          </a:p>
        </p:txBody>
      </p:sp>
      <p:sp>
        <p:nvSpPr>
          <p:cNvPr id="4" name="Footer Placeholder 3"/>
          <p:cNvSpPr>
            <a:spLocks noGrp="1"/>
          </p:cNvSpPr>
          <p:nvPr>
            <p:ph type="ftr" sz="quarter" idx="2"/>
          </p:nvPr>
        </p:nvSpPr>
        <p:spPr>
          <a:xfrm>
            <a:off x="1" y="9119173"/>
            <a:ext cx="3170764"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749" y="9119173"/>
            <a:ext cx="3170763" cy="480388"/>
          </a:xfrm>
          <a:prstGeom prst="rect">
            <a:avLst/>
          </a:prstGeom>
        </p:spPr>
        <p:txBody>
          <a:bodyPr vert="horz" lIns="94851" tIns="47425" rIns="94851" bIns="47425" rtlCol="0" anchor="b"/>
          <a:lstStyle>
            <a:lvl1pPr algn="r">
              <a:defRPr sz="1200"/>
            </a:lvl1pPr>
          </a:lstStyle>
          <a:p>
            <a:fld id="{EFA1B0B8-8698-41CD-B0F3-724E5441D04E}" type="slidenum">
              <a:rPr lang="en-US" smtClean="0"/>
              <a:pPr/>
              <a:t>‹#›</a:t>
            </a:fld>
            <a:endParaRPr lang="en-US"/>
          </a:p>
        </p:txBody>
      </p:sp>
    </p:spTree>
    <p:extLst>
      <p:ext uri="{BB962C8B-B14F-4D97-AF65-F5344CB8AC3E}">
        <p14:creationId xmlns:p14="http://schemas.microsoft.com/office/powerpoint/2010/main" val="3792107289"/>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5894" tIns="47947" rIns="95894" bIns="47947" rtlCol="0"/>
          <a:lstStyle>
            <a:lvl1pPr algn="l">
              <a:defRPr sz="1200"/>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5894" tIns="47947" rIns="95894" bIns="47947" rtlCol="0"/>
          <a:lstStyle>
            <a:lvl1pPr algn="r">
              <a:defRPr sz="1200"/>
            </a:lvl1pPr>
          </a:lstStyle>
          <a:p>
            <a:fld id="{FA2126E7-C42F-40E8-84C0-9F994080CD03}" type="datetimeFigureOut">
              <a:rPr lang="en-US" smtClean="0"/>
              <a:pPr/>
              <a:t>4/17/2012</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894" tIns="47947" rIns="95894" bIns="47947"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5894" tIns="47947" rIns="95894" bIns="479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5894" tIns="47947" rIns="95894" bIns="47947"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5894" tIns="47947" rIns="95894" bIns="47947" rtlCol="0" anchor="b"/>
          <a:lstStyle>
            <a:lvl1pPr algn="r">
              <a:defRPr sz="1200"/>
            </a:lvl1pPr>
          </a:lstStyle>
          <a:p>
            <a:fld id="{F64F9F06-6F80-4899-B283-244C8AD57D1C}" type="slidenum">
              <a:rPr lang="en-US" smtClean="0"/>
              <a:pPr/>
              <a:t>‹#›</a:t>
            </a:fld>
            <a:endParaRPr lang="en-US"/>
          </a:p>
        </p:txBody>
      </p:sp>
    </p:spTree>
    <p:extLst>
      <p:ext uri="{BB962C8B-B14F-4D97-AF65-F5344CB8AC3E}">
        <p14:creationId xmlns:p14="http://schemas.microsoft.com/office/powerpoint/2010/main" val="330785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0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1.xml"/>
</Relationships>

</file>

<file path=ppt/notesSlides/_rels/notesSlide10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2.xml"/>
</Relationships>

</file>

<file path=ppt/notesSlides/_rels/notesSlide10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3.xml"/>
</Relationships>

</file>

<file path=ppt/notesSlides/_rels/notesSlide10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4.xml"/>
</Relationships>

</file>

<file path=ppt/notesSlides/_rels/notesSlide10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5.xml"/>
</Relationships>

</file>

<file path=ppt/notesSlides/_rels/notesSlide10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6.xml"/>
</Relationships>

</file>

<file path=ppt/notesSlides/_rels/notesSlide10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7.xml"/>
</Relationships>

</file>

<file path=ppt/notesSlides/_rels/notesSlide10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8.xml"/>
</Relationships>

</file>

<file path=ppt/notesSlides/_rels/notesSlide10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9.xml"/>
</Relationships>

</file>

<file path=ppt/notesSlides/_rels/notesSlide10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1.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2.xml"/>
</Relationships>

</file>

<file path=ppt/notesSlides/_rels/notesSlide1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3.xml"/>
</Relationships>

</file>

<file path=ppt/notesSlides/_rels/notesSlide1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4.xml"/>
</Relationships>

</file>

<file path=ppt/notesSlides/_rels/notesSlide1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7.xml"/>
</Relationships>

</file>

<file path=ppt/notesSlides/_rels/notesSlide1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8.xml"/>
</Relationships>

</file>

<file path=ppt/notesSlides/_rels/notesSlide1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9.xml"/>
</Relationships>

</file>

<file path=ppt/notesSlides/_rels/notesSlide1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0.xml"/>
</Relationships>

</file>

<file path=ppt/notesSlides/_rels/notesSlide1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1.xml"/>
</Relationships>

</file>

<file path=ppt/notesSlides/_rels/notesSlide1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3.xml"/>
</Relationships>

</file>

<file path=ppt/notesSlides/_rels/notesSlide1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4.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5.xml"/>
</Relationships>

</file>

<file path=ppt/notesSlides/_rels/notesSlide1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6.xml"/>
</Relationships>

</file>

<file path=ppt/notesSlides/_rels/notesSlide1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7.xml"/>
</Relationships>

</file>

<file path=ppt/notesSlides/_rels/notesSlide1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8.xml"/>
</Relationships>

</file>

<file path=ppt/notesSlides/_rels/notesSlide1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9.xml"/>
</Relationships>

</file>

<file path=ppt/notesSlides/_rels/notesSlide1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0.xml"/>
</Relationships>

</file>

<file path=ppt/notesSlides/_rels/notesSlide1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1.xml"/>
</Relationships>

</file>

<file path=ppt/notesSlides/_rels/notesSlide1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2.xml"/>
</Relationships>

</file>

<file path=ppt/notesSlides/_rels/notesSlide1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3.xml"/>
</Relationships>

</file>

<file path=ppt/notesSlides/_rels/notesSlide1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4.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5.xml"/>
</Relationships>

</file>

<file path=ppt/notesSlides/_rels/notesSlide1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6.xml"/>
</Relationships>

</file>

<file path=ppt/notesSlides/_rels/notesSlide1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7.xml"/>
</Relationships>

</file>

<file path=ppt/notesSlides/_rels/notesSlide1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8.xml"/>
</Relationships>

</file>

<file path=ppt/notesSlides/_rels/notesSlide1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9.xml"/>
</Relationships>

</file>

<file path=ppt/notesSlides/_rels/notesSlide1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0.xml"/>
</Relationships>

</file>

<file path=ppt/notesSlides/_rels/notesSlide1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1.xml"/>
</Relationships>

</file>

<file path=ppt/notesSlides/_rels/notesSlide1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2.xml"/>
</Relationships>

</file>

<file path=ppt/notesSlides/_rels/notesSlide1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3.xml"/>
</Relationships>

</file>

<file path=ppt/notesSlides/_rels/notesSlide13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4.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4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5.xml"/>
  <Relationship Id="rId3" Type="http://schemas.openxmlformats.org/officeDocument/2006/relationships/hyperlink" TargetMode="External" Target="http://healthymeals.nal.usda.gov/mealpattern"/>
</Relationships>

</file>

<file path=ppt/notesSlides/_rels/notesSlide14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6.xml"/>
  <Relationship Id="rId3" Type="http://schemas.openxmlformats.org/officeDocument/2006/relationships/hyperlink" TargetMode="External" Target="http://healthymeals.nal.usda.gov/bestpractices"/>
</Relationships>

</file>

<file path=ppt/notesSlides/_rels/notesSlide14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7.xml"/>
</Relationships>

</file>

<file path=ppt/notesSlides/_rels/notesSlide14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8.xml"/>
</Relationships>

</file>

<file path=ppt/notesSlides/_rels/notesSlide14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9.xml"/>
</Relationships>

</file>

<file path=ppt/notesSlides/_rels/notesSlide14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0.xml"/>
</Relationships>

</file>

<file path=ppt/notesSlides/_rels/notesSlide14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1.xml"/>
</Relationships>

</file>

<file path=ppt/notesSlides/_rels/notesSlide14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2.xml"/>
</Relationships>

</file>

<file path=ppt/notesSlides/_rels/notesSlide14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3.xml"/>
</Relationships>

</file>

<file path=ppt/notesSlides/_rels/notesSlide14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5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5.xml"/>
</Relationships>

</file>

<file path=ppt/notesSlides/_rels/notesSlide15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6.xml"/>
</Relationships>

</file>

<file path=ppt/notesSlides/_rels/notesSlide15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7.xml"/>
</Relationships>

</file>

<file path=ppt/notesSlides/_rels/notesSlide15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8.xml"/>
</Relationships>

</file>

<file path=ppt/notesSlides/_rels/notesSlide15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9.xml"/>
</Relationships>

</file>

<file path=ppt/notesSlides/_rels/notesSlide15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0.xml"/>
</Relationships>

</file>

<file path=ppt/notesSlides/_rels/notesSlide15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1.xml"/>
</Relationships>

</file>

<file path=ppt/notesSlides/_rels/notesSlide15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2.xml"/>
</Relationships>

</file>

<file path=ppt/notesSlides/_rels/notesSlide15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3.xml"/>
</Relationships>

</file>

<file path=ppt/notesSlides/_rels/notesSlide15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4.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6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5.xml"/>
</Relationships>

</file>

<file path=ppt/notesSlides/_rels/notesSlide16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6.xml"/>
  <Relationship Id="rId3" Type="http://schemas.openxmlformats.org/officeDocument/2006/relationships/hyperlink" TargetMode="External" Target="http://www.fns.usda.gov/"/>
</Relationships>

</file>

<file path=ppt/notesSlides/_rels/notesSlide16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7.xml"/>
</Relationships>

</file>

<file path=ppt/notesSlides/_rels/notesSlide16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8.xml"/>
</Relationships>

</file>

<file path=ppt/notesSlides/_rels/notesSlide16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9.xml"/>
</Relationships>

</file>

<file path=ppt/notesSlides/_rels/notesSlide16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0.xml"/>
</Relationships>

</file>

<file path=ppt/notesSlides/_rels/notesSlide16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1.xml"/>
</Relationships>

</file>

<file path=ppt/notesSlides/_rels/notesSlide16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2.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8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1.xml"/>
</Relationships>

</file>

<file path=ppt/notesSlides/_rels/notesSlide8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2.xml"/>
</Relationships>

</file>

<file path=ppt/notesSlides/_rels/notesSlide8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3.xml"/>
</Relationships>

</file>

<file path=ppt/notesSlides/_rels/notesSlide8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4.xml"/>
</Relationships>

</file>

<file path=ppt/notesSlides/_rels/notesSlide8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5.xml"/>
</Relationships>

</file>

<file path=ppt/notesSlides/_rels/notesSlide8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6.xml"/>
</Relationships>

</file>

<file path=ppt/notesSlides/_rels/notesSlide8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7.xml"/>
</Relationships>

</file>

<file path=ppt/notesSlides/_rels/notesSlide8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9.xml"/>
</Relationships>

</file>

<file path=ppt/notesSlides/_rels/notesSlide8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0.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9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1.xml"/>
</Relationships>

</file>

<file path=ppt/notesSlides/_rels/notesSlide9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2.xml"/>
</Relationships>

</file>

<file path=ppt/notesSlides/_rels/notesSlide9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3.xml"/>
</Relationships>

</file>

<file path=ppt/notesSlides/_rels/notesSlide9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4.xml"/>
</Relationships>

</file>

<file path=ppt/notesSlides/_rels/notesSlide9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5.xml"/>
</Relationships>

</file>

<file path=ppt/notesSlides/_rels/notesSlide9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6.xml"/>
</Relationships>

</file>

<file path=ppt/notesSlides/_rels/notesSlide9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7.xml"/>
</Relationships>

</file>

<file path=ppt/notesSlides/_rels/notesSlide9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8.xml"/>
</Relationships>

</file>

<file path=ppt/notesSlides/_rels/notesSlide9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9.xml"/>
</Relationships>

</file>

<file path=ppt/notesSlides/_rels/notesSlide9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0.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64F9F06-6F80-4899-B283-244C8AD57D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a:buFont typeface="Arial" pitchFamily="34" charset="0"/>
              <a:buNone/>
              <a:defRPr/>
            </a:pPr>
            <a:r>
              <a:rPr lang="en-US" dirty="0" smtClean="0"/>
              <a:t>This slide shows the fruits</a:t>
            </a:r>
            <a:r>
              <a:rPr lang="en-US" baseline="0" dirty="0" smtClean="0"/>
              <a:t> component for lunch, excerpted from the meal pattern chart.  </a:t>
            </a:r>
            <a:r>
              <a:rPr lang="en-US" dirty="0" smtClean="0"/>
              <a:t>You can see that there is a requirement for 2.5 to 5 cups of fruit at lunch, </a:t>
            </a:r>
            <a:r>
              <a:rPr lang="en-US" b="1" i="1" dirty="0" smtClean="0"/>
              <a:t>per week</a:t>
            </a:r>
            <a:r>
              <a:rPr lang="en-US" dirty="0" smtClean="0"/>
              <a:t>, depending on the age/grade group being served. The numbers in parentheses</a:t>
            </a:r>
            <a:r>
              <a:rPr lang="en-US" baseline="0" dirty="0" smtClean="0"/>
              <a:t> refer to the minimum amount to be served </a:t>
            </a:r>
            <a:r>
              <a:rPr lang="en-US" b="1" i="1" baseline="0" dirty="0" smtClean="0"/>
              <a:t>daily</a:t>
            </a:r>
            <a:r>
              <a:rPr lang="en-US" baseline="0" dirty="0" smtClean="0"/>
              <a:t>.</a:t>
            </a:r>
            <a:endParaRPr lang="en-US" dirty="0" smtClean="0"/>
          </a:p>
          <a:p>
            <a:pPr eaLnBrk="1">
              <a:buFont typeface="Arial" pitchFamily="34" charset="0"/>
              <a:buNone/>
              <a:defRPr/>
            </a:pPr>
            <a:endParaRPr lang="en-US" dirty="0" smtClean="0"/>
          </a:p>
          <a:p>
            <a:pPr eaLnBrk="1">
              <a:buFont typeface="Arial" pitchFamily="34" charset="0"/>
              <a:buNone/>
              <a:defRPr/>
            </a:pPr>
            <a:r>
              <a:rPr lang="en-US" dirty="0" smtClean="0"/>
              <a:t>You can see that the minimum weekly requirement at lunch for fruit is 2.5 cups for Grades K-5 as well as Grades 6-8, and a minimum of 5 cups per week for Grades 9-12. Grades K-5 and Grades 6-8 have minimum daily requirements of ½ cup (as shown again in parentheses) and Grades 9-12 must be offered a minimum of 1 cup of fruit per day.</a:t>
            </a:r>
            <a:endParaRPr lang="en-US" i="1" dirty="0" smtClean="0"/>
          </a:p>
        </p:txBody>
      </p:sp>
      <p:sp>
        <p:nvSpPr>
          <p:cNvPr id="4" name="Slide Number Placeholder 3"/>
          <p:cNvSpPr>
            <a:spLocks noGrp="1"/>
          </p:cNvSpPr>
          <p:nvPr>
            <p:ph type="sldNum" sz="quarter" idx="10"/>
          </p:nvPr>
        </p:nvSpPr>
        <p:spPr/>
        <p:txBody>
          <a:bodyPr/>
          <a:lstStyle/>
          <a:p>
            <a:fld id="{F64F9F06-6F80-4899-B283-244C8AD57D1C}"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This is to show what must be taken when all of the various changes to the SBP</a:t>
            </a:r>
            <a:r>
              <a:rPr lang="en-US" baseline="0" dirty="0" smtClean="0"/>
              <a:t> meal pattern requirements are in effect. </a:t>
            </a:r>
          </a:p>
          <a:p>
            <a:pPr defTabSz="966529">
              <a:defRPr/>
            </a:pPr>
            <a:endParaRPr lang="en-US" baseline="0" dirty="0" smtClean="0"/>
          </a:p>
          <a:p>
            <a:pPr defTabSz="966529">
              <a:defRPr/>
            </a:pPr>
            <a:r>
              <a:rPr lang="en-US" dirty="0" smtClean="0"/>
              <a:t>Can’t have OVS with only 3 food items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Consistent with these Guidelines and IOM’s recommendations, this final rule requires that the reimbursable lunch selected by a student includes a fruit or a vegetable.  At breakfast, this requirement is effective in SY 2014-2015, when the required fruit quantities for breakfast increase. </a:t>
            </a:r>
          </a:p>
          <a:p>
            <a:endParaRPr lang="en-US" dirty="0" smtClean="0">
              <a:latin typeface="Arial" pitchFamily="34" charset="0"/>
              <a:cs typeface="Arial" pitchFamily="34" charset="0"/>
            </a:endParaRPr>
          </a:p>
          <a:p>
            <a:pPr defTabSz="948507">
              <a:defRPr/>
            </a:pPr>
            <a:endParaRPr lang="en-US" b="1" baseline="0" dirty="0" smtClean="0"/>
          </a:p>
          <a:p>
            <a:r>
              <a:rPr lang="en-US" dirty="0" smtClean="0"/>
              <a:t>Questions? </a:t>
            </a:r>
          </a:p>
          <a:p>
            <a:endParaRPr lang="en-US" dirty="0" smtClean="0"/>
          </a:p>
          <a:p>
            <a:r>
              <a:rPr lang="en-US" dirty="0" smtClean="0"/>
              <a:t>Now we like to have a group activity and discussion using a</a:t>
            </a:r>
            <a:r>
              <a:rPr lang="en-US" baseline="0" dirty="0" smtClean="0"/>
              <a:t> lunch menu and the new NSLP OVS requirements.  </a:t>
            </a:r>
            <a:endParaRPr lang="en-US" dirty="0"/>
          </a:p>
        </p:txBody>
      </p:sp>
      <p:sp>
        <p:nvSpPr>
          <p:cNvPr id="4" name="Slide Number Placeholder 3"/>
          <p:cNvSpPr>
            <a:spLocks noGrp="1"/>
          </p:cNvSpPr>
          <p:nvPr>
            <p:ph type="sldNum" sz="quarter" idx="10"/>
          </p:nvPr>
        </p:nvSpPr>
        <p:spPr/>
        <p:txBody>
          <a:bodyPr/>
          <a:lstStyle/>
          <a:p>
            <a:fld id="{12D4307C-66F8-479B-9946-8F671EFBA3CA}" type="slidenum">
              <a:rPr lang="en-US" smtClean="0"/>
              <a:pPr/>
              <a:t>101</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D4307C-66F8-479B-9946-8F671EFBA3CA}" type="slidenum">
              <a:rPr lang="en-US" smtClean="0"/>
              <a:pPr/>
              <a:t>102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103</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The interim rule on 6 cent certification will be published very soon.  That rule wil</a:t>
            </a:r>
            <a:r>
              <a:rPr lang="en-US" baseline="0" dirty="0" smtClean="0"/>
              <a:t>l address, in part, administrative review requirements in SY 2012-13.</a:t>
            </a:r>
          </a:p>
          <a:p>
            <a:pPr defTabSz="966529">
              <a:defRPr/>
            </a:pPr>
            <a:endParaRPr lang="en-US" baseline="0" dirty="0" smtClean="0"/>
          </a:p>
          <a:p>
            <a:pPr defTabSz="966529">
              <a:defRPr/>
            </a:pPr>
            <a:r>
              <a:rPr lang="en-US" dirty="0" smtClean="0"/>
              <a:t>Let’s start with an</a:t>
            </a:r>
            <a:r>
              <a:rPr lang="en-US" baseline="0" dirty="0" smtClean="0"/>
              <a:t> overview of the monitoring provisions in the final meal pattern rule. </a:t>
            </a:r>
            <a:r>
              <a:rPr lang="en-US" dirty="0" smtClean="0"/>
              <a:t>These</a:t>
            </a:r>
            <a:r>
              <a:rPr lang="en-US" baseline="0" dirty="0" smtClean="0"/>
              <a:t> provisions are based in part on the </a:t>
            </a:r>
            <a:r>
              <a:rPr lang="en-US" dirty="0" smtClean="0"/>
              <a:t>requirements</a:t>
            </a:r>
            <a:r>
              <a:rPr lang="en-US" baseline="0" dirty="0" smtClean="0"/>
              <a:t> of section 207 of HHFKA, which requires that USDA establish a “unified accountability system” for monitoring compliance in the NSLP and SBP, and that reviews be conducted on a 3-year cycle.</a:t>
            </a:r>
            <a:endParaRPr lang="en-US" dirty="0" smtClean="0"/>
          </a:p>
          <a:p>
            <a:endParaRPr lang="en-US" dirty="0" smtClean="0"/>
          </a:p>
          <a:p>
            <a:r>
              <a:rPr lang="en-US" dirty="0" smtClean="0"/>
              <a:t>The final meal pattern rule establishes a framework for State agency administrative reviews in th</a:t>
            </a:r>
            <a:r>
              <a:rPr lang="en-US" baseline="0" dirty="0" smtClean="0"/>
              <a:t>e coming years.  </a:t>
            </a:r>
          </a:p>
          <a:p>
            <a:endParaRPr lang="en-US" baseline="0" dirty="0" smtClean="0"/>
          </a:p>
          <a:p>
            <a:r>
              <a:rPr lang="en-US" baseline="0" dirty="0" smtClean="0"/>
              <a:t>The rule includes a 3-year State agency review cycle, beginning School Year 2013-14.  In addition, the State administrative review now includes breakfast as well as lunch, beginning the same year.  </a:t>
            </a:r>
          </a:p>
          <a:p>
            <a:endParaRPr lang="en-US" u="none" baseline="0" dirty="0" smtClean="0"/>
          </a:p>
          <a:p>
            <a:r>
              <a:rPr lang="en-US" u="none" baseline="0" dirty="0" smtClean="0"/>
              <a:t>Finally, the rule eliminated the School Meal Initiative Reviews effective July 1, 2012</a:t>
            </a:r>
            <a:r>
              <a:rPr lang="en-US" u="none" baseline="0" dirty="0" smtClean="0">
                <a:solidFill>
                  <a:srgbClr val="FF0000"/>
                </a:solidFill>
              </a:rPr>
              <a:t>, </a:t>
            </a:r>
            <a:r>
              <a:rPr lang="en-US" u="none" baseline="0" dirty="0" smtClean="0"/>
              <a:t>and made modifications to CRE’s Performance Standard 2.</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30E781E-99A4-4C7E-A801-2D7DF26CA59C}" type="slidenum">
              <a:rPr lang="en-US" smtClean="0"/>
              <a:pPr/>
              <a:t>104</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look a little closer at the new Performance Standard 2 (Nutrition) requirements under the final rule.</a:t>
            </a:r>
          </a:p>
          <a:p>
            <a:r>
              <a:rPr lang="en-US" baseline="0" dirty="0" smtClean="0"/>
              <a:t/>
            </a:r>
            <a:br>
              <a:rPr lang="en-US" baseline="0" dirty="0" smtClean="0"/>
            </a:br>
            <a:r>
              <a:rPr lang="en-US" baseline="0" dirty="0" smtClean="0"/>
              <a:t>First, as I mentioned, Performance Standard 2 now requires that reimbursable lunches meet the requirements of Section 210.10 of the regulations, based on the age/grade group being reviewed, </a:t>
            </a:r>
            <a:r>
              <a:rPr lang="en-US" u="sng" baseline="0" dirty="0" smtClean="0"/>
              <a:t>and</a:t>
            </a:r>
            <a:r>
              <a:rPr lang="en-US" baseline="0" dirty="0" smtClean="0"/>
              <a:t> that reimbursable breakfasts meet the requirements of 220.8 and 220.23 as applicable, based on the age/grade group being reviewed.</a:t>
            </a:r>
          </a:p>
          <a:p>
            <a:r>
              <a:rPr lang="en-US" baseline="0" dirty="0" smtClean="0"/>
              <a:t/>
            </a:r>
            <a:br>
              <a:rPr lang="en-US" baseline="0" dirty="0" smtClean="0"/>
            </a:br>
            <a:r>
              <a:rPr lang="en-US" baseline="0" dirty="0" smtClean="0"/>
              <a:t>As part of the administrative review, State agencies are required to determine whether required food components </a:t>
            </a:r>
            <a:r>
              <a:rPr lang="en-US" u="sng" baseline="0" dirty="0" smtClean="0"/>
              <a:t>and</a:t>
            </a:r>
            <a:r>
              <a:rPr lang="en-US" baseline="0" dirty="0" smtClean="0"/>
              <a:t> quantities are provided, based on observation of serving lines and at the point of sale, and review of menu </a:t>
            </a:r>
            <a:r>
              <a:rPr lang="en-US" u="none" baseline="0" dirty="0" smtClean="0"/>
              <a:t>and </a:t>
            </a:r>
            <a:r>
              <a:rPr lang="en-US" baseline="0" dirty="0" smtClean="0"/>
              <a:t>production records.</a:t>
            </a:r>
          </a:p>
          <a:p>
            <a:endParaRPr lang="en-US" baseline="0" dirty="0" smtClean="0"/>
          </a:p>
          <a:p>
            <a:pPr defTabSz="966529">
              <a:defRPr/>
            </a:pPr>
            <a:r>
              <a:rPr lang="en-US" baseline="0" dirty="0" smtClean="0"/>
              <a:t>In addition, State agencies are required to conduct a nutrient analysis of </a:t>
            </a:r>
            <a:r>
              <a:rPr lang="en-US" u="sng" baseline="0" dirty="0" smtClean="0"/>
              <a:t>one week</a:t>
            </a:r>
            <a:r>
              <a:rPr lang="en-US" u="none" baseline="0" dirty="0" smtClean="0"/>
              <a:t> of menus for breakfast and lunch, to determine compliance with 3 nutrient requirements in offered meals over the course of the week: calories, sodium, and saturated fat. </a:t>
            </a:r>
          </a:p>
          <a:p>
            <a:pPr defTabSz="966529">
              <a:defRPr/>
            </a:pPr>
            <a:endParaRPr lang="en-US" u="none" baseline="0" dirty="0" smtClean="0"/>
          </a:p>
          <a:p>
            <a:pPr defTabSz="966529">
              <a:defRPr/>
            </a:pPr>
            <a:r>
              <a:rPr lang="en-US" u="none" baseline="0" dirty="0" smtClean="0"/>
              <a:t>For trans fat, State agencies must review nutrition labels and/or manufacturer specifications for products or ingredients used to prepare the meals to verify they contain zero grams of trans fat per serving.</a:t>
            </a:r>
          </a:p>
          <a:p>
            <a:endParaRPr lang="en-US" dirty="0"/>
          </a:p>
        </p:txBody>
      </p:sp>
      <p:sp>
        <p:nvSpPr>
          <p:cNvPr id="4" name="Slide Number Placeholder 3"/>
          <p:cNvSpPr>
            <a:spLocks noGrp="1"/>
          </p:cNvSpPr>
          <p:nvPr>
            <p:ph type="sldNum" sz="quarter" idx="10"/>
          </p:nvPr>
        </p:nvSpPr>
        <p:spPr/>
        <p:txBody>
          <a:bodyPr/>
          <a:lstStyle/>
          <a:p>
            <a:fld id="{030E781E-99A4-4C7E-A801-2D7DF26CA59C}" type="slidenum">
              <a:rPr lang="en-US" smtClean="0"/>
              <a:pPr/>
              <a:t>105</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48436" fontAlgn="base">
              <a:spcBef>
                <a:spcPct val="30000"/>
              </a:spcBef>
              <a:spcAft>
                <a:spcPct val="0"/>
              </a:spcAft>
              <a:buFont typeface="Arial" pitchFamily="34" charset="0"/>
              <a:buChar char="•"/>
              <a:defRPr/>
            </a:pPr>
            <a:r>
              <a:rPr lang="en-US" dirty="0" smtClean="0">
                <a:latin typeface="Arial" pitchFamily="34" charset="0"/>
                <a:cs typeface="Arial" pitchFamily="34" charset="0"/>
              </a:rPr>
              <a:t>As is currently required, State agencies must apply </a:t>
            </a:r>
            <a:r>
              <a:rPr lang="en-US" b="1" dirty="0" smtClean="0">
                <a:latin typeface="Arial" pitchFamily="34" charset="0"/>
                <a:cs typeface="Arial" pitchFamily="34" charset="0"/>
              </a:rPr>
              <a:t>immediate fiscal action </a:t>
            </a:r>
            <a:r>
              <a:rPr lang="en-US" dirty="0" smtClean="0">
                <a:latin typeface="Arial" pitchFamily="34" charset="0"/>
                <a:cs typeface="Arial" pitchFamily="34" charset="0"/>
              </a:rPr>
              <a:t>if the meals offered are completely missing one of the required food components.</a:t>
            </a: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r>
              <a:rPr lang="en-US" dirty="0" smtClean="0">
                <a:latin typeface="Arial" pitchFamily="34" charset="0"/>
                <a:cs typeface="Arial" pitchFamily="34" charset="0"/>
              </a:rPr>
              <a:t>The State agency is required to take fiscal action for </a:t>
            </a:r>
            <a:r>
              <a:rPr lang="en-US" u="sng" dirty="0" smtClean="0">
                <a:latin typeface="Arial" pitchFamily="34" charset="0"/>
                <a:cs typeface="Arial" pitchFamily="34" charset="0"/>
              </a:rPr>
              <a:t>repeated</a:t>
            </a:r>
            <a:r>
              <a:rPr lang="en-US" dirty="0" smtClean="0">
                <a:latin typeface="Arial" pitchFamily="34" charset="0"/>
                <a:cs typeface="Arial" pitchFamily="34" charset="0"/>
              </a:rPr>
              <a:t> violations of the vegetable subgroup and milk type requirements- for example, when a State agency finds the same violation of offering 2% milk after technical assistance and corrective action have taken place. </a:t>
            </a: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r>
              <a:rPr lang="en-US" dirty="0" smtClean="0">
                <a:latin typeface="Arial" pitchFamily="34" charset="0"/>
                <a:cs typeface="Arial" pitchFamily="34" charset="0"/>
              </a:rPr>
              <a:t>In addition, State agencies have </a:t>
            </a:r>
            <a:r>
              <a:rPr lang="en-US" i="1" dirty="0" smtClean="0">
                <a:latin typeface="Arial" pitchFamily="34" charset="0"/>
                <a:cs typeface="Arial" pitchFamily="34" charset="0"/>
              </a:rPr>
              <a:t>discretion</a:t>
            </a:r>
            <a:r>
              <a:rPr lang="en-US" dirty="0" smtClean="0">
                <a:latin typeface="Arial" pitchFamily="34" charset="0"/>
                <a:cs typeface="Arial" pitchFamily="34" charset="0"/>
              </a:rPr>
              <a:t> to take fiscal action for repeated violations of the food quantity and whole grain-rich requirements, and for repeated violations of the dietary specifications (calories, saturated fat, sodium and </a:t>
            </a:r>
            <a:r>
              <a:rPr lang="en-US" u="sng" dirty="0" smtClean="0">
                <a:latin typeface="Arial" pitchFamily="34" charset="0"/>
                <a:cs typeface="Arial" pitchFamily="34" charset="0"/>
              </a:rPr>
              <a:t>trans</a:t>
            </a:r>
            <a:r>
              <a:rPr lang="en-US" dirty="0" smtClean="0">
                <a:latin typeface="Arial" pitchFamily="34" charset="0"/>
                <a:cs typeface="Arial" pitchFamily="34" charset="0"/>
              </a:rPr>
              <a:t> fats) because they require specific knowledge or tools from the school food service staff or a careful assessment from a State reviewer.   </a:t>
            </a:r>
          </a:p>
        </p:txBody>
      </p:sp>
      <p:sp>
        <p:nvSpPr>
          <p:cNvPr id="97284" name="Slide Number Placeholder 3"/>
          <p:cNvSpPr>
            <a:spLocks noGrp="1"/>
          </p:cNvSpPr>
          <p:nvPr>
            <p:ph type="sldNum" sz="quarter" idx="5"/>
          </p:nvPr>
        </p:nvSpPr>
        <p:spPr>
          <a:noFill/>
        </p:spPr>
        <p:txBody>
          <a:bodyPr/>
          <a:lstStyle/>
          <a:p>
            <a:fld id="{9B26020E-1B99-4271-B373-B32B0660E722}" type="slidenum">
              <a:rPr lang="en-US" smtClean="0"/>
              <a:pPr/>
              <a:t>106</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As I mentioned,</a:t>
            </a:r>
            <a:r>
              <a:rPr lang="en-US" baseline="0" dirty="0" smtClean="0"/>
              <a:t> the monitoring provisions in the final rule provide a framework for State agency administrative reviews in the coming years.  We recognize that just changing the regulations is not enough.  We need to work together to develop a State agency oversight process that appropriately reflects the new requirements for school meals, as well as the numerous other significant changes made to the programs since the creation of CRE and SMI, including those from the final meal pattern rule and the Healthy, Hunger-Free Kids Act.</a:t>
            </a:r>
          </a:p>
          <a:p>
            <a:endParaRPr lang="en-US" baseline="0" dirty="0" smtClean="0"/>
          </a:p>
          <a:p>
            <a:r>
              <a:rPr lang="en-US" baseline="0" dirty="0" smtClean="0"/>
              <a:t>We will be working over the year, with State agency input, to revamp the State agency administrative review process, so that you are prepared to implement the 3-year review cycle beginning July 1, 2013.</a:t>
            </a:r>
          </a:p>
          <a:p>
            <a:endParaRPr lang="en-US" baseline="0" dirty="0" smtClean="0"/>
          </a:p>
          <a:p>
            <a:r>
              <a:rPr lang="en-US" dirty="0" smtClean="0"/>
              <a:t>The team will develop and implement an updated, effective and efficient State oversight process for the school meals program.  This will include: </a:t>
            </a:r>
            <a:endParaRPr lang="en-US" baseline="0" dirty="0" smtClean="0"/>
          </a:p>
          <a:p>
            <a:endParaRPr lang="en-US" baseline="0" dirty="0" smtClean="0"/>
          </a:p>
          <a:p>
            <a:pPr lvl="1">
              <a:buFont typeface="Arial" pitchFamily="34" charset="0"/>
              <a:buChar char="•"/>
            </a:pPr>
            <a:r>
              <a:rPr lang="en-US" dirty="0" smtClean="0"/>
              <a:t>Reducing the ongoing State agency review cycle from 5 years to 3 years</a:t>
            </a:r>
          </a:p>
          <a:p>
            <a:pPr lvl="1">
              <a:buFont typeface="Arial" pitchFamily="34" charset="0"/>
              <a:buNone/>
            </a:pPr>
            <a:endParaRPr lang="en-US" dirty="0" smtClean="0"/>
          </a:p>
          <a:p>
            <a:pPr lvl="1">
              <a:buFont typeface="Arial" pitchFamily="34" charset="0"/>
              <a:buChar char="•"/>
            </a:pPr>
            <a:r>
              <a:rPr lang="en-US" dirty="0" smtClean="0"/>
              <a:t>Combining the CRE and SMI reviews into one streamlined review process.  The combined process must provide effective oversight of increasingly complex school meals programs while also recognizing the resource constraints facing States in their oversight of approximately 16,000 SFAs</a:t>
            </a:r>
          </a:p>
          <a:p>
            <a:pPr lvl="1">
              <a:buFont typeface="Arial" pitchFamily="34" charset="0"/>
              <a:buNone/>
            </a:pPr>
            <a:endParaRPr lang="en-US" dirty="0" smtClean="0"/>
          </a:p>
          <a:p>
            <a:pPr lvl="1">
              <a:buFont typeface="Arial" pitchFamily="34" charset="0"/>
              <a:buChar char="•"/>
            </a:pPr>
            <a:r>
              <a:rPr lang="en-US" dirty="0" smtClean="0"/>
              <a:t>Updating the nutrition review component of the process to reflect new and increasingly complex meal pattern requirements</a:t>
            </a:r>
          </a:p>
          <a:p>
            <a:pPr marL="483265" lvl="1" defTabSz="966529">
              <a:defRPr/>
            </a:pPr>
            <a:endParaRPr lang="en-US" dirty="0" smtClean="0"/>
          </a:p>
          <a:p>
            <a:pPr marL="483265" lvl="1" defTabSz="966529">
              <a:buFont typeface="Arial" pitchFamily="34" charset="0"/>
              <a:buChar char="•"/>
              <a:defRPr/>
            </a:pPr>
            <a:r>
              <a:rPr lang="en-US" dirty="0" smtClean="0"/>
              <a:t>Incorporating breakfast into the review process</a:t>
            </a:r>
          </a:p>
          <a:p>
            <a:pPr lvl="0"/>
            <a:endParaRPr lang="en-US" dirty="0" smtClean="0"/>
          </a:p>
          <a:p>
            <a:pPr lvl="0"/>
            <a:r>
              <a:rPr lang="en-US" baseline="0" dirty="0" smtClean="0"/>
              <a:t>They will examine program requirements and make recommendations for how best to achieve program oversight.  They will also develop new tools to accomplish review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030E781E-99A4-4C7E-A801-2D7DF26CA59C}" type="slidenum">
              <a:rPr lang="en-US" smtClean="0"/>
              <a:pPr/>
              <a:t>107</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lvl="1"/>
            <a:r>
              <a:rPr lang="en-US" dirty="0" smtClean="0"/>
              <a:t>Before we finish our discussion of</a:t>
            </a:r>
            <a:r>
              <a:rPr lang="en-US" baseline="0" dirty="0" smtClean="0"/>
              <a:t> monitoring, let’s take </a:t>
            </a:r>
            <a:r>
              <a:rPr lang="en-US" dirty="0" smtClean="0"/>
              <a:t>a minute to recap the timing of several</a:t>
            </a:r>
            <a:r>
              <a:rPr lang="en-US" baseline="0" dirty="0" smtClean="0"/>
              <a:t> key provisions related to State agency monitoring and oversight in the next couple of years.</a:t>
            </a:r>
            <a:r>
              <a:rPr lang="en-US" dirty="0" smtClean="0"/>
              <a:t> </a:t>
            </a:r>
          </a:p>
          <a:p>
            <a:pPr marL="0" lvl="1"/>
            <a:endParaRPr lang="en-US" dirty="0" smtClean="0"/>
          </a:p>
          <a:p>
            <a:pPr marL="0" lvl="1"/>
            <a:r>
              <a:rPr lang="en-US" dirty="0" smtClean="0"/>
              <a:t>In Spring 2012 (hopefully very soon), we expect to publish an interim rule on</a:t>
            </a:r>
            <a:r>
              <a:rPr lang="en-US" baseline="0" dirty="0" smtClean="0"/>
              <a:t> </a:t>
            </a:r>
            <a:r>
              <a:rPr lang="en-US" dirty="0" smtClean="0"/>
              <a:t>the six cent reimbursement rate increase.  The rule will set forth the</a:t>
            </a:r>
            <a:r>
              <a:rPr lang="en-US" baseline="0" dirty="0" smtClean="0"/>
              <a:t> certification process for State agencies to determine school food authority compliance with the new meal patterns for receipt of the additional 6 cents, and also include information on the interaction of certification activities with State agency administrative review responsibilities in School Year </a:t>
            </a:r>
            <a:r>
              <a:rPr lang="en-US" dirty="0" smtClean="0"/>
              <a:t>2012-2013. </a:t>
            </a:r>
          </a:p>
          <a:p>
            <a:pPr marL="0" lvl="1"/>
            <a:r>
              <a:rPr lang="en-US" dirty="0" smtClean="0"/>
              <a:t/>
            </a:r>
            <a:br>
              <a:rPr lang="en-US" dirty="0" smtClean="0"/>
            </a:br>
            <a:r>
              <a:rPr lang="en-US" dirty="0" smtClean="0"/>
              <a:t>We are also forming the FNS/State</a:t>
            </a:r>
            <a:r>
              <a:rPr lang="en-US" baseline="0" dirty="0" smtClean="0"/>
              <a:t> agency workgroup this Spring</a:t>
            </a:r>
            <a:endParaRPr lang="en-US" dirty="0" smtClean="0"/>
          </a:p>
          <a:p>
            <a:pPr marL="0" lvl="1"/>
            <a:endParaRPr lang="en-US" dirty="0" smtClean="0"/>
          </a:p>
          <a:p>
            <a:pPr marL="0" lvl="1"/>
            <a:r>
              <a:rPr lang="en-US" dirty="0" smtClean="0"/>
              <a:t>As</a:t>
            </a:r>
            <a:r>
              <a:rPr lang="en-US" baseline="0" dirty="0" smtClean="0"/>
              <a:t> of July 1, 2012, the new meal patterns go into effect, and we expect the State agency certification process will begin at that time as well.  </a:t>
            </a:r>
          </a:p>
          <a:p>
            <a:pPr marL="0" lvl="1"/>
            <a:endParaRPr lang="en-US" baseline="0" dirty="0" smtClean="0"/>
          </a:p>
          <a:p>
            <a:pPr marL="0" lvl="1"/>
            <a:r>
              <a:rPr lang="en-US" baseline="0" dirty="0" smtClean="0"/>
              <a:t>In accordance with the Healthy, Hunger-Free Kids Act, the additional reimbursement becomes available as of October 1, 2012, for certified school food authorities.  </a:t>
            </a:r>
          </a:p>
          <a:p>
            <a:pPr marL="0" lvl="1"/>
            <a:endParaRPr lang="en-US" baseline="0" dirty="0" smtClean="0"/>
          </a:p>
          <a:p>
            <a:pPr marL="0" lvl="1"/>
            <a:r>
              <a:rPr lang="en-US" baseline="0" dirty="0" smtClean="0"/>
              <a:t>School Year </a:t>
            </a:r>
            <a:r>
              <a:rPr lang="en-US" dirty="0" smtClean="0"/>
              <a:t>2012-13 concludes the final year of the current 5-year review cycle for</a:t>
            </a:r>
            <a:r>
              <a:rPr lang="en-US" baseline="0" dirty="0" smtClean="0"/>
              <a:t> CRE</a:t>
            </a:r>
            <a:r>
              <a:rPr lang="en-US" dirty="0" smtClean="0"/>
              <a:t>.  Please note that there are no more SMIs as of July 1, 2012.</a:t>
            </a:r>
            <a:r>
              <a:rPr lang="en-US" baseline="0" dirty="0" smtClean="0"/>
              <a:t> </a:t>
            </a:r>
            <a:endParaRPr lang="en-US" dirty="0" smtClean="0"/>
          </a:p>
          <a:p>
            <a:pPr marL="0" lvl="1"/>
            <a:endParaRPr lang="en-US" dirty="0" smtClean="0"/>
          </a:p>
          <a:p>
            <a:pPr marL="0" lvl="1"/>
            <a:r>
              <a:rPr lang="en-US" dirty="0" smtClean="0"/>
              <a:t>In SY 2013-14, the new 3-year review cycle requirement will take effect. </a:t>
            </a:r>
          </a:p>
          <a:p>
            <a:endParaRPr lang="en-US" dirty="0"/>
          </a:p>
        </p:txBody>
      </p:sp>
      <p:sp>
        <p:nvSpPr>
          <p:cNvPr id="4" name="Slide Number Placeholder 3"/>
          <p:cNvSpPr>
            <a:spLocks noGrp="1"/>
          </p:cNvSpPr>
          <p:nvPr>
            <p:ph type="sldNum" sz="quarter" idx="10"/>
          </p:nvPr>
        </p:nvSpPr>
        <p:spPr/>
        <p:txBody>
          <a:bodyPr/>
          <a:lstStyle/>
          <a:p>
            <a:fld id="{7D2D640F-1FCF-4725-8338-8EED19629021}" type="slidenum">
              <a:rPr lang="en-US" smtClean="0"/>
              <a:pPr/>
              <a:t>108</a:t>
            </a:fld>
            <a:endParaRPr lang="en-US"/>
          </a:p>
        </p:txBody>
      </p:sp>
      <p:sp>
        <p:nvSpPr>
          <p:cNvPr id="7" name="Slide Image Placeholder 6"/>
          <p:cNvSpPr>
            <a:spLocks noGrp="1" noRot="1" noChangeAspect="1"/>
          </p:cNvSpPr>
          <p:nvPr>
            <p:ph type="sldImg"/>
          </p:nvPr>
        </p:nvSpPr>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4" y="4561230"/>
            <a:ext cx="5850835" cy="4646482"/>
          </a:xfrm>
        </p:spPr>
        <p:txBody>
          <a:bodyPr>
            <a:normAutofit/>
          </a:bodyPr>
          <a:lstStyle/>
          <a:p>
            <a:pPr marL="223941" indent="-222294">
              <a:lnSpc>
                <a:spcPct val="93000"/>
              </a:lnSpc>
              <a:spcBef>
                <a:spcPct val="0"/>
              </a:spcBef>
              <a:buSzPct val="45000"/>
            </a:pPr>
            <a:endParaRPr lang="en-US" b="1" baseline="0"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I would also like to note some funding assistance opportunities for the States. The HHFKA provides USDA with $3 million and the States with $47 million for each of the first two years of the new meal requirements.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This funding will be used for assisting State agencies in implementing the new requirements, in the amounts noted in a recent memo provided to the States.</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These funds, combined with expected increases in State Administrative Expense funding in two years (based on increased reimbursement with additional 6 cents), should assist States and local operators in improving the quality of school meals provided to children. </a:t>
            </a:r>
            <a:endParaRPr lang="en-US" b="1" baseline="0" dirty="0" smtClean="0">
              <a:latin typeface="Arial" pitchFamily="34" charset="0"/>
              <a:cs typeface="Arial" pitchFamily="34" charset="0"/>
            </a:endParaRPr>
          </a:p>
          <a:p>
            <a:pPr marL="223941" indent="-222294">
              <a:lnSpc>
                <a:spcPct val="93000"/>
              </a:lnSpc>
              <a:spcBef>
                <a:spcPct val="0"/>
              </a:spcBef>
              <a:buSzPct val="45000"/>
              <a:buFont typeface="Arial" charset="0"/>
              <a:buChar char="•"/>
            </a:pPr>
            <a:endParaRPr lang="en-US" dirty="0">
              <a:latin typeface="Arial" pitchFamily="34" charset="0"/>
              <a:cs typeface="Arial" pitchFamily="34" charset="0"/>
            </a:endParaRPr>
          </a:p>
          <a:p>
            <a:pPr marL="223941" indent="-222294">
              <a:lnSpc>
                <a:spcPct val="93000"/>
              </a:lnSpc>
              <a:spcBef>
                <a:spcPct val="0"/>
              </a:spcBef>
              <a:buSzPct val="45000"/>
              <a:buFont typeface="Arial" charset="0"/>
              <a:buChar char="•"/>
            </a:pPr>
            <a:endParaRPr lang="en-US" dirty="0">
              <a:solidFill>
                <a:srgbClr val="FFFFFF"/>
              </a:solidFill>
              <a:latin typeface="Arial" pitchFamily="34" charset="0"/>
              <a:cs typeface="Arial" pitchFamily="34"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109</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6C759FA5-AFFB-4BE2-AEA5-493792585BB2}" type="slidenum">
              <a:rPr lang="en-US" smtClean="0"/>
              <a:pPr/>
              <a:t>111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62426" lvl="1" indent="-362426" defTabSz="966471">
              <a:buFont typeface="Arial" pitchFamily="34" charset="0"/>
              <a:buChar char="•"/>
              <a:defRPr/>
            </a:pPr>
            <a:r>
              <a:rPr lang="en-US" dirty="0" smtClean="0">
                <a:latin typeface="Arial" pitchFamily="34" charset="0"/>
                <a:cs typeface="Arial" pitchFamily="34" charset="0"/>
              </a:rPr>
              <a:t>Additionally, this rule separates fruits and vegetables into two different food components.</a:t>
            </a:r>
          </a:p>
          <a:p>
            <a:pPr marL="362426" lvl="1" indent="-362426" defTabSz="966471">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A daily serving of fruit must be offered at lunch. </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If students select fruit, they must select at least a ½ cup serving of fruit to count toward a reimbursable meal, </a:t>
            </a:r>
            <a:r>
              <a:rPr lang="en-US" i="1" dirty="0" smtClean="0">
                <a:latin typeface="Arial" pitchFamily="34" charset="0"/>
                <a:cs typeface="Arial" pitchFamily="34" charset="0"/>
              </a:rPr>
              <a:t>under offer </a:t>
            </a:r>
            <a:r>
              <a:rPr lang="en-US" i="1" dirty="0" err="1" smtClean="0">
                <a:latin typeface="Arial" pitchFamily="34" charset="0"/>
                <a:cs typeface="Arial" pitchFamily="34" charset="0"/>
              </a:rPr>
              <a:t>vs</a:t>
            </a:r>
            <a:r>
              <a:rPr lang="en-US" i="1" dirty="0" smtClean="0">
                <a:latin typeface="Arial" pitchFamily="34" charset="0"/>
                <a:cs typeface="Arial" pitchFamily="34" charset="0"/>
              </a:rPr>
              <a:t> serve</a:t>
            </a:r>
            <a:r>
              <a:rPr lang="en-US" i="0" dirty="0" smtClean="0">
                <a:latin typeface="Arial" pitchFamily="34" charset="0"/>
                <a:cs typeface="Arial" pitchFamily="34" charset="0"/>
              </a:rPr>
              <a:t> (otherwise,</a:t>
            </a:r>
            <a:r>
              <a:rPr lang="en-US" i="0" baseline="0" dirty="0" smtClean="0">
                <a:latin typeface="Arial" pitchFamily="34" charset="0"/>
                <a:cs typeface="Arial" pitchFamily="34" charset="0"/>
              </a:rPr>
              <a:t> must take full required offering).</a:t>
            </a:r>
            <a:endParaRPr lang="en-US" i="1" dirty="0" smtClean="0">
              <a:latin typeface="Arial" pitchFamily="34" charset="0"/>
              <a:cs typeface="Arial" pitchFamily="34" charset="0"/>
            </a:endParaRPr>
          </a:p>
          <a:p>
            <a:pPr marL="362426" lvl="1" indent="-362426" defTabSz="966471">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Fruit may be offered in several different forms. These forms include: fresh, frozen without added sugar, canned in juice or light syrup, and dried. However, no more than half of fruit offerings may be in the form of juice, and only 100%, full strength, juice can be served. For crediting purposes, dried fruit is credited as twice the volume as served. Therefore, ¼ of a cup of dried fruit is creditable as ½ of a cup of fruit.</a:t>
            </a:r>
          </a:p>
          <a:p>
            <a:pPr marL="362426" lvl="1" indent="-362426" defTabSz="966471">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Menu planners must continue to use the </a:t>
            </a:r>
            <a:r>
              <a:rPr lang="en-US" u="sng" dirty="0" smtClean="0">
                <a:latin typeface="Arial" pitchFamily="34" charset="0"/>
                <a:cs typeface="Arial" pitchFamily="34" charset="0"/>
              </a:rPr>
              <a:t>Food Buying Guide for Child Nutrition Programs</a:t>
            </a:r>
            <a:r>
              <a:rPr lang="en-US" dirty="0" smtClean="0">
                <a:latin typeface="Arial" pitchFamily="34" charset="0"/>
                <a:cs typeface="Arial" pitchFamily="34" charset="0"/>
              </a:rPr>
              <a:t> to determine how to credit whole fruit.  USDA will update the </a:t>
            </a:r>
            <a:r>
              <a:rPr lang="en-US" u="sng" dirty="0" smtClean="0">
                <a:latin typeface="Arial" pitchFamily="34" charset="0"/>
                <a:cs typeface="Arial" pitchFamily="34" charset="0"/>
              </a:rPr>
              <a:t>Food Buying Guide</a:t>
            </a:r>
            <a:r>
              <a:rPr lang="en-US" dirty="0" smtClean="0">
                <a:latin typeface="Arial" pitchFamily="34" charset="0"/>
                <a:cs typeface="Arial" pitchFamily="34" charset="0"/>
              </a:rPr>
              <a:t> as soon as possible, and will also develop other technical assistance resources as needed.</a:t>
            </a:r>
          </a:p>
          <a:p>
            <a:pPr marL="362426" lvl="1" indent="-362426" defTabSz="966471">
              <a:buFont typeface="Arial" pitchFamily="34" charset="0"/>
              <a:buChar char="•"/>
              <a:defRPr/>
            </a:pPr>
            <a:endParaRPr lang="en-US" dirty="0" smtClean="0">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79FB2785-829A-45C1-AA59-3B6CE089DECA}" type="slidenum">
              <a:rPr lang="en-US" smtClean="0"/>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112</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 </a:t>
            </a:r>
          </a:p>
        </p:txBody>
      </p:sp>
      <p:sp>
        <p:nvSpPr>
          <p:cNvPr id="4" name="Slide Number Placeholder 3"/>
          <p:cNvSpPr>
            <a:spLocks noGrp="1"/>
          </p:cNvSpPr>
          <p:nvPr>
            <p:ph type="sldNum" sz="quarter" idx="10"/>
          </p:nvPr>
        </p:nvSpPr>
        <p:spPr/>
        <p:txBody>
          <a:bodyPr/>
          <a:lstStyle/>
          <a:p>
            <a:fld id="{6C759FA5-AFFB-4BE2-AEA5-493792585BB2}" type="slidenum">
              <a:rPr lang="en-US" smtClean="0"/>
              <a:pPr/>
              <a:t>113</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6C759FA5-AFFB-4BE2-AEA5-493792585BB2}" type="slidenum">
              <a:rPr lang="en-US" smtClean="0"/>
              <a:pPr/>
              <a:t>114</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117</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it clear that this is a band aid</a:t>
            </a:r>
            <a:endParaRPr lang="en-US" dirty="0"/>
          </a:p>
        </p:txBody>
      </p:sp>
      <p:sp>
        <p:nvSpPr>
          <p:cNvPr id="4" name="Slide Number Placeholder 3"/>
          <p:cNvSpPr>
            <a:spLocks noGrp="1"/>
          </p:cNvSpPr>
          <p:nvPr>
            <p:ph type="sldNum" sz="quarter" idx="10"/>
          </p:nvPr>
        </p:nvSpPr>
        <p:spPr/>
        <p:txBody>
          <a:bodyPr/>
          <a:lstStyle/>
          <a:p>
            <a:fld id="{6C759FA5-AFFB-4BE2-AEA5-493792585BB2}" type="slidenum">
              <a:rPr lang="en-US" smtClean="0"/>
              <a:pPr/>
              <a:t>118</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principles and time frames outlined should apply to all contracts between an SFA and contractor. </a:t>
            </a:r>
            <a:endParaRPr lang="en-US" dirty="0"/>
          </a:p>
        </p:txBody>
      </p:sp>
      <p:sp>
        <p:nvSpPr>
          <p:cNvPr id="4" name="Slide Number Placeholder 3"/>
          <p:cNvSpPr>
            <a:spLocks noGrp="1"/>
          </p:cNvSpPr>
          <p:nvPr>
            <p:ph type="sldNum" sz="quarter" idx="10"/>
          </p:nvPr>
        </p:nvSpPr>
        <p:spPr/>
        <p:txBody>
          <a:bodyPr/>
          <a:lstStyle/>
          <a:p>
            <a:fld id="{8D86E22F-3810-4F33-8FF5-40F1BE7D6781}" type="slidenum">
              <a:rPr lang="en-US" smtClean="0"/>
              <a:pPr/>
              <a:t>119</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86E22F-3810-4F33-8FF5-40F1BE7D6781}" type="slidenum">
              <a:rPr lang="en-US" smtClean="0"/>
              <a:pPr/>
              <a:t>120</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759FA5-AFFB-4BE2-AEA5-493792585BB2}" type="slidenum">
              <a:rPr lang="en-US" smtClean="0"/>
              <a:pPr/>
              <a:t>121</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Good</a:t>
            </a:r>
            <a:r>
              <a:rPr lang="en-US" b="1" baseline="0" dirty="0" smtClean="0"/>
              <a:t> afternoon!  </a:t>
            </a:r>
          </a:p>
          <a:p>
            <a:endParaRPr lang="en-US" b="1" baseline="0" dirty="0" smtClean="0"/>
          </a:p>
          <a:p>
            <a:r>
              <a:rPr lang="en-US" b="1" baseline="0" dirty="0" smtClean="0"/>
              <a:t>The focus of this presentation will be menu planning resources for the new meal pattern and technical assistance to meet the requirements.  Many resources are currently available and many are in the process of being updated.  </a:t>
            </a:r>
          </a:p>
          <a:p>
            <a:endParaRPr lang="en-US" b="1" baseline="0" dirty="0" smtClean="0"/>
          </a:p>
          <a:p>
            <a:r>
              <a:rPr lang="en-US" b="1" baseline="0" dirty="0" smtClean="0"/>
              <a:t>Let’s get started!</a:t>
            </a:r>
            <a:endParaRPr lang="en-US" b="1"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123</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8834">
              <a:defRPr/>
            </a:pPr>
            <a:r>
              <a:rPr lang="en-US" b="1" dirty="0" smtClean="0"/>
              <a:t>Read slide.</a:t>
            </a:r>
          </a:p>
          <a:p>
            <a:pPr>
              <a:buNone/>
            </a:pPr>
            <a:r>
              <a:rPr lang="en-US" b="1" dirty="0" smtClean="0"/>
              <a:t>Objective:  Upon completion of this session the listener will be able to:</a:t>
            </a:r>
          </a:p>
          <a:p>
            <a:pPr>
              <a:buNone/>
            </a:pPr>
            <a:endParaRPr lang="en-US" b="1" dirty="0" smtClean="0"/>
          </a:p>
          <a:p>
            <a:r>
              <a:rPr lang="en-US" b="1" dirty="0" smtClean="0"/>
              <a:t>Identify resources to provide technical assistance to School Food Authorities on menu planning for the New Meal Pattern and the Dietary Guidelines.</a:t>
            </a:r>
          </a:p>
          <a:p>
            <a:pPr defTabSz="95883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48507">
              <a:defRPr/>
            </a:pPr>
            <a:r>
              <a:rPr lang="en-US" dirty="0" smtClean="0"/>
              <a:t>This rule seeks to give children access to a variety of vegetables, and requires weekly minimums of all vegetable subgroups. </a:t>
            </a:r>
          </a:p>
          <a:p>
            <a:pPr marL="0" lvl="1" defTabSz="948507">
              <a:defRPr/>
            </a:pPr>
            <a:endParaRPr lang="en-US" dirty="0" smtClean="0"/>
          </a:p>
          <a:p>
            <a:pPr marL="0" lvl="1" defTabSz="948507">
              <a:defRPr/>
            </a:pPr>
            <a:r>
              <a:rPr lang="en-US" dirty="0" smtClean="0"/>
              <a:t>For lunch, the new meal pattern requires a daily serving of vegetables. There are also </a:t>
            </a:r>
            <a:r>
              <a:rPr lang="en-US" i="1" dirty="0" smtClean="0"/>
              <a:t>weekly </a:t>
            </a:r>
            <a:r>
              <a:rPr lang="en-US" dirty="0" smtClean="0"/>
              <a:t>minimums for the vegetable subgroups- this means that over the course of the week, the required amount of each subgroup must be met, but that on any given day there are no specific subgroup requirements. </a:t>
            </a:r>
          </a:p>
          <a:p>
            <a:endParaRPr lang="en-US" dirty="0" smtClean="0"/>
          </a:p>
          <a:p>
            <a:pPr marL="0" lvl="1" defTabSz="948507">
              <a:defRPr/>
            </a:pPr>
            <a:r>
              <a:rPr lang="en-US" dirty="0" smtClean="0"/>
              <a:t>The subgroups required each week consist of: dark green, red/orange, beans/peas (legumes), starchy, and other.</a:t>
            </a:r>
          </a:p>
          <a:p>
            <a:pPr marL="0" lvl="1" defTabSz="948507">
              <a:defRPr/>
            </a:pPr>
            <a:endParaRPr lang="en-US" dirty="0" smtClean="0"/>
          </a:p>
          <a:p>
            <a:pPr marL="0" lvl="1" defTabSz="948507">
              <a:defRPr/>
            </a:pPr>
            <a:r>
              <a:rPr lang="en-US" dirty="0" smtClean="0"/>
              <a:t>The “other” vegetable subgroup is a distinct grouping of food items, as classified by the 2010 Dietary Guidelines (handout included in folders).  Schools can substitute</a:t>
            </a:r>
            <a:r>
              <a:rPr lang="en-US" baseline="0" dirty="0" smtClean="0"/>
              <a:t>  vegetables from the dark green, red/orange, or beans/peas for “other” vegetables if they desire, but they may NOT substitute starchy vegetables for “other” vegetables.</a:t>
            </a:r>
            <a:endParaRPr lang="en-US" dirty="0" smtClean="0"/>
          </a:p>
          <a:p>
            <a:pPr marL="0" lvl="1" defTabSz="948507">
              <a:defRPr/>
            </a:pPr>
            <a:endParaRPr lang="en-US" dirty="0" smtClean="0"/>
          </a:p>
          <a:p>
            <a:pPr marL="0" lvl="1" defTabSz="948507">
              <a:defRPr/>
            </a:pPr>
            <a:r>
              <a:rPr lang="en-US" dirty="0" smtClean="0"/>
              <a:t>Additionally, there is a catch-all category added for additional vegetables that can come from any subgroup to meet the weekly total.</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slide.</a:t>
            </a:r>
          </a:p>
          <a:p>
            <a:endParaRPr lang="en-US" dirty="0" smtClean="0"/>
          </a:p>
          <a:p>
            <a:pPr defTabSz="966529">
              <a:defRPr/>
            </a:pPr>
            <a:r>
              <a:rPr lang="en-US" b="1" dirty="0" smtClean="0"/>
              <a:t>What resources will be available to assist with Menu Planning for the New Meal Pattern?</a:t>
            </a: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125</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Let’s begin with</a:t>
            </a:r>
            <a:r>
              <a:rPr lang="en-US" b="1" baseline="0" dirty="0" smtClean="0"/>
              <a:t> the </a:t>
            </a:r>
            <a:r>
              <a:rPr lang="en-US" b="1" dirty="0" smtClean="0"/>
              <a:t>Team Nutrition HOMEPAGE. </a:t>
            </a:r>
            <a:r>
              <a:rPr lang="en-US" b="1" baseline="0" dirty="0" smtClean="0"/>
              <a:t>As new materials are updated they will be placed on this page to be made available to schools. </a:t>
            </a:r>
          </a:p>
          <a:p>
            <a:endParaRPr lang="en-US" b="1" baseline="0" dirty="0" smtClean="0"/>
          </a:p>
          <a:p>
            <a:r>
              <a:rPr lang="en-US" b="1" baseline="0" dirty="0" smtClean="0"/>
              <a:t>If you have not done so already, make this website one in your favorites. </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126</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 is the page</a:t>
            </a:r>
            <a:r>
              <a:rPr lang="en-US" b="1" baseline="0" dirty="0" smtClean="0"/>
              <a:t> for Resources A to Z from the Team Nutrition website.  The arrow directs you to the navigation link to the Resource Library.  </a:t>
            </a:r>
          </a:p>
          <a:p>
            <a:endParaRPr lang="en-US" b="1" baseline="0" dirty="0" smtClean="0"/>
          </a:p>
          <a:p>
            <a:r>
              <a:rPr lang="en-US" b="1" baseline="0" dirty="0" smtClean="0"/>
              <a:t>The first resource I want to identify is the Food Buying Guide for Child Nutrition Programs.   </a:t>
            </a:r>
          </a:p>
          <a:p>
            <a:endParaRPr lang="en-US" b="1"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127</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The Food Buying Guide will be updated in stages.  </a:t>
            </a:r>
          </a:p>
          <a:p>
            <a:r>
              <a:rPr lang="en-US" b="1" baseline="0" dirty="0" smtClean="0"/>
              <a:t>In Spring, 2012 :</a:t>
            </a:r>
          </a:p>
          <a:p>
            <a:pPr>
              <a:buFont typeface="Arial" pitchFamily="34" charset="0"/>
              <a:buChar char="•"/>
            </a:pPr>
            <a:r>
              <a:rPr lang="en-US" b="1" baseline="0" dirty="0" smtClean="0"/>
              <a:t>  Fruits and vegetables will be separated into these 2 different components and sections of the Food Buying Guide. The vegetable subgroups will be highlighted in their vegetable section to make it easier to plan menus to include the vegetable subgroups.</a:t>
            </a:r>
          </a:p>
          <a:p>
            <a:pPr>
              <a:buFont typeface="Arial" pitchFamily="34" charset="0"/>
              <a:buChar char="•"/>
            </a:pPr>
            <a:endParaRPr lang="en-US" b="1" baseline="0" dirty="0" smtClean="0"/>
          </a:p>
          <a:p>
            <a:pPr>
              <a:buFont typeface="Arial" pitchFamily="34" charset="0"/>
              <a:buChar char="•"/>
            </a:pPr>
            <a:r>
              <a:rPr lang="en-US" b="1" baseline="0" dirty="0" smtClean="0"/>
              <a:t> Edits to include the crediting of dried fruit (i.e.  ¼ cup raisins credit as ½ cup) will be made.</a:t>
            </a:r>
          </a:p>
          <a:p>
            <a:pPr>
              <a:buFont typeface="Arial" pitchFamily="34" charset="0"/>
              <a:buChar char="•"/>
            </a:pPr>
            <a:r>
              <a:rPr lang="en-US" b="1" baseline="0" dirty="0" smtClean="0"/>
              <a:t> Edits to green leafy vegetables will include changing the one-cup quantity credit to a ½ cup vegetable credit. </a:t>
            </a:r>
          </a:p>
          <a:p>
            <a:pPr>
              <a:buFont typeface="Arial" pitchFamily="34" charset="0"/>
              <a:buChar char="•"/>
            </a:pPr>
            <a:endParaRPr lang="en-US" b="1" baseline="0" dirty="0" smtClean="0"/>
          </a:p>
          <a:p>
            <a:pPr>
              <a:buFont typeface="Arial" pitchFamily="34" charset="0"/>
              <a:buChar char="•"/>
            </a:pPr>
            <a:r>
              <a:rPr lang="en-US" b="1" baseline="0" dirty="0" smtClean="0"/>
              <a:t> Edits to the milk section will reflect the new lower fat milk requirements.  </a:t>
            </a:r>
          </a:p>
          <a:p>
            <a:pPr>
              <a:buFont typeface="Arial" pitchFamily="34" charset="0"/>
              <a:buChar char="•"/>
            </a:pPr>
            <a:r>
              <a:rPr lang="en-US" b="1" baseline="0" dirty="0" smtClean="0"/>
              <a:t> New products such as Tofu and soy yogurt will be added to the Meat/Meat Alternate section. </a:t>
            </a:r>
          </a:p>
          <a:p>
            <a:pPr>
              <a:buFont typeface="Arial" pitchFamily="34" charset="0"/>
              <a:buChar char="•"/>
            </a:pPr>
            <a:r>
              <a:rPr lang="en-US" b="1" baseline="0" dirty="0" smtClean="0"/>
              <a:t> The existing Grains/Bread instruction will be updated to “Grains” and reflect the ounce equivalents and Whole Grain-Rich Food Requirements.  </a:t>
            </a:r>
          </a:p>
          <a:p>
            <a:endParaRPr lang="en-US" b="1" baseline="0" dirty="0" smtClean="0"/>
          </a:p>
          <a:p>
            <a:r>
              <a:rPr lang="en-US" b="1" baseline="0" dirty="0" smtClean="0"/>
              <a:t>In Winter, 2013 and beyond </a:t>
            </a:r>
          </a:p>
          <a:p>
            <a:pPr>
              <a:buFont typeface="Arial" pitchFamily="34" charset="0"/>
              <a:buChar char="•"/>
            </a:pPr>
            <a:r>
              <a:rPr lang="en-US" b="1" baseline="0" dirty="0" smtClean="0"/>
              <a:t> The YIELD information for new food items, convenience foods, and Whole-Grain rich items will be updated upon completion of the formal yield testing  these products require.  </a:t>
            </a:r>
          </a:p>
          <a:p>
            <a:endParaRPr lang="en-US" b="1" baseline="0" dirty="0" smtClean="0"/>
          </a:p>
          <a:p>
            <a:pPr defTabSz="948455">
              <a:defRPr/>
            </a:pPr>
            <a:r>
              <a:rPr lang="en-US" b="1" dirty="0" smtClean="0"/>
              <a:t>http://www.fns.usda.gov/tn/Resources/foodbuyingguide.html</a:t>
            </a:r>
          </a:p>
          <a:p>
            <a:endParaRPr lang="en-US" b="1" baseline="0" dirty="0" smtClean="0"/>
          </a:p>
        </p:txBody>
      </p:sp>
      <p:sp>
        <p:nvSpPr>
          <p:cNvPr id="4" name="Slide Number Placeholder 3"/>
          <p:cNvSpPr>
            <a:spLocks noGrp="1"/>
          </p:cNvSpPr>
          <p:nvPr>
            <p:ph type="sldNum" sz="quarter" idx="10"/>
          </p:nvPr>
        </p:nvSpPr>
        <p:spPr/>
        <p:txBody>
          <a:bodyPr/>
          <a:lstStyle/>
          <a:p>
            <a:fld id="{3C442751-007A-40C8-94DC-358656802B8D}" type="slidenum">
              <a:rPr lang="en-US" smtClean="0"/>
              <a:pPr/>
              <a:t>128</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F</a:t>
            </a:r>
            <a:r>
              <a:rPr lang="en-US" b="1" baseline="0" dirty="0" smtClean="0"/>
              <a:t>ood Buying Guide calculator is available on both the Team Nutrition and the National Food Service Management Institute websites.  </a:t>
            </a:r>
          </a:p>
          <a:p>
            <a:endParaRPr lang="en-US" b="1" baseline="0" dirty="0" smtClean="0"/>
          </a:p>
          <a:p>
            <a:r>
              <a:rPr lang="en-US" b="1" baseline="0" dirty="0" smtClean="0"/>
              <a:t>This resource will continue to provide excellent information for schools.  This guide is web-based allowing schools to search by component, or type the food in the search function.  </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129</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If you select the Team Nutrition Resource Library, you will find the  Menu Planner for Healthy School Meals which will be updated by Spring 2013.</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C442751-007A-40C8-94DC-358656802B8D}" type="slidenum">
              <a:rPr lang="en-US" smtClean="0"/>
              <a:pPr/>
              <a:t>130</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fact sheets for healthier school meals are also being updated.  These</a:t>
            </a:r>
            <a:r>
              <a:rPr lang="en-US" b="1" baseline="0" dirty="0" smtClean="0"/>
              <a:t> should be available this Summer 2012.  These can be found on the Team Nutrition website as well.  </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131</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455">
              <a:defRPr/>
            </a:pPr>
            <a:r>
              <a:rPr lang="en-US" b="1" dirty="0" smtClean="0"/>
              <a:t>These 30 innovative recipes will support the whole grain</a:t>
            </a:r>
            <a:r>
              <a:rPr lang="en-US" b="1" baseline="0" dirty="0" smtClean="0"/>
              <a:t>-rich and</a:t>
            </a:r>
            <a:r>
              <a:rPr lang="en-US" b="1" dirty="0" smtClean="0"/>
              <a:t> vegetable sub-group requirements. </a:t>
            </a:r>
          </a:p>
          <a:p>
            <a:pPr defTabSz="948455">
              <a:defRPr/>
            </a:pPr>
            <a:endParaRPr lang="en-US" b="1" dirty="0" smtClean="0"/>
          </a:p>
          <a:p>
            <a:pPr defTabSz="948455">
              <a:defRPr/>
            </a:pPr>
            <a:r>
              <a:rPr lang="en-US" b="1" dirty="0" smtClean="0"/>
              <a:t> Additionally,</a:t>
            </a:r>
            <a:r>
              <a:rPr lang="en-US" b="1" baseline="0" dirty="0" smtClean="0"/>
              <a:t> crediting information for whole grain-rich and the vegetable sub-groups will be in the recipe books for schools, child-care centers and home.  </a:t>
            </a:r>
          </a:p>
          <a:p>
            <a:pPr defTabSz="948455">
              <a:defRPr/>
            </a:pPr>
            <a:endParaRPr lang="en-US" b="1" baseline="0" dirty="0" smtClean="0"/>
          </a:p>
          <a:p>
            <a:pPr defTabSz="948455">
              <a:defRPr/>
            </a:pPr>
            <a:r>
              <a:rPr lang="en-US" b="1" baseline="0" dirty="0" smtClean="0"/>
              <a:t>These recipes will be standardized for 6, 25, 50 and 100 servings.  We expect the recipe books to be available on the web in late spring, early summer 2012.  </a:t>
            </a:r>
          </a:p>
          <a:p>
            <a:pPr defTabSz="948455">
              <a:defRPr/>
            </a:pPr>
            <a:endParaRPr lang="en-US" b="1" baseline="0" dirty="0" smtClean="0"/>
          </a:p>
          <a:p>
            <a:pPr defTabSz="948455">
              <a:defRPr/>
            </a:pPr>
            <a:r>
              <a:rPr lang="en-US" b="1" baseline="0" dirty="0" smtClean="0"/>
              <a:t>We will then look at all of the USDA recipes and the additional recipes from the Recipes for Healthy Kids Competition to determine which need to be targeted for updating and standardized to meet the new meal pattern requirements.</a:t>
            </a:r>
            <a:endParaRPr lang="en-US" b="1" dirty="0" smtClean="0"/>
          </a:p>
          <a:p>
            <a:endParaRPr lang="en-US"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132</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To market the programs and to encourage</a:t>
            </a:r>
            <a:r>
              <a:rPr lang="en-US" b="1" baseline="0" dirty="0" smtClean="0"/>
              <a:t> students to consume more fruits and vegetables, this poster is currently available from the Team Nutrition website.  </a:t>
            </a:r>
          </a:p>
          <a:p>
            <a:endParaRPr lang="en-US" b="1" baseline="0" dirty="0" smtClean="0"/>
          </a:p>
          <a:p>
            <a:r>
              <a:rPr lang="en-US" b="1" baseline="0" dirty="0" smtClean="0"/>
              <a:t>If  you have not yet ordered your posters, go to the Team Nutrition site to order them.</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133</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Fruits and Vegetables Galore: Helping Kids Eat More</a:t>
            </a:r>
            <a:r>
              <a:rPr lang="en-US" b="1" dirty="0" smtClean="0"/>
              <a:t> is a tool for foodservice professionals packed with tips on planning, purchasing, protecting, preparing, presenting and promoting fruits and vegetables. Use Fruits and Vegetables Galore to help rejuvenate your lunchroom with colorful fruits and vegetables. </a:t>
            </a:r>
          </a:p>
          <a:p>
            <a:endParaRPr lang="en-US" b="1" dirty="0" smtClean="0"/>
          </a:p>
          <a:p>
            <a:r>
              <a:rPr lang="en-US" b="1" dirty="0" smtClean="0"/>
              <a:t>Use this resource to get children excited about eating fruits and vegetables. Order your copy today from Team Nutrition or download it from TeamNutrition.usda.gov</a:t>
            </a:r>
            <a:endParaRPr lang="en-US" b="1" dirty="0"/>
          </a:p>
        </p:txBody>
      </p:sp>
      <p:sp>
        <p:nvSpPr>
          <p:cNvPr id="4" name="Slide Number Placeholder 3"/>
          <p:cNvSpPr>
            <a:spLocks noGrp="1"/>
          </p:cNvSpPr>
          <p:nvPr>
            <p:ph type="sldNum" sz="quarter" idx="10"/>
          </p:nvPr>
        </p:nvSpPr>
        <p:spPr/>
        <p:txBody>
          <a:bodyPr/>
          <a:lstStyle/>
          <a:p>
            <a:fld id="{0701B1E8-AAF5-49D9-B749-DB5F42F07B8C}" type="slidenum">
              <a:rPr lang="en-US" smtClean="0"/>
              <a:pPr/>
              <a:t>134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257300" y="800100"/>
            <a:ext cx="4802188" cy="3600450"/>
          </a:xfrm>
          <a:ln/>
        </p:spPr>
      </p:sp>
      <p:sp>
        <p:nvSpPr>
          <p:cNvPr id="73731" name="Notes Placeholder 2"/>
          <p:cNvSpPr>
            <a:spLocks noGrp="1"/>
          </p:cNvSpPr>
          <p:nvPr>
            <p:ph type="body" idx="1"/>
          </p:nvPr>
        </p:nvSpPr>
        <p:spPr>
          <a:noFill/>
          <a:ln/>
        </p:spPr>
        <p:txBody>
          <a:bodyPr/>
          <a:lstStyle/>
          <a:p>
            <a:pPr marL="0" lvl="1" defTabSz="964974">
              <a:buFont typeface="Arial" pitchFamily="34" charset="0"/>
              <a:buChar char="•"/>
            </a:pPr>
            <a:endParaRPr lang="en-US" dirty="0" smtClean="0"/>
          </a:p>
          <a:p>
            <a:pPr marL="0" lvl="1" defTabSz="964974">
              <a:buFont typeface="Arial" pitchFamily="34" charset="0"/>
              <a:buChar char="•"/>
            </a:pPr>
            <a:r>
              <a:rPr lang="en-US" dirty="0" smtClean="0"/>
              <a:t>On this slide, you will see a few examples of vegetables from each of the subgroups - dark green, red/orange, beans/peas (legumes), starchy, and other.</a:t>
            </a:r>
          </a:p>
          <a:p>
            <a:pPr marL="0" lvl="1" defTabSz="964974"/>
            <a:endParaRPr lang="en-US" dirty="0" smtClean="0"/>
          </a:p>
          <a:p>
            <a:pPr marL="0" lvl="1" defTabSz="964974">
              <a:buFont typeface="Arial" pitchFamily="34" charset="0"/>
              <a:buChar char="•"/>
            </a:pPr>
            <a:r>
              <a:rPr lang="en-US" dirty="0" smtClean="0"/>
              <a:t>Again, there is a catch-all category added for additional vegetables that can come from any subgroup to meet the weekly total.</a:t>
            </a:r>
          </a:p>
        </p:txBody>
      </p:sp>
      <p:sp>
        <p:nvSpPr>
          <p:cNvPr id="73732" name="Slide Number Placeholder 3"/>
          <p:cNvSpPr>
            <a:spLocks noGrp="1"/>
          </p:cNvSpPr>
          <p:nvPr>
            <p:ph type="sldNum" sz="quarter" idx="5"/>
          </p:nvPr>
        </p:nvSpPr>
        <p:spPr>
          <a:noFill/>
        </p:spPr>
        <p:txBody>
          <a:bodyPr/>
          <a:lstStyle/>
          <a:p>
            <a:fld id="{54FE8002-E1D5-4630-9F0E-C7F09D57A893}" type="slidenum">
              <a:rPr lang="en-US" smtClean="0"/>
              <a:pPr/>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The </a:t>
            </a:r>
            <a:r>
              <a:rPr lang="en-US" b="1" baseline="0" dirty="0" err="1" smtClean="0"/>
              <a:t>HealthierUS</a:t>
            </a:r>
            <a:r>
              <a:rPr lang="en-US" b="1" baseline="0" dirty="0" smtClean="0"/>
              <a:t> School Challenge Schools have already been serving grains that are whole-grain rich, and a variety of dark green and orange vegetables, and dry beans and peas. </a:t>
            </a:r>
          </a:p>
          <a:p>
            <a:endParaRPr lang="en-US" b="1" baseline="0" dirty="0" smtClean="0"/>
          </a:p>
          <a:p>
            <a:r>
              <a:rPr lang="en-US" b="1" dirty="0" smtClean="0"/>
              <a:t>The </a:t>
            </a:r>
            <a:r>
              <a:rPr lang="en-US" b="1" dirty="0" err="1" smtClean="0"/>
              <a:t>HealthierUS</a:t>
            </a:r>
            <a:r>
              <a:rPr lang="en-US" b="1" baseline="0" dirty="0" smtClean="0"/>
              <a:t>  School Challenge site provides excellent resources for planning School Meals and the new meal pattern. </a:t>
            </a:r>
          </a:p>
          <a:p>
            <a:endParaRPr lang="en-US" b="1" baseline="0" dirty="0" smtClean="0"/>
          </a:p>
          <a:p>
            <a:r>
              <a:rPr lang="en-US" b="1" baseline="0" dirty="0" smtClean="0"/>
              <a:t>From this site you will find a link “Application Materials” which provides resources for identifying beans and peas, whole grains and vegetable subgroups.  </a:t>
            </a:r>
          </a:p>
          <a:p>
            <a:endParaRPr lang="en-US" b="1" baseline="0" dirty="0" smtClean="0"/>
          </a:p>
          <a:p>
            <a:r>
              <a:rPr lang="en-US" b="1" baseline="0" dirty="0" smtClean="0"/>
              <a:t>Resources from this webpage will be also be updated but may be useful currently for determining vegetables in the vegetable sub-groups.  </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135</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 is the “Application</a:t>
            </a:r>
            <a:r>
              <a:rPr lang="en-US" b="1" baseline="0" dirty="0" smtClean="0"/>
              <a:t> Materials”   page and if  you scroll down – next slide</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136</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If</a:t>
            </a:r>
            <a:r>
              <a:rPr lang="en-US" b="1" baseline="0" dirty="0" smtClean="0"/>
              <a:t> you scroll down you will find the </a:t>
            </a:r>
            <a:r>
              <a:rPr lang="en-US" b="1" baseline="0" dirty="0" err="1" smtClean="0"/>
              <a:t>HealthierUS</a:t>
            </a:r>
            <a:r>
              <a:rPr lang="en-US" b="1" baseline="0" dirty="0" smtClean="0"/>
              <a:t> School Challenge Application Kit where the additional resources are located.  When you link to the Whole Grain resource you will find this information.</a:t>
            </a:r>
          </a:p>
          <a:p>
            <a:endParaRPr lang="en-US" b="1"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137</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a:t>
            </a:r>
            <a:r>
              <a:rPr lang="en-US" b="1" baseline="0" dirty="0" smtClean="0"/>
              <a:t> is the screen shot for the Whole-Grains Resource.  The list of whole grains in these materials will provide resources on these products.  </a:t>
            </a:r>
          </a:p>
          <a:p>
            <a:endParaRPr lang="en-US" b="1" baseline="0" dirty="0" smtClean="0"/>
          </a:p>
          <a:p>
            <a:r>
              <a:rPr lang="en-US" b="1" baseline="0" dirty="0" smtClean="0"/>
              <a:t>Also, you will find tips on how to read the ingredient list for whole-grain ingredients.   </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138</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Also available within</a:t>
            </a:r>
            <a:r>
              <a:rPr lang="en-US" b="1" baseline="0" dirty="0" smtClean="0"/>
              <a:t> this link you will find Guidance on Dark Green and Orange Vegetables and Dry Beans and Peas. </a:t>
            </a:r>
          </a:p>
          <a:p>
            <a:endParaRPr lang="en-US" b="1" baseline="0" dirty="0" smtClean="0"/>
          </a:p>
          <a:p>
            <a:r>
              <a:rPr lang="en-US" b="1" dirty="0" smtClean="0"/>
              <a:t>The</a:t>
            </a:r>
            <a:r>
              <a:rPr lang="en-US" b="1" baseline="0" dirty="0" smtClean="0"/>
              <a:t> vegetable sub-groups - red and “other” will be updated soon.  So, keep this link accessible.  </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139</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The resources from Team Nutrition will be updated using a phase-in approach to provide the key resources first.</a:t>
            </a:r>
          </a:p>
          <a:p>
            <a:endParaRPr lang="en-US" b="1" baseline="0" dirty="0" smtClean="0"/>
          </a:p>
          <a:p>
            <a:r>
              <a:rPr lang="en-US" b="1" dirty="0" smtClean="0"/>
              <a:t>Food Buying Guide in Sections –</a:t>
            </a:r>
          </a:p>
          <a:p>
            <a:pPr lvl="1"/>
            <a:r>
              <a:rPr lang="en-US" sz="2600" b="1" dirty="0" smtClean="0">
                <a:solidFill>
                  <a:srgbClr val="FFC000"/>
                </a:solidFill>
              </a:rPr>
              <a:t>Spring, 2012 </a:t>
            </a:r>
            <a:r>
              <a:rPr lang="en-US" b="1" dirty="0" smtClean="0"/>
              <a:t>- Separating Fruits and Vegetable Subgroups and editing  to include tofu, soy yogurt, lower fat milk</a:t>
            </a:r>
          </a:p>
          <a:p>
            <a:pPr lvl="1"/>
            <a:r>
              <a:rPr lang="en-US" b="1" dirty="0" smtClean="0">
                <a:solidFill>
                  <a:srgbClr val="FFC000"/>
                </a:solidFill>
              </a:rPr>
              <a:t>Winter 2013 </a:t>
            </a:r>
            <a:r>
              <a:rPr lang="en-US" b="1" dirty="0" smtClean="0"/>
              <a:t>-  Yield studies for  new food items and Whole Grain products	</a:t>
            </a:r>
          </a:p>
          <a:p>
            <a:pPr lvl="1"/>
            <a:endParaRPr lang="en-US" b="1" dirty="0" smtClean="0"/>
          </a:p>
          <a:p>
            <a:r>
              <a:rPr lang="en-US" b="1" dirty="0" smtClean="0">
                <a:solidFill>
                  <a:srgbClr val="FFC000"/>
                </a:solidFill>
              </a:rPr>
              <a:t>Spring 2012 </a:t>
            </a:r>
            <a:r>
              <a:rPr lang="en-US" b="1" dirty="0" smtClean="0"/>
              <a:t>- Recipes for Healthy Kids Cookbooks</a:t>
            </a:r>
          </a:p>
          <a:p>
            <a:r>
              <a:rPr lang="en-US" b="1" dirty="0" smtClean="0">
                <a:solidFill>
                  <a:srgbClr val="FFC000"/>
                </a:solidFill>
              </a:rPr>
              <a:t>Spring 2012 </a:t>
            </a:r>
            <a:r>
              <a:rPr lang="en-US" b="1" dirty="0" smtClean="0"/>
              <a:t>– Update </a:t>
            </a:r>
            <a:r>
              <a:rPr lang="en-US" b="1" dirty="0" err="1" smtClean="0"/>
              <a:t>HealthierUS</a:t>
            </a:r>
            <a:r>
              <a:rPr lang="en-US" b="1" dirty="0" smtClean="0"/>
              <a:t> application packet and Resource materials</a:t>
            </a:r>
          </a:p>
          <a:p>
            <a:r>
              <a:rPr lang="en-US" b="1" dirty="0" smtClean="0">
                <a:solidFill>
                  <a:srgbClr val="FFC000"/>
                </a:solidFill>
              </a:rPr>
              <a:t>Summer 2012 </a:t>
            </a:r>
            <a:r>
              <a:rPr lang="en-US" b="1" dirty="0" smtClean="0"/>
              <a:t>– Update </a:t>
            </a:r>
            <a:r>
              <a:rPr lang="en-US" b="1" i="1" dirty="0" smtClean="0"/>
              <a:t>Just the </a:t>
            </a:r>
            <a:r>
              <a:rPr lang="en-US" b="1" dirty="0" smtClean="0"/>
              <a:t>Facts nutrition fact sheets</a:t>
            </a:r>
          </a:p>
          <a:p>
            <a:r>
              <a:rPr lang="en-US" b="1" dirty="0" smtClean="0">
                <a:solidFill>
                  <a:srgbClr val="FFC000"/>
                </a:solidFill>
              </a:rPr>
              <a:t>Spring 2013 </a:t>
            </a:r>
            <a:r>
              <a:rPr lang="en-US" b="1" dirty="0" smtClean="0"/>
              <a:t>– Update the </a:t>
            </a:r>
            <a:r>
              <a:rPr lang="en-US" b="1" i="1" dirty="0" smtClean="0"/>
              <a:t>Menu Planner for Healthy School Meals</a:t>
            </a:r>
          </a:p>
          <a:p>
            <a:r>
              <a:rPr lang="en-US" baseline="0" dirty="0" smtClean="0"/>
              <a:t/>
            </a:r>
            <a:br>
              <a:rPr lang="en-US" baseline="0" dirty="0" smtClean="0"/>
            </a:br>
            <a:r>
              <a:rPr lang="en-US" baseline="0" dirty="0" smtClean="0"/>
              <a:t>Read the slide.</a:t>
            </a:r>
          </a:p>
        </p:txBody>
      </p:sp>
      <p:sp>
        <p:nvSpPr>
          <p:cNvPr id="4" name="Slide Number Placeholder 3"/>
          <p:cNvSpPr>
            <a:spLocks noGrp="1"/>
          </p:cNvSpPr>
          <p:nvPr>
            <p:ph type="sldNum" sz="quarter" idx="10"/>
          </p:nvPr>
        </p:nvSpPr>
        <p:spPr/>
        <p:txBody>
          <a:bodyPr/>
          <a:lstStyle/>
          <a:p>
            <a:fld id="{3C442751-007A-40C8-94DC-358656802B8D}" type="slidenum">
              <a:rPr lang="en-US" smtClean="0"/>
              <a:pPr/>
              <a:t>140</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The ChooseMyPlate.gov website provides even more information about components and food items in the fruit and vegetable groups. </a:t>
            </a:r>
          </a:p>
          <a:p>
            <a:endParaRPr lang="en-US" b="1" baseline="0" dirty="0" smtClean="0"/>
          </a:p>
          <a:p>
            <a:r>
              <a:rPr lang="en-US" b="1" baseline="0" dirty="0" smtClean="0"/>
              <a:t> Each component provides gallery of photos of  food portions common to schools.  The vegetable  section lists the subgroups and provides pictures of ½ and 1 cup quantities.  This link is available NOW! </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141</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National Food Service Management Institute </a:t>
            </a:r>
            <a:r>
              <a:rPr lang="en-US" b="1" i="1" dirty="0" smtClean="0"/>
              <a:t>Whole Grains in Child</a:t>
            </a:r>
            <a:r>
              <a:rPr lang="en-US" b="1" i="1" baseline="0" dirty="0" smtClean="0"/>
              <a:t> Nutrition Programs </a:t>
            </a:r>
            <a:r>
              <a:rPr lang="en-US" b="1" baseline="0" dirty="0" smtClean="0"/>
              <a:t>resource provides training materials for recognizing whole grains, whole grain products, writing specifications and marketing whole grains in schools.</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142</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a:t>
            </a:r>
            <a:r>
              <a:rPr lang="en-US" b="1" baseline="0" dirty="0" smtClean="0"/>
              <a:t> Healthy Meals website information from the National Agricultural Library at the Food and Nutrition Information Center supports FNS through library and electronic collections of nutrition education materials. A handout of the various sites is included in your training packet.</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143</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Healthy Meals Resource System (HMRS) at the National Agricultural Library </a:t>
            </a:r>
            <a:r>
              <a:rPr lang="en-US" b="1" baseline="0" dirty="0" smtClean="0"/>
              <a:t>catalogues and makes available for download materials from State Agencies, Team Nutrition Training Grants, and associations.  You can search their educational materials database for resources.</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144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257300" y="800100"/>
            <a:ext cx="4802188" cy="3600450"/>
          </a:xfrm>
          <a:ln/>
        </p:spPr>
      </p:sp>
      <p:sp>
        <p:nvSpPr>
          <p:cNvPr id="74755" name="Notes Placeholder 2"/>
          <p:cNvSpPr>
            <a:spLocks noGrp="1"/>
          </p:cNvSpPr>
          <p:nvPr>
            <p:ph type="body" idx="1"/>
          </p:nvPr>
        </p:nvSpPr>
        <p:spPr>
          <a:noFill/>
          <a:ln/>
        </p:spPr>
        <p:txBody>
          <a:bodyPr/>
          <a:lstStyle/>
          <a:p>
            <a:pPr marL="0" lvl="1" defTabSz="964974">
              <a:buFont typeface="Arial" pitchFamily="34" charset="0"/>
              <a:buChar char="•"/>
            </a:pPr>
            <a:r>
              <a:rPr lang="en-US" dirty="0" smtClean="0"/>
              <a:t>Schools may select from a variety of vegetable preparation methods to meet these new requirements. Fresh, frozen and canned products are all allowable.</a:t>
            </a:r>
          </a:p>
          <a:p>
            <a:pPr marL="0" lvl="1" defTabSz="964974">
              <a:buFont typeface="Arial" pitchFamily="34" charset="0"/>
              <a:buChar char="•"/>
            </a:pPr>
            <a:endParaRPr lang="en-US" dirty="0" smtClean="0"/>
          </a:p>
          <a:p>
            <a:pPr marL="0" lvl="1" defTabSz="964974">
              <a:buFont typeface="Arial" pitchFamily="34" charset="0"/>
              <a:buChar char="•"/>
            </a:pPr>
            <a:r>
              <a:rPr lang="en-US" dirty="0" smtClean="0"/>
              <a:t>Schools have access to many nutritious vegetable choices through USDA Foods.  For instance, schools can select reduced sodium canned vegetables with no more than 140 mg of sodium per half-cup serving, which is in line with the 2010 Dietary Guidelines.  Schools can also order frozen vegetables with no added salt, such green beans, carrots, corn, and peas. </a:t>
            </a:r>
          </a:p>
          <a:p>
            <a:pPr marL="0" lvl="1" defTabSz="964974">
              <a:buFont typeface="Arial" pitchFamily="34" charset="0"/>
              <a:buChar char="•"/>
            </a:pPr>
            <a:endParaRPr lang="en-US" dirty="0" smtClean="0"/>
          </a:p>
          <a:p>
            <a:pPr marL="0" lvl="1" defTabSz="964974">
              <a:buFont typeface="Arial" pitchFamily="34" charset="0"/>
              <a:buChar char="•"/>
            </a:pPr>
            <a:r>
              <a:rPr lang="en-US" dirty="0" smtClean="0"/>
              <a:t>As is currently practiced, 1/8 of a cup of vegetables is the minimum creditable amount. In this final rule, however, the crediting of leafy greens is changed. Uncooked, leafy greens will credit as half of volume as served. Therefore, one cup of romaine lettuce is creditable as one half of a cup of vegetables.</a:t>
            </a:r>
          </a:p>
          <a:p>
            <a:pPr marL="0" lvl="1" defTabSz="964974">
              <a:buFontTx/>
              <a:buChar char="•"/>
            </a:pPr>
            <a:endParaRPr lang="en-US" dirty="0" smtClean="0"/>
          </a:p>
          <a:p>
            <a:pPr marL="0" lvl="1" defTabSz="964974">
              <a:buFontTx/>
              <a:buChar char="•"/>
            </a:pPr>
            <a:r>
              <a:rPr lang="en-US" dirty="0" smtClean="0"/>
              <a:t>Additionally, local menu planners can decide how to incorporate beans and peas (legumes) into the school meal. These foods may count toward </a:t>
            </a:r>
            <a:r>
              <a:rPr lang="en-US" i="1" dirty="0" smtClean="0"/>
              <a:t>either </a:t>
            </a:r>
            <a:r>
              <a:rPr lang="en-US" dirty="0" smtClean="0"/>
              <a:t>the requirement for vegetables </a:t>
            </a:r>
            <a:r>
              <a:rPr lang="en-US" i="1" dirty="0" smtClean="0"/>
              <a:t>or</a:t>
            </a:r>
            <a:r>
              <a:rPr lang="en-US" dirty="0" smtClean="0"/>
              <a:t>  the meat/meat alternate component. However, schools may not offer one serving of beans and peas and count it toward both food components during the same meal.</a:t>
            </a:r>
          </a:p>
        </p:txBody>
      </p:sp>
      <p:sp>
        <p:nvSpPr>
          <p:cNvPr id="74756" name="Slide Number Placeholder 3"/>
          <p:cNvSpPr>
            <a:spLocks noGrp="1"/>
          </p:cNvSpPr>
          <p:nvPr>
            <p:ph type="sldNum" sz="quarter" idx="5"/>
          </p:nvPr>
        </p:nvSpPr>
        <p:spPr>
          <a:noFill/>
        </p:spPr>
        <p:txBody>
          <a:bodyPr/>
          <a:lstStyle/>
          <a:p>
            <a:fld id="{5205D1CF-0772-4FEE-8E09-9D823F60EE4A}" type="slidenum">
              <a:rPr lang="en-US" smtClean="0"/>
              <a:pPr/>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455">
              <a:defRPr/>
            </a:pPr>
            <a:r>
              <a:rPr lang="en-US" b="1" dirty="0" smtClean="0">
                <a:hlinkClick r:id="rId3"/>
              </a:rPr>
              <a:t>Online </a:t>
            </a:r>
            <a:r>
              <a:rPr lang="en-US" b="1" dirty="0">
                <a:hlinkClick r:id="rId3"/>
              </a:rPr>
              <a:t>training modules for </a:t>
            </a:r>
            <a:r>
              <a:rPr lang="en-US" b="1" dirty="0" smtClean="0">
                <a:hlinkClick r:id="rId3"/>
              </a:rPr>
              <a:t>training school staff on the new meal patterns will soon </a:t>
            </a:r>
            <a:r>
              <a:rPr lang="en-US" b="1" dirty="0">
                <a:hlinkClick r:id="rId3"/>
              </a:rPr>
              <a:t>be available on the </a:t>
            </a:r>
            <a:r>
              <a:rPr lang="en-US" b="1" dirty="0" smtClean="0">
                <a:hlinkClick r:id="rId3"/>
              </a:rPr>
              <a:t>Healthy School Meals website.</a:t>
            </a:r>
            <a:endParaRPr lang="en-US" b="1" dirty="0">
              <a:hlinkClick r:id="rId3"/>
            </a:endParaRPr>
          </a:p>
          <a:p>
            <a:pPr defTabSz="948455">
              <a:defRPr/>
            </a:pPr>
            <a:endParaRPr lang="en-US" u="sng" dirty="0">
              <a:hlinkClick r:id="rId3"/>
            </a:endParaRPr>
          </a:p>
          <a:p>
            <a:pPr defTabSz="948455">
              <a:defRPr/>
            </a:pPr>
            <a:r>
              <a:rPr lang="en-US" u="sng" dirty="0">
                <a:hlinkClick r:id="rId3"/>
              </a:rPr>
              <a:t>http://healthymeals.nal.usda.gov/mealpattern</a:t>
            </a:r>
            <a:r>
              <a:rPr lang="en-US" dirty="0"/>
              <a:t> </a:t>
            </a:r>
          </a:p>
          <a:p>
            <a:endParaRPr lang="en-US"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145</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455">
              <a:defRPr/>
            </a:pPr>
            <a:r>
              <a:rPr lang="en-US" u="sng" dirty="0">
                <a:hlinkClick r:id="rId3"/>
              </a:rPr>
              <a:t>http://healthymeals.nal.usda.gov/bestpractices</a:t>
            </a:r>
            <a:endParaRPr lang="en-US" u="sng" dirty="0"/>
          </a:p>
          <a:p>
            <a:pPr defTabSz="948455">
              <a:defRPr/>
            </a:pPr>
            <a:endParaRPr lang="en-US" u="sng" dirty="0"/>
          </a:p>
          <a:p>
            <a:pPr defTabSz="948455">
              <a:defRPr/>
            </a:pPr>
            <a:r>
              <a:rPr lang="en-US" b="1" dirty="0"/>
              <a:t>Healthy Meals Resource System is also developing a Best Practices Sharing Center which will be available early Spring. </a:t>
            </a:r>
            <a:endParaRPr lang="en-US" b="1" dirty="0" smtClean="0"/>
          </a:p>
          <a:p>
            <a:pPr defTabSz="948455">
              <a:defRPr/>
            </a:pPr>
            <a:endParaRPr lang="en-US" b="1" dirty="0" smtClean="0"/>
          </a:p>
          <a:p>
            <a:pPr defTabSz="948455">
              <a:defRPr/>
            </a:pPr>
            <a:r>
              <a:rPr lang="en-US" b="1" dirty="0" smtClean="0"/>
              <a:t>This </a:t>
            </a:r>
            <a:r>
              <a:rPr lang="en-US" b="1" dirty="0"/>
              <a:t>site will collect best practices </a:t>
            </a:r>
            <a:r>
              <a:rPr lang="en-US" b="1" smtClean="0"/>
              <a:t>and resources from </a:t>
            </a:r>
            <a:r>
              <a:rPr lang="en-US" b="1" dirty="0"/>
              <a:t>schools and State Agencies and catalogue them into a searchable database so that you will be able to find new ideas!  </a:t>
            </a:r>
          </a:p>
          <a:p>
            <a:endParaRPr lang="en-US"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146</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 you can see, USDA has been working to</a:t>
            </a:r>
            <a:r>
              <a:rPr lang="en-US" b="1" baseline="0" dirty="0" smtClean="0"/>
              <a:t> make an abundance of resources available for use in Menu Planning.  But, YOU have probably been working to develop resources, as well.  </a:t>
            </a:r>
          </a:p>
          <a:p>
            <a:endParaRPr lang="en-US" b="1" baseline="0" dirty="0" smtClean="0"/>
          </a:p>
          <a:p>
            <a:r>
              <a:rPr lang="en-US" b="1" baseline="0" dirty="0" smtClean="0"/>
              <a:t>And, we want to hear what resources you are developing.  At this time, please walk to a microphone near you to share what your State is working to develop.  </a:t>
            </a:r>
          </a:p>
          <a:p>
            <a:endParaRPr lang="en-US" b="1" baseline="0" dirty="0" smtClean="0"/>
          </a:p>
          <a:p>
            <a:r>
              <a:rPr lang="en-US" b="1" baseline="0" dirty="0" smtClean="0"/>
              <a:t>This will allow you to add ideas and the names of states you can contact for more information.  </a:t>
            </a:r>
          </a:p>
          <a:p>
            <a:endParaRPr lang="en-US" b="1" baseline="0" dirty="0" smtClean="0"/>
          </a:p>
          <a:p>
            <a:r>
              <a:rPr lang="en-US" b="1" baseline="0" dirty="0" smtClean="0"/>
              <a:t>Who will share first?</a:t>
            </a:r>
            <a:endParaRPr lang="en-US" b="1"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147</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 is the conclusion of the information for this session, are there</a:t>
            </a:r>
            <a:r>
              <a:rPr lang="en-US" b="1" baseline="0" dirty="0" smtClean="0"/>
              <a:t> questions?</a:t>
            </a:r>
          </a:p>
          <a:p>
            <a:endParaRPr lang="en-US" b="1" baseline="0" dirty="0" smtClean="0"/>
          </a:p>
          <a:p>
            <a:r>
              <a:rPr lang="en-US" b="1" baseline="0" dirty="0" smtClean="0"/>
              <a:t>Thank you for allowing me to share this information with you.  </a:t>
            </a: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148</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pPr>
              <a:defRPr/>
            </a:pPr>
            <a:fld id="{7D2D640F-1FCF-4725-8338-8EED19629021}" type="slidenum">
              <a:rPr lang="en-US" smtClean="0"/>
              <a:pPr>
                <a:defRPr/>
              </a:pPr>
              <a:t>149</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165632-FB68-48EF-8711-1141F2D370D1}" type="slidenum">
              <a:rPr lang="en-US" smtClean="0"/>
              <a:pPr/>
              <a:t>150</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We know that you will need to serve more fruits and vegetables than ever before.  And find creative ways to serve them without added ingredients.  You will also need to start expanding your variety to include the new vegetable categories of dark green and orange vegetables.  Including USDA Foods in your menu planning can help you meet these challenges.</a:t>
            </a:r>
            <a:endParaRPr lang="en-US" dirty="0"/>
          </a:p>
        </p:txBody>
      </p:sp>
      <p:sp>
        <p:nvSpPr>
          <p:cNvPr id="4" name="Slide Number Placeholder 3"/>
          <p:cNvSpPr>
            <a:spLocks noGrp="1"/>
          </p:cNvSpPr>
          <p:nvPr>
            <p:ph type="sldNum" sz="quarter" idx="10"/>
          </p:nvPr>
        </p:nvSpPr>
        <p:spPr/>
        <p:txBody>
          <a:bodyPr/>
          <a:lstStyle/>
          <a:p>
            <a:fld id="{E9FE2CB7-6FF3-4439-B216-3BAB41394EDC}" type="slidenum">
              <a:rPr lang="en-US" smtClean="0"/>
              <a:pPr/>
              <a:t>151</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endParaRPr lang="en-US" dirty="0" smtClean="0"/>
          </a:p>
        </p:txBody>
      </p:sp>
      <p:sp>
        <p:nvSpPr>
          <p:cNvPr id="4" name="Slide Number Placeholder 3"/>
          <p:cNvSpPr>
            <a:spLocks noGrp="1"/>
          </p:cNvSpPr>
          <p:nvPr>
            <p:ph type="sldNum" sz="quarter" idx="10"/>
          </p:nvPr>
        </p:nvSpPr>
        <p:spPr/>
        <p:txBody>
          <a:bodyPr/>
          <a:lstStyle/>
          <a:p>
            <a:fld id="{E9FE2CB7-6FF3-4439-B216-3BAB41394EDC}" type="slidenum">
              <a:rPr lang="en-US" smtClean="0"/>
              <a:pPr/>
              <a:t>152</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FE2CB7-6FF3-4439-B216-3BAB41394EDC}" type="slidenum">
              <a:rPr lang="en-US" smtClean="0"/>
              <a:pPr/>
              <a:t>153</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Food Distribution knew this was coming and we’ve been aggressively improving our foods the past 5 years. And we’re really glad that schools can have confidence that when they use USDA Foods in their meal programs that these foods now help them meet and exceed the new requirements. We offer a good variety of canned, frozen, fresh and dried fruits that are either packed in extra light syrup or juice or have no sugar added.  In addition to the low and no sodium added canned and frozen vegetables offered, we have quite a selection of legumes, of which there is an increased emphasis on as they are naturally fat free, high in fiber and nutrient dense. </a:t>
            </a:r>
          </a:p>
          <a:p>
            <a:pPr defTabSz="948507">
              <a:defRPr/>
            </a:pPr>
            <a:endParaRPr lang="en-US" dirty="0" smtClean="0"/>
          </a:p>
          <a:p>
            <a:pPr defTabSz="948507">
              <a:defRPr/>
            </a:pPr>
            <a:r>
              <a:rPr lang="en-US" dirty="0" smtClean="0"/>
              <a:t>We are exploring expanding our Fresh Cut program to include additional value added fruits and vegetables.  We are also researching additional vegetables we can add to help you meet the new dark green and orange vegetable categories.  We’re confident that we will be able to add frozen broccoli florets soon and we are currently checking on </a:t>
            </a:r>
            <a:r>
              <a:rPr lang="en-US" smtClean="0"/>
              <a:t>the availability </a:t>
            </a:r>
            <a:r>
              <a:rPr lang="en-US" dirty="0" smtClean="0"/>
              <a:t>of frozen spinach and squash. </a:t>
            </a:r>
          </a:p>
          <a:p>
            <a:endParaRPr lang="en-US" dirty="0"/>
          </a:p>
        </p:txBody>
      </p:sp>
      <p:sp>
        <p:nvSpPr>
          <p:cNvPr id="4" name="Slide Number Placeholder 3"/>
          <p:cNvSpPr>
            <a:spLocks noGrp="1"/>
          </p:cNvSpPr>
          <p:nvPr>
            <p:ph type="sldNum" sz="quarter" idx="10"/>
          </p:nvPr>
        </p:nvSpPr>
        <p:spPr/>
        <p:txBody>
          <a:bodyPr/>
          <a:lstStyle/>
          <a:p>
            <a:fld id="{E9FE2CB7-6FF3-4439-B216-3BAB41394EDC}" type="slidenum">
              <a:rPr lang="en-US" smtClean="0"/>
              <a:pPr/>
              <a:t>154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288925" y="719138"/>
            <a:ext cx="6594475" cy="4946650"/>
          </a:xfrm>
          <a:ln/>
        </p:spPr>
      </p:sp>
      <p:sp>
        <p:nvSpPr>
          <p:cNvPr id="115715" name="Notes Placeholder 2"/>
          <p:cNvSpPr>
            <a:spLocks noGrp="1"/>
          </p:cNvSpPr>
          <p:nvPr>
            <p:ph type="body" idx="1"/>
          </p:nvPr>
        </p:nvSpPr>
        <p:spPr>
          <a:xfrm>
            <a:off x="556593" y="6453266"/>
            <a:ext cx="6026426" cy="2428173"/>
          </a:xfrm>
          <a:noFill/>
          <a:ln/>
        </p:spPr>
        <p:txBody>
          <a:bodyPr>
            <a:normAutofit/>
          </a:bodyPr>
          <a:lstStyle/>
          <a:p>
            <a:pPr marL="362426" lvl="1" indent="-362426" defTabSz="966471" fontAlgn="base">
              <a:spcBef>
                <a:spcPct val="30000"/>
              </a:spcBef>
              <a:spcAft>
                <a:spcPct val="0"/>
              </a:spcAft>
              <a:buFont typeface="Arial" pitchFamily="34" charset="0"/>
              <a:buChar char="•"/>
              <a:defRPr/>
            </a:pPr>
            <a:r>
              <a:rPr lang="en-US" dirty="0" smtClean="0">
                <a:latin typeface="Arial" charset="0"/>
                <a:cs typeface="Times New Roman" pitchFamily="18" charset="0"/>
              </a:rPr>
              <a:t>The next meal component I will discuss is grains. The biggest change from current practice is a new requirement for whole grain-rich food items.</a:t>
            </a:r>
          </a:p>
          <a:p>
            <a:pPr marL="362426" lvl="1" indent="-362426" defTabSz="966471" fontAlgn="base">
              <a:spcBef>
                <a:spcPct val="30000"/>
              </a:spcBef>
              <a:spcAft>
                <a:spcPct val="0"/>
              </a:spcAft>
              <a:defRPr/>
            </a:pPr>
            <a:endParaRPr lang="en-US" dirty="0" smtClean="0">
              <a:latin typeface="Arial" charset="0"/>
              <a:cs typeface="Times New Roman" pitchFamily="18" charset="0"/>
            </a:endParaRPr>
          </a:p>
          <a:p>
            <a:pPr marL="362426" lvl="1" indent="-362426" defTabSz="966471" fontAlgn="base">
              <a:spcBef>
                <a:spcPct val="30000"/>
              </a:spcBef>
              <a:spcAft>
                <a:spcPct val="0"/>
              </a:spcAft>
              <a:buFont typeface="Arial" pitchFamily="34" charset="0"/>
              <a:buChar char="•"/>
              <a:defRPr/>
            </a:pPr>
            <a:r>
              <a:rPr lang="en-US" dirty="0" smtClean="0">
                <a:latin typeface="Arial" charset="0"/>
                <a:cs typeface="Times New Roman" pitchFamily="18" charset="0"/>
              </a:rPr>
              <a:t>The whole grain provisions shown here are unchanged from the proposed rule.</a:t>
            </a:r>
          </a:p>
          <a:p>
            <a:pPr marL="362426" lvl="1" indent="-362426" defTabSz="966471" fontAlgn="base">
              <a:spcBef>
                <a:spcPct val="30000"/>
              </a:spcBef>
              <a:spcAft>
                <a:spcPct val="0"/>
              </a:spcAft>
              <a:buFont typeface="Arial" pitchFamily="34" charset="0"/>
              <a:buChar char="•"/>
              <a:defRPr/>
            </a:pPr>
            <a:endParaRPr lang="en-US" dirty="0" smtClean="0">
              <a:latin typeface="Arial" charset="0"/>
              <a:cs typeface="Times New Roman" pitchFamily="18" charset="0"/>
            </a:endParaRPr>
          </a:p>
          <a:p>
            <a:pPr marL="362426" lvl="1" indent="-362426" defTabSz="966471">
              <a:buFont typeface="Arial" pitchFamily="34" charset="0"/>
              <a:buChar char="•"/>
              <a:defRPr/>
            </a:pPr>
            <a:r>
              <a:rPr lang="en-US" dirty="0" smtClean="0">
                <a:latin typeface="Arial" charset="0"/>
                <a:cs typeface="Times New Roman" pitchFamily="18" charset="0"/>
              </a:rPr>
              <a:t>However, m</a:t>
            </a:r>
            <a:r>
              <a:rPr lang="en-US" dirty="0" smtClean="0"/>
              <a:t>any program operators expressed concern about the increased quantity of food offered to children. Therefore, the weekly grain quantities required at lunch are reduced to 8-9 ounce equivalents for grades K-5, 8-10 ounce equivalents for grades 6-8, and 10-12 ounce equivalents for grades 9-12.</a:t>
            </a:r>
            <a:endParaRPr lang="en-US" dirty="0" smtClean="0">
              <a:latin typeface="Arial" charset="0"/>
              <a:cs typeface="Times New Roman" pitchFamily="18" charset="0"/>
            </a:endParaRPr>
          </a:p>
          <a:p>
            <a:pPr marL="0" lvl="1" defTabSz="957346"/>
            <a:endParaRPr lang="en-US" dirty="0" smtClean="0">
              <a:latin typeface="Arial" pitchFamily="34" charset="0"/>
              <a:cs typeface="Times New Roman" pitchFamily="18" charset="0"/>
            </a:endParaRPr>
          </a:p>
        </p:txBody>
      </p:sp>
      <p:sp>
        <p:nvSpPr>
          <p:cNvPr id="115716" name="Slide Number Placeholder 3"/>
          <p:cNvSpPr>
            <a:spLocks noGrp="1"/>
          </p:cNvSpPr>
          <p:nvPr>
            <p:ph type="sldNum" sz="quarter" idx="5"/>
          </p:nvPr>
        </p:nvSpPr>
        <p:spPr>
          <a:noFill/>
        </p:spPr>
        <p:txBody>
          <a:bodyPr/>
          <a:lstStyle/>
          <a:p>
            <a:fld id="{1373A5FF-3230-49EF-8C37-AD9359682CFA}"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USDA Foods will help you meet your sodium, saturated fat and transfat targets. Check out our foods available list to see the breath of products we offer. </a:t>
            </a:r>
          </a:p>
          <a:p>
            <a:endParaRPr lang="en-US" dirty="0"/>
          </a:p>
        </p:txBody>
      </p:sp>
      <p:sp>
        <p:nvSpPr>
          <p:cNvPr id="4" name="Slide Number Placeholder 3"/>
          <p:cNvSpPr>
            <a:spLocks noGrp="1"/>
          </p:cNvSpPr>
          <p:nvPr>
            <p:ph type="sldNum" sz="quarter" idx="10"/>
          </p:nvPr>
        </p:nvSpPr>
        <p:spPr/>
        <p:txBody>
          <a:bodyPr/>
          <a:lstStyle/>
          <a:p>
            <a:fld id="{E9FE2CB7-6FF3-4439-B216-3BAB41394EDC}" type="slidenum">
              <a:rPr lang="en-US" smtClean="0"/>
              <a:pPr/>
              <a:t>155</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242 of HHFKA,</a:t>
            </a:r>
            <a:r>
              <a:rPr lang="en-US" baseline="0" dirty="0" smtClean="0"/>
              <a:t> Procurement and Processing of Food Service Products </a:t>
            </a:r>
            <a:r>
              <a:rPr lang="en-US" baseline="0" smtClean="0"/>
              <a:t>and Commodities</a:t>
            </a:r>
            <a:endParaRPr lang="en-US" dirty="0"/>
          </a:p>
        </p:txBody>
      </p:sp>
      <p:sp>
        <p:nvSpPr>
          <p:cNvPr id="4" name="Slide Number Placeholder 3"/>
          <p:cNvSpPr>
            <a:spLocks noGrp="1"/>
          </p:cNvSpPr>
          <p:nvPr>
            <p:ph type="sldNum" sz="quarter" idx="10"/>
          </p:nvPr>
        </p:nvSpPr>
        <p:spPr/>
        <p:txBody>
          <a:bodyPr/>
          <a:lstStyle/>
          <a:p>
            <a:fld id="{E9FE2CB7-6FF3-4439-B216-3BAB41394EDC}" type="slidenum">
              <a:rPr lang="en-US" smtClean="0"/>
              <a:pPr/>
              <a:t>156</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FE2CB7-6FF3-4439-B216-3BAB41394EDC}" type="slidenum">
              <a:rPr lang="en-US" smtClean="0"/>
              <a:pPr/>
              <a:t>157</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Now we will Move on to talk about CN Labeling and Crediting</a:t>
            </a:r>
          </a:p>
        </p:txBody>
      </p:sp>
      <p:sp>
        <p:nvSpPr>
          <p:cNvPr id="4" name="Slide Number Placeholder 3"/>
          <p:cNvSpPr>
            <a:spLocks noGrp="1"/>
          </p:cNvSpPr>
          <p:nvPr>
            <p:ph type="sldNum" sz="quarter" idx="10"/>
          </p:nvPr>
        </p:nvSpPr>
        <p:spPr/>
        <p:txBody>
          <a:bodyPr/>
          <a:lstStyle/>
          <a:p>
            <a:pPr>
              <a:defRPr/>
            </a:pPr>
            <a:fld id="{7D2D640F-1FCF-4725-8338-8EED19629021}" type="slidenum">
              <a:rPr lang="en-US" smtClean="0"/>
              <a:pPr>
                <a:defRPr/>
              </a:pPr>
              <a:t>158</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smtClean="0"/>
              <a:t>The Child Nutrition (CN) Labeling Program is a voluntary Federal labeling program for the Child Nutrition Programs.</a:t>
            </a:r>
          </a:p>
          <a:p>
            <a:endParaRPr lang="en-US" dirty="0" smtClean="0"/>
          </a:p>
          <a:p>
            <a:r>
              <a:rPr lang="en-US" dirty="0" smtClean="0"/>
              <a:t>It is run by FNS in cooperation with the Food Safety Inspection Service (FSIS),</a:t>
            </a:r>
            <a:r>
              <a:rPr lang="en-US" baseline="0" dirty="0" smtClean="0"/>
              <a:t> </a:t>
            </a:r>
            <a:r>
              <a:rPr lang="en-US" dirty="0" smtClean="0"/>
              <a:t>Agricultural Marketing Service (AMS) and National Marine Fisheries Service (NMFS). </a:t>
            </a:r>
          </a:p>
        </p:txBody>
      </p:sp>
      <p:sp>
        <p:nvSpPr>
          <p:cNvPr id="103428" name="Slide Number Placeholder 3"/>
          <p:cNvSpPr>
            <a:spLocks noGrp="1"/>
          </p:cNvSpPr>
          <p:nvPr>
            <p:ph type="sldNum" sz="quarter" idx="5"/>
          </p:nvPr>
        </p:nvSpPr>
        <p:spPr>
          <a:noFill/>
        </p:spPr>
        <p:txBody>
          <a:bodyPr/>
          <a:lstStyle/>
          <a:p>
            <a:fld id="{348C158F-962D-4205-8659-E2483348D7CD}" type="slidenum">
              <a:rPr lang="en-US" smtClean="0"/>
              <a:pPr/>
              <a:t>159</a:t>
            </a:fld>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smtClean="0"/>
              <a:t>Eligible</a:t>
            </a:r>
            <a:r>
              <a:rPr lang="en-US" baseline="0" dirty="0" smtClean="0"/>
              <a:t> products include m</a:t>
            </a:r>
            <a:r>
              <a:rPr lang="en-US" dirty="0" smtClean="0"/>
              <a:t>ain dish items which contribute to the meat/meat alternate component. Examples include beef patties, cheese or meat pizzas, meat or cheese and bean burritos, egg rolls, and breaded fish portions.</a:t>
            </a:r>
          </a:p>
          <a:p>
            <a:endParaRPr lang="en-US" dirty="0" smtClean="0"/>
          </a:p>
          <a:p>
            <a:r>
              <a:rPr lang="en-US" baseline="0" dirty="0" smtClean="0"/>
              <a:t>Vegetables, grains, and fruits must be combined or pre-plated with  meat or meat alternate in order to be eligible for CN Labeling. </a:t>
            </a:r>
            <a:endParaRPr lang="en-US" dirty="0" smtClean="0"/>
          </a:p>
          <a:p>
            <a:endParaRPr lang="en-US" dirty="0" smtClean="0"/>
          </a:p>
          <a:p>
            <a:r>
              <a:rPr lang="en-US" dirty="0" smtClean="0"/>
              <a:t>Juice drinks and juice drink products with at least 50 percent full-strength juice by volume are also eligible. These</a:t>
            </a:r>
            <a:r>
              <a:rPr lang="en-US" baseline="0" dirty="0" smtClean="0"/>
              <a:t> products are now ineligible for school lunch and school breakfast, however they may be used for other programs at the present time. </a:t>
            </a:r>
            <a:r>
              <a:rPr lang="en-US" dirty="0" smtClean="0"/>
              <a:t> </a:t>
            </a:r>
            <a:endParaRPr lang="en-US" b="1" dirty="0" smtClean="0"/>
          </a:p>
          <a:p>
            <a:endParaRPr lang="en-US" b="1" dirty="0" smtClean="0"/>
          </a:p>
          <a:p>
            <a:r>
              <a:rPr lang="en-US" b="1" dirty="0" smtClean="0"/>
              <a:t>To carry CN labels, eligible products must</a:t>
            </a:r>
            <a:endParaRPr lang="en-US" dirty="0" smtClean="0"/>
          </a:p>
          <a:p>
            <a:r>
              <a:rPr lang="en-US" dirty="0" smtClean="0"/>
              <a:t>Be produced under Federal inspection by USDA or USDC.</a:t>
            </a:r>
          </a:p>
          <a:p>
            <a:endParaRPr lang="en-US" dirty="0" smtClean="0"/>
          </a:p>
          <a:p>
            <a:r>
              <a:rPr lang="en-US" sz="1500" b="1" dirty="0" smtClean="0"/>
              <a:t>Manufacturers  are not required to CN-label their products.</a:t>
            </a:r>
            <a:r>
              <a:rPr lang="en-US" dirty="0" smtClean="0"/>
              <a:t> So if a CN labeled product is desired, this must be clearly stated in the purchasing specifications.    </a:t>
            </a:r>
          </a:p>
          <a:p>
            <a:pPr defTabSz="948507">
              <a:defRPr/>
            </a:pPr>
            <a:endParaRPr lang="en-US" dirty="0" smtClean="0"/>
          </a:p>
        </p:txBody>
      </p:sp>
      <p:sp>
        <p:nvSpPr>
          <p:cNvPr id="103428" name="Slide Number Placeholder 3"/>
          <p:cNvSpPr>
            <a:spLocks noGrp="1"/>
          </p:cNvSpPr>
          <p:nvPr>
            <p:ph type="sldNum" sz="quarter" idx="5"/>
          </p:nvPr>
        </p:nvSpPr>
        <p:spPr>
          <a:noFill/>
        </p:spPr>
        <p:txBody>
          <a:bodyPr/>
          <a:lstStyle/>
          <a:p>
            <a:fld id="{348C158F-962D-4205-8659-E2483348D7CD}" type="slidenum">
              <a:rPr lang="en-US" smtClean="0"/>
              <a:pPr/>
              <a:t>160</a:t>
            </a:fld>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defTabSz="948507">
              <a:defRPr/>
            </a:pPr>
            <a:r>
              <a:rPr lang="en-US" dirty="0" smtClean="0"/>
              <a:t>The CN Labeling Program</a:t>
            </a:r>
            <a:r>
              <a:rPr lang="en-US" baseline="0" dirty="0" smtClean="0"/>
              <a:t> will fully support the Final Rule and new Meal Patterns for School Lunches and School Breakfasts by modifying  crediting statements. </a:t>
            </a:r>
          </a:p>
          <a:p>
            <a:pPr defTabSz="948507">
              <a:defRPr/>
            </a:pPr>
            <a:endParaRPr lang="en-US" baseline="0" dirty="0" smtClean="0"/>
          </a:p>
          <a:p>
            <a:pPr defTabSz="948507">
              <a:defRPr/>
            </a:pPr>
            <a:r>
              <a:rPr lang="en-US" baseline="0" dirty="0" smtClean="0"/>
              <a:t>Labels will identify Whole grain-rich items, which will be noted as WGR Grains on the label. </a:t>
            </a:r>
          </a:p>
          <a:p>
            <a:pPr defTabSz="948507">
              <a:defRPr/>
            </a:pPr>
            <a:endParaRPr lang="en-US" baseline="0" dirty="0" smtClean="0"/>
          </a:p>
          <a:p>
            <a:pPr defTabSz="948507">
              <a:defRPr/>
            </a:pPr>
            <a:r>
              <a:rPr lang="en-US" baseline="0" dirty="0" smtClean="0"/>
              <a:t>And Products that include Vegetable subgroups will identify these in the CN crediting statement. </a:t>
            </a:r>
            <a:endParaRPr lang="en-US" dirty="0" smtClean="0"/>
          </a:p>
        </p:txBody>
      </p:sp>
      <p:sp>
        <p:nvSpPr>
          <p:cNvPr id="103428" name="Slide Number Placeholder 3"/>
          <p:cNvSpPr>
            <a:spLocks noGrp="1"/>
          </p:cNvSpPr>
          <p:nvPr>
            <p:ph type="sldNum" sz="quarter" idx="5"/>
          </p:nvPr>
        </p:nvSpPr>
        <p:spPr>
          <a:noFill/>
        </p:spPr>
        <p:txBody>
          <a:bodyPr/>
          <a:lstStyle/>
          <a:p>
            <a:fld id="{348C158F-962D-4205-8659-E2483348D7CD}" type="slidenum">
              <a:rPr lang="en-US" smtClean="0"/>
              <a:pPr/>
              <a:t>161</a:t>
            </a:fld>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Here is an example of a</a:t>
            </a:r>
            <a:r>
              <a:rPr lang="en-US" baseline="0" dirty="0" smtClean="0"/>
              <a:t>n ideal CN Labeled Product that demonstrates the changes to the crediting statements.</a:t>
            </a:r>
          </a:p>
          <a:p>
            <a:endParaRPr lang="en-US" baseline="0" dirty="0" smtClean="0"/>
          </a:p>
          <a:p>
            <a:r>
              <a:rPr lang="en-US" baseline="0" dirty="0" smtClean="0"/>
              <a:t>First, you would know that a CN Label is valid based on 4 integral components of the label. </a:t>
            </a:r>
          </a:p>
          <a:p>
            <a:endParaRPr lang="en-US" baseline="0" dirty="0" smtClean="0"/>
          </a:p>
          <a:p>
            <a:r>
              <a:rPr lang="en-US" baseline="0" dirty="0" smtClean="0"/>
              <a:t>1</a:t>
            </a:r>
            <a:r>
              <a:rPr lang="en-US" baseline="30000" dirty="0" smtClean="0"/>
              <a:t>st</a:t>
            </a:r>
            <a:r>
              <a:rPr lang="en-US" baseline="0" dirty="0" smtClean="0"/>
              <a:t> you can see the product name. This is typically at the top of the label in very large letters. </a:t>
            </a:r>
          </a:p>
          <a:p>
            <a:r>
              <a:rPr lang="en-US" baseline="0" dirty="0" smtClean="0"/>
              <a:t>2</a:t>
            </a:r>
            <a:r>
              <a:rPr lang="en-US" baseline="30000" dirty="0" smtClean="0"/>
              <a:t>nd</a:t>
            </a:r>
            <a:r>
              <a:rPr lang="en-US" baseline="0" dirty="0" smtClean="0"/>
              <a:t> There is an ingredient statement which lists ingredients in order of predominance. </a:t>
            </a:r>
          </a:p>
          <a:p>
            <a:r>
              <a:rPr lang="en-US" baseline="0" dirty="0" smtClean="0"/>
              <a:t>3</a:t>
            </a:r>
            <a:r>
              <a:rPr lang="en-US" baseline="30000" dirty="0" smtClean="0"/>
              <a:t>rd</a:t>
            </a:r>
            <a:r>
              <a:rPr lang="en-US" baseline="0" dirty="0" smtClean="0"/>
              <a:t> there is a CN Logo. It should have a 6 digit identification number in the right upper corner. A CN number consisting of all zeros or all </a:t>
            </a:r>
            <a:r>
              <a:rPr lang="en-US" baseline="0" dirty="0" err="1" smtClean="0"/>
              <a:t>x’s</a:t>
            </a:r>
            <a:r>
              <a:rPr lang="en-US" baseline="0" dirty="0" smtClean="0"/>
              <a:t> should definitely be a red flag. The date should occur in the past, as it reflects the original approval date. </a:t>
            </a:r>
          </a:p>
          <a:p>
            <a:r>
              <a:rPr lang="en-US" baseline="0" dirty="0" smtClean="0"/>
              <a:t>Last, you have the inspection legend. The legend here is distinctly for poultry products. It is a round shield with curved wording at the top. The establishment number is preceded by a “p.”</a:t>
            </a:r>
          </a:p>
          <a:p>
            <a:endParaRPr lang="en-US" baseline="0" dirty="0" smtClean="0"/>
          </a:p>
          <a:p>
            <a:r>
              <a:rPr lang="en-US" baseline="0" dirty="0" smtClean="0"/>
              <a:t>If one of these components is missing you are not looking at a valid CN label. </a:t>
            </a:r>
          </a:p>
          <a:p>
            <a:endParaRPr lang="en-US" baseline="0" dirty="0" smtClean="0"/>
          </a:p>
          <a:p>
            <a:r>
              <a:rPr lang="en-US" baseline="0" dirty="0" smtClean="0"/>
              <a:t>This sample product would meet vegetable subgroup criteria and whole grain-rich criteria. </a:t>
            </a:r>
          </a:p>
          <a:p>
            <a:endParaRPr lang="en-US" baseline="0" dirty="0" smtClean="0"/>
          </a:p>
          <a:p>
            <a:r>
              <a:rPr lang="en-US" baseline="0" dirty="0" smtClean="0"/>
              <a:t>The CN crediting statement reads: </a:t>
            </a:r>
          </a:p>
          <a:p>
            <a:pPr defTabSz="948507">
              <a:defRPr/>
            </a:pPr>
            <a:r>
              <a:rPr lang="en-US" dirty="0" smtClean="0">
                <a:latin typeface="Times New Roman" charset="0"/>
              </a:rPr>
              <a:t>Each 4.5 oz. Chicken Stir-Fry Bowl provides 1.5 oz. equivalent meat, 1.0 serving of WGR Grains, ¼ cup dark green vegetable, ¼ cup red/orange vegetable, and </a:t>
            </a:r>
            <a:r>
              <a:rPr lang="en-US" baseline="30000" dirty="0" smtClean="0">
                <a:latin typeface="Times New Roman" charset="0"/>
              </a:rPr>
              <a:t>1</a:t>
            </a:r>
            <a:r>
              <a:rPr lang="en-US" dirty="0" smtClean="0">
                <a:latin typeface="Times New Roman" charset="0"/>
              </a:rPr>
              <a:t>/</a:t>
            </a:r>
            <a:r>
              <a:rPr lang="en-US" baseline="-25000" dirty="0" smtClean="0">
                <a:latin typeface="Times New Roman" charset="0"/>
              </a:rPr>
              <a:t>8</a:t>
            </a:r>
            <a:r>
              <a:rPr lang="en-US" dirty="0" smtClean="0">
                <a:latin typeface="Times New Roman" charset="0"/>
              </a:rPr>
              <a:t> cup other vegetable for Child Nutrition Meal Pattern Requirements. (Use of this logo and statement authorized by the Food and Nutrition Service, USDA XX/XX). </a:t>
            </a:r>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162</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pPr>
              <a:defRPr/>
            </a:pPr>
            <a:fld id="{7D2D640F-1FCF-4725-8338-8EED19629021}" type="slidenum">
              <a:rPr lang="en-US" smtClean="0"/>
              <a:pPr>
                <a:defRPr/>
              </a:pPr>
              <a:t>163</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250" y="719138"/>
            <a:ext cx="1200150" cy="900112"/>
          </a:xfrm>
        </p:spPr>
      </p:sp>
      <p:sp>
        <p:nvSpPr>
          <p:cNvPr id="3" name="Notes Placeholder 2"/>
          <p:cNvSpPr>
            <a:spLocks noGrp="1"/>
          </p:cNvSpPr>
          <p:nvPr>
            <p:ph type="body" idx="1"/>
          </p:nvPr>
        </p:nvSpPr>
        <p:spPr>
          <a:xfrm>
            <a:off x="568960" y="1760220"/>
            <a:ext cx="6258560" cy="7120890"/>
          </a:xfrm>
        </p:spPr>
        <p:txBody>
          <a:bodyPr>
            <a:normAutofit/>
          </a:bodyPr>
          <a:lstStyle/>
          <a:p>
            <a:r>
              <a:rPr lang="en-US" dirty="0" smtClean="0"/>
              <a:t>Now we will move on to the HealthierUS School Challenge, also known as HUSSC. </a:t>
            </a:r>
          </a:p>
          <a:p>
            <a:endParaRPr lang="en-US" dirty="0" smtClean="0"/>
          </a:p>
          <a:p>
            <a:r>
              <a:rPr lang="en-US" dirty="0" smtClean="0"/>
              <a:t>New criteria have just been released and will become effective on July 1, 2012. Applications must be submitted to State Agencies by June 30, 2012 in order to be considered under the current criteria. </a:t>
            </a:r>
          </a:p>
          <a:p>
            <a:endParaRPr lang="en-US" dirty="0" smtClean="0"/>
          </a:p>
          <a:p>
            <a:pPr defTabSz="930718">
              <a:defRPr/>
            </a:pPr>
            <a:r>
              <a:rPr lang="en-US" dirty="0" smtClean="0"/>
              <a:t>The new criteria reflect changes to the National School Lunch Program (NSLP) and School Breakfast Program (SBP) meal pattern requirements,</a:t>
            </a:r>
            <a:r>
              <a:rPr lang="en-US" baseline="0" dirty="0" smtClean="0"/>
              <a:t> </a:t>
            </a:r>
            <a:r>
              <a:rPr lang="en-US" dirty="0" smtClean="0"/>
              <a:t>while continuing to recognize schools that go above and beyond Federal requirements for school meals. </a:t>
            </a:r>
          </a:p>
          <a:p>
            <a:pPr defTabSz="930718">
              <a:defRPr/>
            </a:pPr>
            <a:endParaRPr lang="en-US" dirty="0" smtClean="0"/>
          </a:p>
          <a:p>
            <a:pPr defTabSz="930718">
              <a:defRPr/>
            </a:pPr>
            <a:endParaRPr lang="en-US" dirty="0" smtClean="0"/>
          </a:p>
          <a:p>
            <a:pPr indent="-483238">
              <a:spcBef>
                <a:spcPts val="1269"/>
              </a:spcBef>
            </a:pPr>
            <a:endParaRPr lang="en-US" dirty="0" smtClean="0"/>
          </a:p>
          <a:p>
            <a:pPr eaLnBrk="1" hangingPunct="1"/>
            <a:endParaRPr lang="en-US" dirty="0" smtClean="0">
              <a:latin typeface="Times New Roman" pitchFamily="18" charset="0"/>
            </a:endParaRPr>
          </a:p>
          <a:p>
            <a:pPr eaLnBrk="1" hangingPunct="1"/>
            <a:endParaRPr lang="en-US" dirty="0" smtClean="0">
              <a:solidFill>
                <a:srgbClr val="FF0000"/>
              </a:solidFill>
              <a:latin typeface="Times New Roman" pitchFamily="18" charset="0"/>
            </a:endParaRPr>
          </a:p>
          <a:p>
            <a:pPr eaLnBrk="1" hangingPunct="1"/>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BF7FE6C-69C7-4994-A18D-95A58126A831}" type="slidenum">
              <a:rPr lang="en-US" smtClean="0">
                <a:solidFill>
                  <a:prstClr val="black"/>
                </a:solidFill>
              </a:rPr>
              <a:pPr/>
              <a:t>164</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62426" lvl="1" indent="-362426" defTabSz="966471" fontAlgn="base">
              <a:spcBef>
                <a:spcPct val="30000"/>
              </a:spcBef>
              <a:spcAft>
                <a:spcPct val="0"/>
              </a:spcAft>
              <a:buFont typeface="Arial" pitchFamily="34" charset="0"/>
              <a:buChar char="•"/>
              <a:defRPr/>
            </a:pPr>
            <a:r>
              <a:rPr lang="en-US" dirty="0" smtClean="0">
                <a:latin typeface="Arial" pitchFamily="34" charset="0"/>
                <a:cs typeface="Arial" pitchFamily="34" charset="0"/>
              </a:rPr>
              <a:t>Now, I will talk about the grains requirement for lunch. Please note that there are both weekly minimums and weekly maximums.</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The whole grain-rich requirements will be phased in gradually.  Beginning SY 2012-2013, at least </a:t>
            </a:r>
            <a:r>
              <a:rPr lang="en-US" b="1" dirty="0" smtClean="0">
                <a:latin typeface="Arial" pitchFamily="34" charset="0"/>
                <a:cs typeface="Arial" pitchFamily="34" charset="0"/>
              </a:rPr>
              <a:t>half</a:t>
            </a:r>
            <a:r>
              <a:rPr lang="en-US" dirty="0" smtClean="0">
                <a:latin typeface="Arial" pitchFamily="34" charset="0"/>
                <a:cs typeface="Arial" pitchFamily="34" charset="0"/>
              </a:rPr>
              <a:t> of the grains offered at lunch must be whole grain-rich. Beginning SY 2014-15, </a:t>
            </a:r>
            <a:r>
              <a:rPr lang="en-US" b="1" dirty="0" smtClean="0">
                <a:latin typeface="Arial" pitchFamily="34" charset="0"/>
                <a:cs typeface="Arial" pitchFamily="34" charset="0"/>
              </a:rPr>
              <a:t>all</a:t>
            </a:r>
            <a:r>
              <a:rPr lang="en-US" dirty="0" smtClean="0">
                <a:latin typeface="Arial" pitchFamily="34" charset="0"/>
                <a:cs typeface="Arial" pitchFamily="34" charset="0"/>
              </a:rPr>
              <a:t> grains offered at lunch must be whole-grain rich.</a:t>
            </a:r>
          </a:p>
          <a:p>
            <a:pPr marL="362426" lvl="1" indent="-362426" defTabSz="966471">
              <a:buFont typeface="Arial" pitchFamily="34" charset="0"/>
              <a:buChar char="•"/>
              <a:defRPr/>
            </a:pPr>
            <a:endParaRPr lang="en-US" sz="1700" dirty="0" smtClean="0">
              <a:cs typeface="Times New Roman" pitchFamily="18" charset="0"/>
            </a:endParaRPr>
          </a:p>
        </p:txBody>
      </p:sp>
      <p:sp>
        <p:nvSpPr>
          <p:cNvPr id="75780" name="Slide Number Placeholder 3"/>
          <p:cNvSpPr>
            <a:spLocks noGrp="1"/>
          </p:cNvSpPr>
          <p:nvPr>
            <p:ph type="sldNum" sz="quarter" idx="5"/>
          </p:nvPr>
        </p:nvSpPr>
        <p:spPr>
          <a:noFill/>
        </p:spPr>
        <p:txBody>
          <a:bodyPr/>
          <a:lstStyle/>
          <a:p>
            <a:fld id="{81414FAF-B290-4958-8878-14CAB15AFD1C}" type="slidenum">
              <a:rPr lang="en-US" smtClean="0"/>
              <a:pPr/>
              <a:t>16</a:t>
            </a:fld>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normAutofit fontScale="85000" lnSpcReduction="10000"/>
          </a:bodyPr>
          <a:lstStyle/>
          <a:p>
            <a:pPr indent="-492447">
              <a:spcBef>
                <a:spcPts val="1292"/>
              </a:spcBef>
            </a:pPr>
            <a:r>
              <a:rPr lang="en-US" dirty="0" smtClean="0">
                <a:cs typeface="Arial" pitchFamily="34" charset="0"/>
              </a:rPr>
              <a:t>I will start with a brief overview just</a:t>
            </a:r>
            <a:r>
              <a:rPr lang="en-US" baseline="0" dirty="0" smtClean="0">
                <a:cs typeface="Arial" pitchFamily="34" charset="0"/>
              </a:rPr>
              <a:t> in case anyone is not familiar with HUSSC. </a:t>
            </a:r>
          </a:p>
          <a:p>
            <a:pPr indent="-492447">
              <a:spcBef>
                <a:spcPts val="1292"/>
              </a:spcBef>
            </a:pPr>
            <a:endParaRPr lang="en-US" baseline="0" dirty="0" smtClean="0">
              <a:cs typeface="Arial" pitchFamily="34" charset="0"/>
            </a:endParaRPr>
          </a:p>
          <a:p>
            <a:pPr indent="-492447">
              <a:spcBef>
                <a:spcPts val="1292"/>
              </a:spcBef>
            </a:pPr>
            <a:r>
              <a:rPr lang="en-US" dirty="0" smtClean="0">
                <a:cs typeface="Arial" pitchFamily="34" charset="0"/>
              </a:rPr>
              <a:t>The HUSSC is a voluntary certification for schools participating in the National School Lunch Program and now also the School breakfast program. It is implemented under USDA’s Team Nutrition. </a:t>
            </a:r>
          </a:p>
          <a:p>
            <a:pPr indent="-492447" defTabSz="948507">
              <a:spcBef>
                <a:spcPts val="1292"/>
              </a:spcBef>
              <a:defRPr/>
            </a:pPr>
            <a:endParaRPr lang="en-US" dirty="0" smtClean="0">
              <a:cs typeface="Arial" pitchFamily="34" charset="0"/>
            </a:endParaRPr>
          </a:p>
          <a:p>
            <a:pPr indent="-492447" defTabSz="948507">
              <a:spcBef>
                <a:spcPts val="1292"/>
              </a:spcBef>
              <a:defRPr/>
            </a:pPr>
            <a:r>
              <a:rPr lang="en-US" dirty="0" smtClean="0">
                <a:cs typeface="Arial" pitchFamily="34" charset="0"/>
              </a:rPr>
              <a:t>USDA has established the HUSSC to recognize schools that create healthier school environments by providing nutrition education, nutritious food and beverage choices, physical education and opportunities for physical activity. </a:t>
            </a:r>
          </a:p>
          <a:p>
            <a:pPr indent="-492447">
              <a:spcBef>
                <a:spcPts val="1292"/>
              </a:spcBef>
            </a:pPr>
            <a:endParaRPr lang="en-US" dirty="0" smtClean="0">
              <a:cs typeface="Arial" pitchFamily="34" charset="0"/>
            </a:endParaRPr>
          </a:p>
          <a:p>
            <a:pPr indent="-492447">
              <a:spcBef>
                <a:spcPts val="1292"/>
              </a:spcBef>
            </a:pPr>
            <a:r>
              <a:rPr lang="en-US" dirty="0" smtClean="0">
                <a:cs typeface="Arial" pitchFamily="34" charset="0"/>
              </a:rPr>
              <a:t>The awards recognize schools that have gone above and beyond minimum school meal requirements and have met specific criteria established for Bronze, Silver, or Gold awards—depending on levels of criteria met.</a:t>
            </a:r>
          </a:p>
          <a:p>
            <a:pPr indent="-492447">
              <a:spcBef>
                <a:spcPts val="1292"/>
              </a:spcBef>
            </a:pPr>
            <a:endParaRPr lang="en-US" dirty="0" smtClean="0">
              <a:cs typeface="Arial" pitchFamily="34" charset="0"/>
            </a:endParaRPr>
          </a:p>
          <a:p>
            <a:pPr indent="-492447">
              <a:spcBef>
                <a:spcPts val="1292"/>
              </a:spcBef>
            </a:pPr>
            <a:r>
              <a:rPr lang="en-US" dirty="0" smtClean="0">
                <a:cs typeface="Arial" pitchFamily="34" charset="0"/>
              </a:rPr>
              <a:t>Schools that become certified maintain their certification for four years from the date they receive the Award. </a:t>
            </a:r>
          </a:p>
          <a:p>
            <a:pPr indent="-492447">
              <a:spcBef>
                <a:spcPts val="1292"/>
              </a:spcBef>
            </a:pPr>
            <a:endParaRPr lang="en-US" dirty="0" smtClean="0">
              <a:cs typeface="Arial" pitchFamily="34" charset="0"/>
            </a:endParaRPr>
          </a:p>
          <a:p>
            <a:pPr indent="-492447" defTabSz="966529">
              <a:spcBef>
                <a:spcPts val="1292"/>
              </a:spcBef>
              <a:defRPr/>
            </a:pPr>
            <a:r>
              <a:rPr lang="en-US" dirty="0" smtClean="0"/>
              <a:t>The Food and Nutrition Service of USDA</a:t>
            </a:r>
            <a:r>
              <a:rPr lang="en-US" baseline="0" dirty="0" smtClean="0"/>
              <a:t> </a:t>
            </a:r>
            <a:r>
              <a:rPr lang="en-US" dirty="0" smtClean="0"/>
              <a:t>oversees the HealthierUS School Challenge (HUSSC) by establishing award criteria, reviewing applications, promoting the initiative and providing training and technical assistance to Regional Offices and State Agencies.   </a:t>
            </a:r>
          </a:p>
          <a:p>
            <a:pPr eaLnBrk="1" hangingPunct="1">
              <a:buFontTx/>
              <a:buChar char="•"/>
            </a:pPr>
            <a:endParaRPr lang="en-US" dirty="0">
              <a:latin typeface="Arial" pitchFamily="34" charset="0"/>
              <a:cs typeface="Arial" pitchFamily="34" charset="0"/>
            </a:endParaRPr>
          </a:p>
          <a:p>
            <a:pPr eaLnBrk="1" hangingPunct="1">
              <a:buFontTx/>
              <a:buChar char="•"/>
            </a:pPr>
            <a:endParaRPr lang="en-US" dirty="0">
              <a:latin typeface="Arial" pitchFamily="34" charset="0"/>
              <a:cs typeface="Arial" pitchFamily="34" charset="0"/>
            </a:endParaRPr>
          </a:p>
          <a:p>
            <a:pPr eaLnBrk="1" hangingPunct="1"/>
            <a:endParaRPr lang="en-US" dirty="0">
              <a:latin typeface="Times New Roman" pitchFamily="18" charset="0"/>
            </a:endParaRPr>
          </a:p>
          <a:p>
            <a:pPr eaLnBrk="1" hangingPunct="1"/>
            <a:endParaRPr lang="en-US" dirty="0">
              <a:solidFill>
                <a:srgbClr val="FF0000"/>
              </a:solidFill>
              <a:latin typeface="Times New Roman" pitchFamily="18" charset="0"/>
            </a:endParaRPr>
          </a:p>
          <a:p>
            <a:pPr eaLnBrk="1" hangingPunct="1"/>
            <a:endParaRPr lang="en-US" dirty="0" smtClean="0"/>
          </a:p>
        </p:txBody>
      </p:sp>
      <p:sp>
        <p:nvSpPr>
          <p:cNvPr id="103428" name="Slide Number Placeholder 3"/>
          <p:cNvSpPr>
            <a:spLocks noGrp="1"/>
          </p:cNvSpPr>
          <p:nvPr>
            <p:ph type="sldNum" sz="quarter" idx="5"/>
          </p:nvPr>
        </p:nvSpPr>
        <p:spPr>
          <a:noFill/>
        </p:spPr>
        <p:txBody>
          <a:bodyPr/>
          <a:lstStyle/>
          <a:p>
            <a:fld id="{348C158F-962D-4205-8659-E2483348D7CD}" type="slidenum">
              <a:rPr lang="en-US" smtClean="0"/>
              <a:pPr/>
              <a:t>165</a:t>
            </a:fld>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smtClean="0"/>
              <a:t>The goal of the HealthierUS School Challenge (HUSSC) is to improve the health of the Nation’s children by promoting healthier school environments. To help meet the goal, the </a:t>
            </a:r>
            <a:r>
              <a:rPr lang="en-US" b="1" dirty="0" smtClean="0">
                <a:hlinkClick r:id="rId3"/>
              </a:rPr>
              <a:t>Food and Nutrition Service </a:t>
            </a:r>
            <a:r>
              <a:rPr lang="en-US" dirty="0" smtClean="0"/>
              <a:t>(FNS) identifies schools that have made changes to: </a:t>
            </a:r>
          </a:p>
          <a:p>
            <a:r>
              <a:rPr lang="en-US" dirty="0" smtClean="0"/>
              <a:t>-improve quality of the foods served, </a:t>
            </a:r>
          </a:p>
          <a:p>
            <a:r>
              <a:rPr lang="en-US" dirty="0" smtClean="0"/>
              <a:t>-provide students with nutrition education, and </a:t>
            </a:r>
          </a:p>
          <a:p>
            <a:r>
              <a:rPr lang="en-US" dirty="0" smtClean="0"/>
              <a:t>-provide students with physical education and opportunities for physical activity. </a:t>
            </a:r>
          </a:p>
          <a:p>
            <a:endParaRPr lang="en-US" sz="1500" dirty="0"/>
          </a:p>
          <a:p>
            <a:endParaRPr lang="en-US" sz="1500" dirty="0"/>
          </a:p>
          <a:p>
            <a:r>
              <a:rPr lang="en-US" sz="1500" dirty="0"/>
              <a:t>We currently have 2862 </a:t>
            </a:r>
            <a:r>
              <a:rPr lang="en-US" sz="1500" b="1" dirty="0"/>
              <a:t>schools certified </a:t>
            </a:r>
            <a:r>
              <a:rPr lang="en-US" sz="1500" dirty="0"/>
              <a:t>in 45 states! We have already surpassed our original goal for SY 2011-2012 and are committed to reaching 3250 schools by June of 2013!</a:t>
            </a:r>
            <a:endParaRPr lang="en-US" dirty="0" smtClean="0"/>
          </a:p>
          <a:p>
            <a:endParaRPr lang="en-US" dirty="0" smtClean="0"/>
          </a:p>
          <a:p>
            <a:pPr eaLnBrk="1" hangingPunct="1"/>
            <a:endParaRPr lang="en-US" dirty="0">
              <a:latin typeface="Times New Roman" pitchFamily="18" charset="0"/>
            </a:endParaRPr>
          </a:p>
          <a:p>
            <a:pPr eaLnBrk="1" hangingPunct="1"/>
            <a:endParaRPr lang="en-US" dirty="0">
              <a:solidFill>
                <a:srgbClr val="FF0000"/>
              </a:solidFill>
              <a:latin typeface="Times New Roman" pitchFamily="18" charset="0"/>
            </a:endParaRPr>
          </a:p>
          <a:p>
            <a:pPr eaLnBrk="1" hangingPunct="1"/>
            <a:endParaRPr lang="en-US" dirty="0" smtClean="0"/>
          </a:p>
        </p:txBody>
      </p:sp>
      <p:sp>
        <p:nvSpPr>
          <p:cNvPr id="103428" name="Slide Number Placeholder 3"/>
          <p:cNvSpPr>
            <a:spLocks noGrp="1"/>
          </p:cNvSpPr>
          <p:nvPr>
            <p:ph type="sldNum" sz="quarter" idx="5"/>
          </p:nvPr>
        </p:nvSpPr>
        <p:spPr>
          <a:noFill/>
        </p:spPr>
        <p:txBody>
          <a:bodyPr/>
          <a:lstStyle/>
          <a:p>
            <a:fld id="{348C158F-962D-4205-8659-E2483348D7CD}" type="slidenum">
              <a:rPr lang="en-US" smtClean="0"/>
              <a:pPr/>
              <a:t>166</a:t>
            </a:fld>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smtClean="0"/>
              <a:t>The</a:t>
            </a:r>
            <a:r>
              <a:rPr lang="en-US" baseline="0" dirty="0" smtClean="0"/>
              <a:t> handouts you have been given provide the criteria in full detail, however I will discuss a few highlights. </a:t>
            </a:r>
          </a:p>
          <a:p>
            <a:pPr eaLnBrk="1" hangingPunct="1"/>
            <a:endParaRPr lang="en-US" baseline="0" dirty="0" smtClean="0"/>
          </a:p>
          <a:p>
            <a:pPr eaLnBrk="1" hangingPunct="1"/>
            <a:r>
              <a:rPr lang="en-US" dirty="0" smtClean="0"/>
              <a:t>HUSSC now includes a requirement titled “Other Criteria for Excellence.” To meet this requirement, schools may select from 22 options relating to program outreach, physical activity, nutrition education, and school and community involvement in wellness efforts.  </a:t>
            </a:r>
          </a:p>
          <a:p>
            <a:pPr eaLnBrk="1" hangingPunct="1"/>
            <a:endParaRPr lang="en-US" b="1" dirty="0" smtClean="0"/>
          </a:p>
          <a:p>
            <a:pPr eaLnBrk="1" hangingPunct="1"/>
            <a:r>
              <a:rPr lang="en-US" b="1" dirty="0" smtClean="0"/>
              <a:t>Examples of these criteria include:</a:t>
            </a:r>
            <a:r>
              <a:rPr lang="en-US" b="1" baseline="0" dirty="0" smtClean="0"/>
              <a:t> </a:t>
            </a:r>
          </a:p>
          <a:p>
            <a:pPr eaLnBrk="1" hangingPunct="1"/>
            <a:r>
              <a:rPr lang="en-US" b="0" baseline="0" dirty="0" smtClean="0"/>
              <a:t>Innovative practices to increase School breakfast participation, offering 20 minutes of recess daily before lunch, partnering with community groups to promote wellness, display of dark green, red/orange, and/or dry bean/pea vegetable subgroups prominently on the serving line, and partnering with a Chef for the Chefs Move to schools program. </a:t>
            </a:r>
          </a:p>
          <a:p>
            <a:pPr eaLnBrk="1" hangingPunct="1"/>
            <a:endParaRPr lang="en-US" b="0" baseline="0" dirty="0" smtClean="0"/>
          </a:p>
          <a:p>
            <a:pPr eaLnBrk="1" hangingPunct="1"/>
            <a:r>
              <a:rPr lang="en-US" dirty="0" smtClean="0"/>
              <a:t>The number of options a school must accomplish varies by award level. </a:t>
            </a:r>
            <a:endParaRPr lang="en-US" b="0" baseline="0" dirty="0" smtClean="0"/>
          </a:p>
          <a:p>
            <a:pPr eaLnBrk="1" hangingPunct="1"/>
            <a:endParaRPr lang="en-US" b="0" dirty="0" smtClean="0"/>
          </a:p>
          <a:p>
            <a:pPr eaLnBrk="1" hangingPunct="1"/>
            <a:r>
              <a:rPr lang="en-US" b="1" dirty="0" smtClean="0"/>
              <a:t>Bronze: </a:t>
            </a:r>
            <a:r>
              <a:rPr lang="en-US" dirty="0" smtClean="0"/>
              <a:t>Must select at least 2 options from any sub-category.</a:t>
            </a:r>
          </a:p>
          <a:p>
            <a:pPr eaLnBrk="1" hangingPunct="1"/>
            <a:r>
              <a:rPr lang="en-US" b="1" dirty="0" smtClean="0"/>
              <a:t>Silver:</a:t>
            </a:r>
            <a:r>
              <a:rPr lang="en-US" dirty="0" smtClean="0"/>
              <a:t> Must select at least 4 options.</a:t>
            </a:r>
          </a:p>
          <a:p>
            <a:pPr eaLnBrk="1" hangingPunct="1"/>
            <a:r>
              <a:rPr lang="en-US" b="1" dirty="0" smtClean="0"/>
              <a:t>Gold:</a:t>
            </a:r>
            <a:r>
              <a:rPr lang="en-US" dirty="0" smtClean="0"/>
              <a:t> Must select at least 6 options from any sub-category.</a:t>
            </a:r>
          </a:p>
          <a:p>
            <a:pPr eaLnBrk="1" hangingPunct="1"/>
            <a:r>
              <a:rPr lang="en-US" b="1" dirty="0" smtClean="0"/>
              <a:t>Gold Award of Distinction:</a:t>
            </a:r>
            <a:r>
              <a:rPr lang="en-US" dirty="0" smtClean="0"/>
              <a:t> Must select at least 8 criteria</a:t>
            </a:r>
            <a:r>
              <a:rPr lang="en-US" baseline="0" dirty="0" smtClean="0"/>
              <a:t> for excellence</a:t>
            </a:r>
            <a:r>
              <a:rPr lang="en-US" dirty="0" smtClean="0"/>
              <a:t> from any sub-category.</a:t>
            </a:r>
          </a:p>
          <a:p>
            <a:pPr eaLnBrk="1" hangingPunct="1"/>
            <a:endParaRPr lang="en-US" dirty="0" smtClean="0"/>
          </a:p>
          <a:p>
            <a:pPr eaLnBrk="1" hangingPunct="1"/>
            <a:endParaRPr lang="en-US" dirty="0" smtClean="0"/>
          </a:p>
        </p:txBody>
      </p:sp>
      <p:sp>
        <p:nvSpPr>
          <p:cNvPr id="103428" name="Slide Number Placeholder 3"/>
          <p:cNvSpPr>
            <a:spLocks noGrp="1"/>
          </p:cNvSpPr>
          <p:nvPr>
            <p:ph type="sldNum" sz="quarter" idx="5"/>
          </p:nvPr>
        </p:nvSpPr>
        <p:spPr>
          <a:noFill/>
        </p:spPr>
        <p:txBody>
          <a:bodyPr/>
          <a:lstStyle/>
          <a:p>
            <a:fld id="{348C158F-962D-4205-8659-E2483348D7CD}" type="slidenum">
              <a:rPr lang="en-US" smtClean="0"/>
              <a:pPr/>
              <a:t>167</a:t>
            </a:fld>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defTabSz="984894">
              <a:defRPr/>
            </a:pPr>
            <a:r>
              <a:rPr lang="en-US" b="1" dirty="0" smtClean="0"/>
              <a:t>The method for calculating Average Daily Participation  has been changed. </a:t>
            </a:r>
            <a:r>
              <a:rPr lang="en-US" dirty="0" smtClean="0"/>
              <a:t>Based on feedback USDA has received from schools and States, the ADP criteria for school lunch and school breakfast is now based on attendance rather than enrollment. Calculating ADP in this manner is considered to be fairer to schools as it does not include children that do not eat lunch/breakfast in the calculation.   </a:t>
            </a:r>
          </a:p>
          <a:p>
            <a:pPr eaLnBrk="1" hangingPunct="1"/>
            <a:endParaRPr lang="en-US" dirty="0" smtClean="0"/>
          </a:p>
          <a:p>
            <a:pPr defTabSz="984894">
              <a:defRPr/>
            </a:pPr>
            <a:r>
              <a:rPr lang="en-US" b="1" dirty="0" smtClean="0"/>
              <a:t>Next, HUSSC has New Breakfast Criteria</a:t>
            </a:r>
            <a:r>
              <a:rPr lang="en-US" dirty="0" smtClean="0"/>
              <a:t>. Under the 2012 criteria, schools must participate in the School breakfast program and, upper award levels must meet Average Daily Participation (ADP) criteria for breakfast. This is</a:t>
            </a:r>
            <a:r>
              <a:rPr lang="en-US" baseline="0" dirty="0" smtClean="0"/>
              <a:t> the first time that s</a:t>
            </a:r>
            <a:r>
              <a:rPr lang="en-US" dirty="0" smtClean="0"/>
              <a:t>chools must meet breakfast meal criteria for HUSSC. The addition of these criteria recognizes the importance of a nutritious breakfast to children’s health and academic performance. Today, almost 90% of schools that participate in the NSLP also participate in the SBP.</a:t>
            </a:r>
          </a:p>
        </p:txBody>
      </p:sp>
      <p:sp>
        <p:nvSpPr>
          <p:cNvPr id="103428" name="Slide Number Placeholder 3"/>
          <p:cNvSpPr>
            <a:spLocks noGrp="1"/>
          </p:cNvSpPr>
          <p:nvPr>
            <p:ph type="sldNum" sz="quarter" idx="5"/>
          </p:nvPr>
        </p:nvSpPr>
        <p:spPr>
          <a:noFill/>
        </p:spPr>
        <p:txBody>
          <a:bodyPr/>
          <a:lstStyle/>
          <a:p>
            <a:fld id="{348C158F-962D-4205-8659-E2483348D7CD}" type="slidenum">
              <a:rPr lang="en-US" smtClean="0"/>
              <a:pPr/>
              <a:t>168</a:t>
            </a:fld>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normAutofit/>
          </a:bodyPr>
          <a:lstStyle/>
          <a:p>
            <a:pPr defTabSz="984894">
              <a:defRPr/>
            </a:pPr>
            <a:r>
              <a:rPr lang="en-US" b="1" dirty="0" smtClean="0"/>
              <a:t>Updated Lunch Criteria.</a:t>
            </a:r>
            <a:r>
              <a:rPr lang="en-US" dirty="0" smtClean="0"/>
              <a:t> The 2012 HUSSC criteria are updated to reflect NSLP meal pattern requirements, while continuing to encourage schools to offer a variety of vegetables, fruits (including fresh fruit) and whole grain-rich grains.</a:t>
            </a:r>
          </a:p>
          <a:p>
            <a:pPr eaLnBrk="1" hangingPunct="1"/>
            <a:endParaRPr lang="en-US" dirty="0" smtClean="0"/>
          </a:p>
          <a:p>
            <a:pPr>
              <a:defRPr/>
            </a:pPr>
            <a:r>
              <a:rPr lang="en-US" b="1" dirty="0" smtClean="0"/>
              <a:t>Updated Local School Wellness Policy Criteria </a:t>
            </a:r>
            <a:r>
              <a:rPr lang="en-US" dirty="0" smtClean="0"/>
              <a:t>is</a:t>
            </a:r>
            <a:r>
              <a:rPr lang="en-US" b="1" dirty="0" smtClean="0"/>
              <a:t> </a:t>
            </a:r>
            <a:r>
              <a:rPr lang="en-US" dirty="0" smtClean="0"/>
              <a:t>consistent with the Healthy Hunger Free Kids Act of 2010. </a:t>
            </a:r>
          </a:p>
          <a:p>
            <a:pPr>
              <a:defRPr/>
            </a:pPr>
            <a:r>
              <a:rPr lang="en-US" dirty="0" smtClean="0"/>
              <a:t>Schools must now report compliance with the district wellness policy; </a:t>
            </a:r>
          </a:p>
          <a:p>
            <a:pPr>
              <a:defRPr/>
            </a:pPr>
            <a:r>
              <a:rPr lang="en-US" dirty="0" smtClean="0"/>
              <a:t>state how parents, students, PE teachers, and community members participate in the development, implementation, review and update of the Local wellness policy; </a:t>
            </a:r>
          </a:p>
          <a:p>
            <a:pPr>
              <a:defRPr/>
            </a:pPr>
            <a:r>
              <a:rPr lang="en-US" dirty="0" smtClean="0"/>
              <a:t>and list ways in which the school shares its wellness policy with the public.</a:t>
            </a:r>
          </a:p>
          <a:p>
            <a:pPr eaLnBrk="1" hangingPunct="1"/>
            <a:endParaRPr lang="en-US" dirty="0" smtClean="0"/>
          </a:p>
        </p:txBody>
      </p:sp>
      <p:sp>
        <p:nvSpPr>
          <p:cNvPr id="103428" name="Slide Number Placeholder 3"/>
          <p:cNvSpPr>
            <a:spLocks noGrp="1"/>
          </p:cNvSpPr>
          <p:nvPr>
            <p:ph type="sldNum" sz="quarter" idx="5"/>
          </p:nvPr>
        </p:nvSpPr>
        <p:spPr>
          <a:noFill/>
        </p:spPr>
        <p:txBody>
          <a:bodyPr/>
          <a:lstStyle/>
          <a:p>
            <a:fld id="{348C158F-962D-4205-8659-E2483348D7CD}" type="slidenum">
              <a:rPr lang="en-US" smtClean="0"/>
              <a:pPr/>
              <a:t>169</a:t>
            </a:fld>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HealthierUS School Challenge (HUSSC), and the Healthy Schools Program (HSP), an initiative of the Alliance for a Healthier Generation, both recognize schools that make healthy changes in the school environment.  To further align the two initiatives, both now offer streamlined application options when applicants have received either award.  </a:t>
            </a:r>
          </a:p>
          <a:p>
            <a:r>
              <a:rPr lang="en-US" dirty="0" smtClean="0"/>
              <a:t> </a:t>
            </a:r>
          </a:p>
          <a:p>
            <a:r>
              <a:rPr lang="en-US" dirty="0" smtClean="0"/>
              <a:t>HSP awardees at any level are not required</a:t>
            </a:r>
            <a:r>
              <a:rPr lang="en-US" baseline="0" dirty="0" smtClean="0"/>
              <a:t> </a:t>
            </a:r>
            <a:r>
              <a:rPr lang="en-US" dirty="0" smtClean="0"/>
              <a:t>to complete the Nutrition Education Worksheet or the Physical Education/Activity Worksheet of the</a:t>
            </a:r>
            <a:r>
              <a:rPr lang="en-US" baseline="0" dirty="0" smtClean="0"/>
              <a:t> HealthierUS application</a:t>
            </a:r>
            <a:r>
              <a:rPr lang="en-US" dirty="0" smtClean="0"/>
              <a:t>. Instead, they can submit a copy of their HSP National Recognition Award for documentation</a:t>
            </a:r>
            <a:r>
              <a:rPr lang="en-US" baseline="0" dirty="0" smtClean="0"/>
              <a:t> which must be dated within the past year. </a:t>
            </a:r>
            <a:endParaRPr lang="en-US" dirty="0" smtClean="0"/>
          </a:p>
          <a:p>
            <a:r>
              <a:rPr lang="en-US" dirty="0" smtClean="0"/>
              <a:t> </a:t>
            </a:r>
          </a:p>
          <a:p>
            <a:r>
              <a:rPr lang="en-US" dirty="0" smtClean="0"/>
              <a:t>HUSSC Awardees of any level automatically meet the bronze level school meals requirements for HSP within one year</a:t>
            </a:r>
            <a:r>
              <a:rPr lang="en-US" baseline="0" dirty="0" smtClean="0"/>
              <a:t> of receiving their HUSSC award</a:t>
            </a:r>
            <a:r>
              <a:rPr lang="en-US" dirty="0" smtClean="0"/>
              <a:t>.  These schools must be participating in both the National School Lunch Program and the School Breakfast Program and only need to include a copy of their HUSSC award certification with their HSP application</a:t>
            </a:r>
            <a:r>
              <a:rPr lang="en-US" baseline="0" dirty="0" smtClean="0"/>
              <a:t> </a:t>
            </a:r>
            <a:r>
              <a:rPr lang="en-US" dirty="0" smtClean="0"/>
              <a:t>for documentation.  </a:t>
            </a:r>
          </a:p>
          <a:p>
            <a:endParaRPr lang="en-US" dirty="0" smtClean="0"/>
          </a:p>
          <a:p>
            <a:r>
              <a:rPr lang="en-US" dirty="0" smtClean="0"/>
              <a:t>Again, the new</a:t>
            </a:r>
            <a:r>
              <a:rPr lang="en-US" baseline="0" dirty="0" smtClean="0"/>
              <a:t> criteria can be found in detail on your handouts. </a:t>
            </a:r>
          </a:p>
          <a:p>
            <a:endParaRPr lang="en-US" baseline="0" dirty="0" smtClean="0"/>
          </a:p>
          <a:p>
            <a:r>
              <a:rPr lang="en-US" baseline="0" dirty="0" smtClean="0"/>
              <a:t>Thank you for your time.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C442751-007A-40C8-94DC-358656802B8D}" type="slidenum">
              <a:rPr lang="en-US" smtClean="0"/>
              <a:pPr/>
              <a:t>170</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pPr>
              <a:defRPr/>
            </a:pPr>
            <a:fld id="{7D2D640F-1FCF-4725-8338-8EED19629021}" type="slidenum">
              <a:rPr lang="en-US" smtClean="0"/>
              <a:pPr>
                <a:defRPr/>
              </a:pPr>
              <a:t>171</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pPr>
              <a:defRPr/>
            </a:pPr>
            <a:fld id="{7D2D640F-1FCF-4725-8338-8EED19629021}" type="slidenum">
              <a:rPr lang="en-US" smtClean="0"/>
              <a:pPr>
                <a:defRPr/>
              </a:pPr>
              <a:t>172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marL="0" lvl="1" defTabSz="948507" fontAlgn="base">
              <a:spcBef>
                <a:spcPct val="30000"/>
              </a:spcBef>
              <a:spcAft>
                <a:spcPct val="0"/>
              </a:spcAft>
              <a:buFontTx/>
              <a:buChar char="•"/>
              <a:defRPr/>
            </a:pPr>
            <a:endParaRPr lang="en-US" dirty="0" smtClean="0"/>
          </a:p>
          <a:p>
            <a:pPr marL="0" lvl="1" defTabSz="948507" fontAlgn="base">
              <a:spcBef>
                <a:spcPct val="30000"/>
              </a:spcBef>
              <a:spcAft>
                <a:spcPct val="0"/>
              </a:spcAft>
              <a:buFontTx/>
              <a:buChar char="•"/>
              <a:defRPr/>
            </a:pPr>
            <a:r>
              <a:rPr lang="en-US" dirty="0" smtClean="0"/>
              <a:t>Due to the contribution  of grain-based desserts toward intake of solid fats and added sugars, USDA has reduced the number of allowable grain-based desserts at lunch to a maximum of 2 per week.</a:t>
            </a:r>
          </a:p>
        </p:txBody>
      </p:sp>
      <p:sp>
        <p:nvSpPr>
          <p:cNvPr id="78852" name="Slide Number Placeholder 3"/>
          <p:cNvSpPr>
            <a:spLocks noGrp="1"/>
          </p:cNvSpPr>
          <p:nvPr>
            <p:ph type="sldNum" sz="quarter" idx="5"/>
          </p:nvPr>
        </p:nvSpPr>
        <p:spPr>
          <a:noFill/>
        </p:spPr>
        <p:txBody>
          <a:bodyPr/>
          <a:lstStyle/>
          <a:p>
            <a:fld id="{7696725F-94D4-4789-BACA-3AA1E3A7ED3A}"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0" lvl="1" defTabSz="948507" fontAlgn="base">
              <a:spcBef>
                <a:spcPct val="30000"/>
              </a:spcBef>
              <a:spcAft>
                <a:spcPct val="0"/>
              </a:spcAft>
              <a:buFont typeface="Arial" pitchFamily="34" charset="0"/>
              <a:buChar char="•"/>
              <a:defRPr/>
            </a:pPr>
            <a:r>
              <a:rPr lang="en-US" sz="1100" dirty="0" smtClean="0">
                <a:latin typeface="Arial" pitchFamily="34" charset="0"/>
                <a:cs typeface="Arial" pitchFamily="34" charset="0"/>
              </a:rPr>
              <a:t>Until the FDA addresses labeling for the whole grain content of food products, schools will follow USDA guidance on whole grain-rich foods.  Our guidance incorporates</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the temporary criteria for whole grain-rich foods provided in the IOM report.  </a:t>
            </a:r>
          </a:p>
          <a:p>
            <a:pPr marL="0" lvl="1" defTabSz="948507" fontAlgn="base">
              <a:spcBef>
                <a:spcPct val="30000"/>
              </a:spcBef>
              <a:spcAft>
                <a:spcPct val="0"/>
              </a:spcAft>
              <a:buFont typeface="Arial" pitchFamily="34" charset="0"/>
              <a:buChar char="•"/>
              <a:defRPr/>
            </a:pPr>
            <a:endParaRPr lang="en-US" sz="1100" dirty="0" smtClean="0">
              <a:latin typeface="Arial" pitchFamily="34" charset="0"/>
              <a:cs typeface="Arial" pitchFamily="34" charset="0"/>
            </a:endParaRPr>
          </a:p>
          <a:p>
            <a:pPr eaLnBrk="1" hangingPunct="1">
              <a:buFont typeface="Arial" pitchFamily="34" charset="0"/>
              <a:buChar char="•"/>
            </a:pPr>
            <a:r>
              <a:rPr lang="en-US" sz="1100" dirty="0" smtClean="0"/>
              <a:t>That criteria is based on what is currently possible given the limited information on product packaging regarding the whole grain content of food products.</a:t>
            </a:r>
          </a:p>
          <a:p>
            <a:pPr eaLnBrk="1" hangingPunct="1">
              <a:buFontTx/>
              <a:buNone/>
            </a:pPr>
            <a:endParaRPr lang="en-US" sz="1100" dirty="0" smtClean="0"/>
          </a:p>
          <a:p>
            <a:pPr eaLnBrk="1" hangingPunct="1">
              <a:buFontTx/>
              <a:buChar char="•"/>
            </a:pPr>
            <a:r>
              <a:rPr lang="en-US" sz="1100" dirty="0" smtClean="0"/>
              <a:t>First, a product must meet the grains/breads instruction serving size requirements- which are currently being updated.</a:t>
            </a:r>
          </a:p>
          <a:p>
            <a:pPr eaLnBrk="1" hangingPunct="1">
              <a:buFontTx/>
              <a:buChar char="•"/>
            </a:pPr>
            <a:endParaRPr lang="en-US" sz="1100" dirty="0" smtClean="0"/>
          </a:p>
          <a:p>
            <a:pPr eaLnBrk="1" hangingPunct="1">
              <a:buFontTx/>
              <a:buChar char="•"/>
            </a:pPr>
            <a:r>
              <a:rPr lang="en-US" sz="1100" dirty="0" smtClean="0"/>
              <a:t>Second, a product must also meet </a:t>
            </a:r>
            <a:r>
              <a:rPr lang="en-US" sz="1100" u="sng" dirty="0" smtClean="0"/>
              <a:t>one</a:t>
            </a:r>
            <a:r>
              <a:rPr lang="en-US" sz="1100" dirty="0" smtClean="0"/>
              <a:t> of the following: </a:t>
            </a:r>
          </a:p>
          <a:p>
            <a:pPr lvl="1" eaLnBrk="1" hangingPunct="1">
              <a:buFontTx/>
              <a:buChar char="•"/>
            </a:pPr>
            <a:r>
              <a:rPr lang="en-US" sz="1100" dirty="0" smtClean="0"/>
              <a:t>Whole grains per serving must be greater than or equal to 8 grams</a:t>
            </a:r>
          </a:p>
          <a:p>
            <a:pPr lvl="1" eaLnBrk="1" hangingPunct="1">
              <a:buFontTx/>
              <a:buChar char="•"/>
            </a:pPr>
            <a:r>
              <a:rPr lang="en-US" sz="1100" dirty="0" smtClean="0"/>
              <a:t>The product includes FDA’s whole grain health claim on its packaging, OR</a:t>
            </a:r>
          </a:p>
          <a:p>
            <a:pPr lvl="1" eaLnBrk="1" hangingPunct="1">
              <a:buFontTx/>
              <a:buChar char="•"/>
            </a:pPr>
            <a:r>
              <a:rPr lang="en-US" sz="1100" dirty="0" smtClean="0"/>
              <a:t>The product ingredient listing lists whole grain first</a:t>
            </a:r>
          </a:p>
          <a:p>
            <a:pPr lvl="1" eaLnBrk="1" hangingPunct="1">
              <a:buFontTx/>
              <a:buNone/>
            </a:pPr>
            <a:endParaRPr lang="en-US" sz="1100" dirty="0" smtClean="0"/>
          </a:p>
          <a:p>
            <a:pPr eaLnBrk="1" hangingPunct="1">
              <a:buFontTx/>
              <a:buChar char="•"/>
            </a:pPr>
            <a:r>
              <a:rPr lang="en-US" sz="1100" dirty="0" smtClean="0"/>
              <a:t>.At this time, the product ingredient listing is the only certain way to tell because manufacturers aren’t required to provide information about the grams of whole grains in their products, and the FDA whole grain health claim is not mandatory.</a:t>
            </a:r>
          </a:p>
          <a:p>
            <a:pPr eaLnBrk="1" hangingPunct="1">
              <a:buFontTx/>
              <a:buChar char="•"/>
            </a:pPr>
            <a:endParaRPr lang="en-US" sz="1100" dirty="0" smtClean="0"/>
          </a:p>
          <a:p>
            <a:pPr eaLnBrk="1" hangingPunct="1">
              <a:buFontTx/>
              <a:buChar char="•"/>
            </a:pPr>
            <a:r>
              <a:rPr lang="en-US" sz="1100" dirty="0" smtClean="0"/>
              <a:t>USDA’s Healthier US School Challenge initiative has already developed whole grains guidance, and we will provide more technical assistance as needed. </a:t>
            </a:r>
          </a:p>
        </p:txBody>
      </p:sp>
      <p:sp>
        <p:nvSpPr>
          <p:cNvPr id="77828" name="Slide Number Placeholder 3"/>
          <p:cNvSpPr>
            <a:spLocks noGrp="1"/>
          </p:cNvSpPr>
          <p:nvPr>
            <p:ph type="sldNum" sz="quarter" idx="5"/>
          </p:nvPr>
        </p:nvSpPr>
        <p:spPr>
          <a:noFill/>
        </p:spPr>
        <p:txBody>
          <a:bodyPr/>
          <a:lstStyle/>
          <a:p>
            <a:fld id="{0371A9D2-EAB9-487F-9B6E-DF59AB03F4A9}"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a:t>
            </a:r>
            <a:r>
              <a:rPr lang="en-US" baseline="0" dirty="0" smtClean="0"/>
              <a:t> </a:t>
            </a:r>
            <a:r>
              <a:rPr lang="en-US" dirty="0" smtClean="0"/>
              <a:t>the daily minimums for the different age/grade groups in parentheses, as well as the weekly ranges for the different groups (8-10 oz. eq.</a:t>
            </a:r>
            <a:r>
              <a:rPr lang="en-US" baseline="0" dirty="0" smtClean="0"/>
              <a:t> for K-5; 9-10 oz. eq. for 6-8; and 10-12 oz. eq. for 9-12).  Please note that these weekly ranges are minimums and maximums; K-8 should not get more than 10 oz. eq. per week, and 9-12 should not get more than 12 oz. eq. per week.</a:t>
            </a:r>
          </a:p>
          <a:p>
            <a:endParaRPr lang="en-US" baseline="0" dirty="0" smtClean="0"/>
          </a:p>
          <a:p>
            <a:r>
              <a:rPr lang="en-US" baseline="0" dirty="0" smtClean="0"/>
              <a:t>These requirements go into effect in Lunch in SY 2012-13</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marL="0" lvl="1" defTabSz="964974">
              <a:buFontTx/>
              <a:buChar char="•"/>
            </a:pPr>
            <a:r>
              <a:rPr lang="en-US" dirty="0" smtClean="0"/>
              <a:t>Offering a meat/meat alternate daily as part of the school lunch supplies protein, B vitamins, vitamin E, iron, zinc, and magnesium to the diet of children, and also teaches them to recognize the components of a balanced meal.  </a:t>
            </a:r>
          </a:p>
          <a:p>
            <a:pPr marL="0" lvl="1" defTabSz="964974">
              <a:buFontTx/>
              <a:buChar char="•"/>
            </a:pPr>
            <a:endParaRPr lang="en-US" dirty="0" smtClean="0"/>
          </a:p>
          <a:p>
            <a:pPr marL="0" lvl="1" defTabSz="964974">
              <a:buFontTx/>
              <a:buChar char="•"/>
            </a:pPr>
            <a:r>
              <a:rPr lang="en-US" dirty="0" smtClean="0"/>
              <a:t>Students in grades 9-12 must be offered at least 2 ounce equivalents daily, and younger students must be offered at least one ounce equivalent daily. Meal planners have flexibility to determine how to reach the required weekly ranges.</a:t>
            </a:r>
          </a:p>
          <a:p>
            <a:pPr marL="0" lvl="1" defTabSz="964974"/>
            <a:endParaRPr lang="en-US" dirty="0" smtClean="0"/>
          </a:p>
          <a:p>
            <a:pPr marL="0" lvl="1" defTabSz="964974">
              <a:buFontTx/>
              <a:buChar char="•"/>
            </a:pPr>
            <a:r>
              <a:rPr lang="en-US" dirty="0" smtClean="0"/>
              <a:t>USDA encourages schools to offer a variety of protein foods such as lean or extra lean meats, seafood, and poultry; beans and peas; fat-free and low-fat milk products such as cheese and yogurt; and unsalted nuts and seeds, to meet the meat/meat alternate requirement. However, there is no requirement to offer the protein subgroups as described in the 2010 Dietary Guidelines.</a:t>
            </a:r>
          </a:p>
          <a:p>
            <a:pPr marL="0" lvl="1" defTabSz="964974">
              <a:buFontTx/>
              <a:buChar char="•"/>
            </a:pPr>
            <a:endParaRPr lang="en-US" dirty="0" smtClean="0"/>
          </a:p>
          <a:p>
            <a:pPr marL="0" lvl="1" defTabSz="964974">
              <a:buFontTx/>
              <a:buChar char="•"/>
            </a:pPr>
            <a:r>
              <a:rPr lang="en-US" dirty="0" smtClean="0"/>
              <a:t>Additionally, both </a:t>
            </a:r>
            <a:r>
              <a:rPr lang="en-US" dirty="0" smtClean="0">
                <a:latin typeface="Arial" pitchFamily="34" charset="0"/>
                <a:cs typeface="Arial" pitchFamily="34" charset="0"/>
              </a:rPr>
              <a:t>tofu and soy yogurt will be creditable as meat alternates. This allows schools to diversify the sources of protein available to students and better meet the dietary needs of vegetarians and culturally diverse groups in schools. We’ll talk about this crediting later today.</a:t>
            </a:r>
            <a:endParaRPr lang="en-US" dirty="0" smtClean="0"/>
          </a:p>
        </p:txBody>
      </p:sp>
      <p:sp>
        <p:nvSpPr>
          <p:cNvPr id="79876" name="Slide Number Placeholder 3"/>
          <p:cNvSpPr>
            <a:spLocks noGrp="1"/>
          </p:cNvSpPr>
          <p:nvPr>
            <p:ph type="sldNum" sz="quarter" idx="5"/>
          </p:nvPr>
        </p:nvSpPr>
        <p:spPr>
          <a:noFill/>
        </p:spPr>
        <p:txBody>
          <a:bodyPr/>
          <a:lstStyle/>
          <a:p>
            <a:fld id="{46430CD2-919F-4D63-95C9-0ABCD72E8797}"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601663" y="719138"/>
            <a:ext cx="5967412" cy="4475162"/>
          </a:xfrm>
          <a:ln/>
        </p:spPr>
      </p:sp>
      <p:sp>
        <p:nvSpPr>
          <p:cNvPr id="123907" name="Notes Placeholder 2"/>
          <p:cNvSpPr>
            <a:spLocks noGrp="1"/>
          </p:cNvSpPr>
          <p:nvPr>
            <p:ph type="body" idx="1"/>
          </p:nvPr>
        </p:nvSpPr>
        <p:spPr>
          <a:xfrm>
            <a:off x="556592" y="6138475"/>
            <a:ext cx="6009862" cy="2824944"/>
          </a:xfrm>
          <a:noFill/>
          <a:ln/>
        </p:spPr>
        <p:txBody>
          <a:bodyPr/>
          <a:lstStyle/>
          <a:p>
            <a:pPr eaLnBrk="1" hangingPunct="1">
              <a:buFontTx/>
              <a:buChar char="•"/>
            </a:pPr>
            <a:r>
              <a:rPr lang="en-US" dirty="0" smtClean="0">
                <a:latin typeface="Arial" pitchFamily="34" charset="0"/>
              </a:rPr>
              <a:t>The last meal component I will discuss is the fluid milk requirement. At </a:t>
            </a:r>
            <a:r>
              <a:rPr lang="en-US" baseline="0" dirty="0" smtClean="0">
                <a:latin typeface="Arial" pitchFamily="34" charset="0"/>
              </a:rPr>
              <a:t>least 1-cup of milk must be offered each day for lunch regardless of age/grade group.  This is a minimum requirement.</a:t>
            </a:r>
          </a:p>
          <a:p>
            <a:pPr eaLnBrk="1" hangingPunct="1">
              <a:buFontTx/>
              <a:buChar char="•"/>
            </a:pPr>
            <a:endParaRPr lang="en-US" baseline="0" dirty="0" smtClean="0">
              <a:latin typeface="Arial" pitchFamily="34" charset="0"/>
            </a:endParaRPr>
          </a:p>
          <a:p>
            <a:pPr eaLnBrk="1" hangingPunct="1">
              <a:buFontTx/>
              <a:buChar char="•"/>
            </a:pPr>
            <a:r>
              <a:rPr lang="en-US" baseline="0" dirty="0" smtClean="0">
                <a:latin typeface="Arial" pitchFamily="34" charset="0"/>
              </a:rPr>
              <a:t>These requirements are effective in lunch in school year 2012-13.</a:t>
            </a:r>
            <a:endParaRPr lang="en-US" dirty="0" smtClean="0">
              <a:latin typeface="Arial" pitchFamily="34" charset="0"/>
            </a:endParaRPr>
          </a:p>
          <a:p>
            <a:pPr eaLnBrk="1" hangingPunct="1">
              <a:buFontTx/>
              <a:buNone/>
            </a:pPr>
            <a:endParaRPr lang="en-US" dirty="0"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B4AEFB0A-1148-44CB-A00E-A7A5549FDF1D}"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8940">
              <a:buFont typeface="Arial" pitchFamily="34" charset="0"/>
              <a:buChar char="•"/>
              <a:defRPr/>
            </a:pPr>
            <a:r>
              <a:rPr lang="en-US" dirty="0" smtClean="0"/>
              <a:t>Schools must offer at least two choices within the types of milk listed</a:t>
            </a:r>
            <a:r>
              <a:rPr lang="en-US" baseline="0" dirty="0" smtClean="0"/>
              <a:t> - </a:t>
            </a:r>
            <a:r>
              <a:rPr lang="en-US" dirty="0" smtClean="0">
                <a:latin typeface="Arial" pitchFamily="34" charset="0"/>
                <a:cs typeface="Arial" pitchFamily="34" charset="0"/>
              </a:rPr>
              <a:t>fat-free (unflavored or flavored) and unflavored low-fat milk.</a:t>
            </a:r>
          </a:p>
          <a:p>
            <a:pPr eaLnBrk="1">
              <a:buFont typeface="Arial" pitchFamily="34" charset="0"/>
              <a:buChar char="•"/>
              <a:defRPr/>
            </a:pPr>
            <a:endParaRPr lang="en-US" dirty="0" smtClean="0">
              <a:latin typeface="Arial" pitchFamily="34" charset="0"/>
              <a:cs typeface="Arial" pitchFamily="34" charset="0"/>
            </a:endParaRPr>
          </a:p>
          <a:p>
            <a:pPr eaLnBrk="1">
              <a:buFont typeface="Arial" pitchFamily="34" charset="0"/>
              <a:buChar char="•"/>
              <a:defRPr/>
            </a:pPr>
            <a:r>
              <a:rPr lang="en-US" dirty="0" smtClean="0"/>
              <a:t>Schools may offer a variety of milk options such as - </a:t>
            </a:r>
            <a:r>
              <a:rPr lang="en-US" kern="0" dirty="0" smtClean="0"/>
              <a:t>fat-free (unflavored or flavored), low-fat (unflavored only), and fat-free or low-fat (lactose reduced or lactose-free). Note that if </a:t>
            </a:r>
            <a:r>
              <a:rPr lang="en-US" i="1" kern="0" dirty="0" smtClean="0"/>
              <a:t>flavored</a:t>
            </a:r>
            <a:r>
              <a:rPr lang="en-US" kern="0" dirty="0" smtClean="0"/>
              <a:t> lactose reduced or lactose-free milk is offered, it also must be fat-free. Schools are not allowed to offer 2% or whole milk.</a:t>
            </a:r>
          </a:p>
          <a:p>
            <a:pPr eaLnBrk="1" hangingPunct="1">
              <a:defRPr/>
            </a:pPr>
            <a:endParaRPr lang="en-US" dirty="0" smtClean="0"/>
          </a:p>
          <a:p>
            <a:pPr eaLnBrk="1" hangingPunct="1">
              <a:buFont typeface="Arial" pitchFamily="34" charset="0"/>
              <a:buNone/>
              <a:defRPr/>
            </a:pPr>
            <a:endParaRPr lang="en-US" dirty="0" smtClean="0"/>
          </a:p>
          <a:p>
            <a:pPr eaLnBrk="1" hangingPunct="1">
              <a:buFont typeface="Arial" pitchFamily="34" charset="0"/>
              <a:buChar char="•"/>
              <a:defRPr/>
            </a:pPr>
            <a:r>
              <a:rPr lang="en-US" dirty="0" smtClean="0"/>
              <a:t>There is no change to the requirements</a:t>
            </a:r>
            <a:r>
              <a:rPr lang="en-US" baseline="0" dirty="0" smtClean="0"/>
              <a:t> for </a:t>
            </a:r>
            <a:r>
              <a:rPr lang="en-US" dirty="0" smtClean="0"/>
              <a:t>the nutritional content of optional non-dairy beverages</a:t>
            </a:r>
            <a:r>
              <a:rPr lang="en-US" baseline="0" dirty="0" smtClean="0"/>
              <a:t> </a:t>
            </a:r>
            <a:r>
              <a:rPr lang="en-US" dirty="0" smtClean="0"/>
              <a:t>offered to students with special dietary needs in place of milk at the request of parents. </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Lastly,</a:t>
            </a:r>
            <a:r>
              <a:rPr lang="en-US" baseline="0" dirty="0" smtClean="0"/>
              <a:t> the milk fat and flavor restrictions established by this final rule also apply to meals for children in the 3-4 year-old age group. USDA notified program operators of this requirement for all school meals through implementation memorandum SP-29-2011.</a:t>
            </a:r>
            <a:endParaRPr lang="en-US" dirty="0" smtClean="0"/>
          </a:p>
        </p:txBody>
      </p:sp>
      <p:sp>
        <p:nvSpPr>
          <p:cNvPr id="4" name="Slide Number Placeholder 3"/>
          <p:cNvSpPr>
            <a:spLocks noGrp="1"/>
          </p:cNvSpPr>
          <p:nvPr>
            <p:ph type="sldNum" sz="quarter" idx="10"/>
          </p:nvPr>
        </p:nvSpPr>
        <p:spPr/>
        <p:txBody>
          <a:bodyPr/>
          <a:lstStyle/>
          <a:p>
            <a:fld id="{F64F9F06-6F80-4899-B283-244C8AD57D1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let’s spend a few minutes reviewing all of the meal pattern requirements for breakfast.</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latin typeface="Arial" pitchFamily="34" charset="0"/>
                <a:cs typeface="Arial" pitchFamily="34" charset="0"/>
              </a:rPr>
              <a:t>There are 3 components for breakfast, once fully implemented:  Fruits, Grains and Milk.  </a:t>
            </a:r>
          </a:p>
          <a:p>
            <a:pPr defTabSz="948507">
              <a:defRPr/>
            </a:pPr>
            <a:endParaRPr lang="en-US" dirty="0" smtClean="0">
              <a:latin typeface="Arial" pitchFamily="34" charset="0"/>
              <a:cs typeface="Arial" pitchFamily="34" charset="0"/>
            </a:endParaRPr>
          </a:p>
          <a:p>
            <a:pPr defTabSz="948507">
              <a:defRPr/>
            </a:pPr>
            <a:r>
              <a:rPr lang="en-US" dirty="0" smtClean="0">
                <a:latin typeface="Arial" pitchFamily="34" charset="0"/>
                <a:cs typeface="Arial" pitchFamily="34" charset="0"/>
              </a:rPr>
              <a:t>In the School Breakfast Program meat/meat alternate is not a required component for a reimbursable meal but may be offered under certain circumstances which we’ll discuss in a minute.</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defTabSz="948507">
              <a:defRPr/>
            </a:pPr>
            <a:r>
              <a:rPr lang="en-US" baseline="0" dirty="0" smtClean="0"/>
              <a:t>Here is the breakfast meal pattern.  You’ve got a copy in your handouts, as part of the overall meal pattern handout.</a:t>
            </a:r>
          </a:p>
          <a:p>
            <a:endParaRPr lang="en-US" baseline="0" dirty="0" smtClean="0"/>
          </a:p>
          <a:p>
            <a:r>
              <a:rPr lang="en-US" baseline="0" dirty="0" smtClean="0"/>
              <a:t>Let’s review the requirements for each of the components.  As we move through this part, I will be emphasizing when requirements go into effect since breakfast is phased in gradually over three school years.</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a:buFont typeface="Arial" pitchFamily="34" charset="0"/>
              <a:buNone/>
              <a:defRPr/>
            </a:pPr>
            <a:r>
              <a:rPr lang="en-US" dirty="0" smtClean="0"/>
              <a:t>This is the Fruit</a:t>
            </a:r>
            <a:r>
              <a:rPr lang="en-US" baseline="0" dirty="0" smtClean="0"/>
              <a:t> portion of the new meal pattern chart.  There is a minimum daily requirement and a total weekly requirement.   Important to note: The new fruit requirements for breakfast don’t go into effect until SY 2014-15  (HINT:  Top 10 list of things to be done by July 1, 2012 – Lunch only!).</a:t>
            </a:r>
          </a:p>
          <a:p>
            <a:pPr eaLnBrk="1">
              <a:buFont typeface="Arial" pitchFamily="34" charset="0"/>
              <a:buNone/>
              <a:defRPr/>
            </a:pPr>
            <a:endParaRPr lang="en-US" baseline="0" dirty="0" smtClean="0"/>
          </a:p>
          <a:p>
            <a:pPr eaLnBrk="1">
              <a:buFont typeface="Arial" pitchFamily="34" charset="0"/>
              <a:buNone/>
              <a:defRPr/>
            </a:pPr>
            <a:r>
              <a:rPr lang="en-US" baseline="0" dirty="0" smtClean="0"/>
              <a:t>The requirements for fruit at breakfast have changed significantly, and that’s why we have allowed an additional two years for implementation.  Students at all age/grade levels must be offered 5 cups of fruit per week at breakfast, with a daily minimum of 1 cup.</a:t>
            </a:r>
            <a:endParaRPr lang="en-US" dirty="0" smtClean="0"/>
          </a:p>
        </p:txBody>
      </p:sp>
      <p:sp>
        <p:nvSpPr>
          <p:cNvPr id="4" name="Slide Number Placeholder 3"/>
          <p:cNvSpPr>
            <a:spLocks noGrp="1"/>
          </p:cNvSpPr>
          <p:nvPr>
            <p:ph type="sldNum" sz="quarter" idx="10"/>
          </p:nvPr>
        </p:nvSpPr>
        <p:spPr/>
        <p:txBody>
          <a:bodyPr/>
          <a:lstStyle/>
          <a:p>
            <a:fld id="{F64F9F06-6F80-4899-B283-244C8AD57D1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marL="362426" lvl="1" indent="-362426" defTabSz="966471">
              <a:buFont typeface="Arial" pitchFamily="34" charset="0"/>
              <a:buChar char="•"/>
              <a:defRPr/>
            </a:pPr>
            <a:r>
              <a:rPr lang="en-US" dirty="0" smtClean="0">
                <a:latin typeface="Arial" pitchFamily="34" charset="0"/>
                <a:cs typeface="Arial" pitchFamily="34" charset="0"/>
              </a:rPr>
              <a:t>Again, this rule separates fruits and vegetables into two different food components.</a:t>
            </a:r>
          </a:p>
          <a:p>
            <a:pPr marL="362426" lvl="1" indent="-362426" defTabSz="966471">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A daily serving of fruit </a:t>
            </a:r>
            <a:r>
              <a:rPr lang="en-US" u="sng" dirty="0" smtClean="0">
                <a:latin typeface="Arial" pitchFamily="34" charset="0"/>
                <a:cs typeface="Arial" pitchFamily="34" charset="0"/>
              </a:rPr>
              <a:t>must</a:t>
            </a:r>
            <a:r>
              <a:rPr lang="en-US" dirty="0" smtClean="0">
                <a:latin typeface="Arial" pitchFamily="34" charset="0"/>
                <a:cs typeface="Arial" pitchFamily="34" charset="0"/>
              </a:rPr>
              <a:t> be offered at breakfast. </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To enhance menu planning flexibility, this rule also gives schools the option to offer vegetables in place of all or part of the required fruit component at breakfast. This can also be a potential cost control measure. However, the first two cups per week of any such substitution must be from the dark green, red/orange, beans and peas (legumes) or the “other” vegetable subgroup. </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Starchy vegetables may also be offered in substitution of fruits, once the first two cups offered have been from non-starchy vegetable subgroups.</a:t>
            </a:r>
          </a:p>
          <a:p>
            <a:pPr marL="362426" lvl="1" indent="-362426" defTabSz="966471">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Fruit may be offered in several different forms. These forms include: fresh, frozen without added sugar, canned in juice or light syrup, and dried. However, no more than half of fruit offerings may be in the form of juice, and only 100% juice can be served. For crediting purposes, dried fruit is credited as twice the volume as served. Therefore, ¼ of a cup of dried fruit is creditable as ½ of a cup of fruit.  This is no different than the</a:t>
            </a:r>
            <a:r>
              <a:rPr lang="en-US" baseline="0" dirty="0" smtClean="0">
                <a:latin typeface="Arial" pitchFamily="34" charset="0"/>
                <a:cs typeface="Arial" pitchFamily="34" charset="0"/>
              </a:rPr>
              <a:t> requirements for lunch.</a:t>
            </a:r>
            <a:endParaRPr lang="en-US" dirty="0" smtClean="0">
              <a:latin typeface="Arial" pitchFamily="34" charset="0"/>
              <a:cs typeface="Arial" pitchFamily="34" charset="0"/>
            </a:endParaRPr>
          </a:p>
          <a:p>
            <a:pPr marL="362426" lvl="1" indent="-362426" defTabSz="966471">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Menu planners must continue to use the </a:t>
            </a:r>
            <a:r>
              <a:rPr lang="en-US" u="sng" dirty="0" smtClean="0">
                <a:latin typeface="Arial" pitchFamily="34" charset="0"/>
                <a:cs typeface="Arial" pitchFamily="34" charset="0"/>
              </a:rPr>
              <a:t>Food Buying Guide for Child Nutrition Programs</a:t>
            </a:r>
            <a:r>
              <a:rPr lang="en-US" dirty="0" smtClean="0">
                <a:latin typeface="Arial" pitchFamily="34" charset="0"/>
                <a:cs typeface="Arial" pitchFamily="34" charset="0"/>
              </a:rPr>
              <a:t> to determine how to credit whole fruit.  USDA will update the </a:t>
            </a:r>
            <a:r>
              <a:rPr lang="en-US" u="sng" dirty="0" smtClean="0">
                <a:latin typeface="Arial" pitchFamily="34" charset="0"/>
                <a:cs typeface="Arial" pitchFamily="34" charset="0"/>
              </a:rPr>
              <a:t>Food Buying Guide</a:t>
            </a:r>
            <a:r>
              <a:rPr lang="en-US" dirty="0" smtClean="0">
                <a:latin typeface="Arial" pitchFamily="34" charset="0"/>
                <a:cs typeface="Arial" pitchFamily="34" charset="0"/>
              </a:rPr>
              <a:t> as soon as possible, and will also develop other technical assistance resources as needed.</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Students must select at least a ½ cup of fruit to count toward a reimbursable meal under OVS, but we have</a:t>
            </a:r>
            <a:r>
              <a:rPr lang="en-US" baseline="0" dirty="0" smtClean="0">
                <a:latin typeface="Arial" pitchFamily="34" charset="0"/>
                <a:cs typeface="Arial" pitchFamily="34" charset="0"/>
              </a:rPr>
              <a:t> time this afternoon devoted solely to OVS and will talk more about that then</a:t>
            </a:r>
            <a:r>
              <a:rPr lang="en-US" dirty="0" smtClean="0">
                <a:latin typeface="Arial" pitchFamily="34" charset="0"/>
                <a:cs typeface="Arial" pitchFamily="34" charset="0"/>
              </a:rPr>
              <a:t>.  (maybe just leave this out for now</a:t>
            </a:r>
            <a:r>
              <a:rPr lang="en-US" baseline="0" dirty="0" smtClean="0">
                <a:latin typeface="Arial" pitchFamily="34" charset="0"/>
                <a:cs typeface="Arial" pitchFamily="34" charset="0"/>
              </a:rPr>
              <a:t> and wait for the OVS portion of the training?)</a:t>
            </a:r>
            <a:r>
              <a:rPr lang="en-US" dirty="0" smtClean="0">
                <a:latin typeface="Arial" pitchFamily="34" charset="0"/>
                <a:cs typeface="Arial" pitchFamily="34" charset="0"/>
              </a:rPr>
              <a:t> </a:t>
            </a:r>
          </a:p>
        </p:txBody>
      </p:sp>
      <p:sp>
        <p:nvSpPr>
          <p:cNvPr id="72708" name="Slide Number Placeholder 3"/>
          <p:cNvSpPr>
            <a:spLocks noGrp="1"/>
          </p:cNvSpPr>
          <p:nvPr>
            <p:ph type="sldNum" sz="quarter" idx="5"/>
          </p:nvPr>
        </p:nvSpPr>
        <p:spPr>
          <a:noFill/>
        </p:spPr>
        <p:txBody>
          <a:bodyPr/>
          <a:lstStyle/>
          <a:p>
            <a:fld id="{79FB2785-829A-45C1-AA59-3B6CE089DECA}"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288925" y="719138"/>
            <a:ext cx="6594475" cy="4946650"/>
          </a:xfrm>
          <a:ln/>
        </p:spPr>
      </p:sp>
      <p:sp>
        <p:nvSpPr>
          <p:cNvPr id="115715" name="Notes Placeholder 2"/>
          <p:cNvSpPr>
            <a:spLocks noGrp="1"/>
          </p:cNvSpPr>
          <p:nvPr>
            <p:ph type="body" idx="1"/>
          </p:nvPr>
        </p:nvSpPr>
        <p:spPr>
          <a:xfrm>
            <a:off x="556593" y="6453266"/>
            <a:ext cx="6026426" cy="2428173"/>
          </a:xfrm>
          <a:noFill/>
          <a:ln/>
        </p:spPr>
        <p:txBody>
          <a:bodyPr>
            <a:normAutofit fontScale="92500" lnSpcReduction="10000"/>
          </a:bodyPr>
          <a:lstStyle/>
          <a:p>
            <a:pPr marL="0" lvl="1" defTabSz="957346"/>
            <a:r>
              <a:rPr lang="en-US" dirty="0" smtClean="0">
                <a:latin typeface="Arial" pitchFamily="34" charset="0"/>
                <a:cs typeface="Times New Roman" pitchFamily="18" charset="0"/>
              </a:rPr>
              <a:t>Here you will find the grain requirement</a:t>
            </a:r>
            <a:r>
              <a:rPr lang="en-US" baseline="0" dirty="0" smtClean="0">
                <a:latin typeface="Arial" pitchFamily="34" charset="0"/>
                <a:cs typeface="Times New Roman" pitchFamily="18" charset="0"/>
              </a:rPr>
              <a:t> for the</a:t>
            </a:r>
            <a:r>
              <a:rPr lang="en-US" dirty="0" smtClean="0">
                <a:latin typeface="Arial" pitchFamily="34" charset="0"/>
                <a:cs typeface="Times New Roman" pitchFamily="18" charset="0"/>
              </a:rPr>
              <a:t> breakfast program.  Again, lets</a:t>
            </a:r>
            <a:r>
              <a:rPr lang="en-US" baseline="0" dirty="0" smtClean="0">
                <a:latin typeface="Arial" pitchFamily="34" charset="0"/>
                <a:cs typeface="Times New Roman" pitchFamily="18" charset="0"/>
              </a:rPr>
              <a:t> keep in mind implementation of the WG requirement at breakfast does not have to be implemented until SY 2013.  In the chart, you will see that</a:t>
            </a:r>
            <a:r>
              <a:rPr lang="en-US" dirty="0" smtClean="0">
                <a:latin typeface="Arial" pitchFamily="34" charset="0"/>
                <a:cs typeface="Times New Roman" pitchFamily="18" charset="0"/>
              </a:rPr>
              <a:t> there are overlaps</a:t>
            </a:r>
            <a:r>
              <a:rPr lang="en-US" baseline="0" dirty="0" smtClean="0">
                <a:latin typeface="Arial" pitchFamily="34" charset="0"/>
                <a:cs typeface="Times New Roman" pitchFamily="18" charset="0"/>
              </a:rPr>
              <a:t> in the weekly amounts</a:t>
            </a:r>
            <a:r>
              <a:rPr lang="en-US" dirty="0" smtClean="0">
                <a:latin typeface="Arial" pitchFamily="34" charset="0"/>
                <a:cs typeface="Times New Roman" pitchFamily="18" charset="0"/>
              </a:rPr>
              <a:t> across all levels (grades k-12).  This will be </a:t>
            </a:r>
            <a:r>
              <a:rPr lang="en-US" baseline="0" dirty="0" smtClean="0">
                <a:latin typeface="Arial" pitchFamily="34" charset="0"/>
                <a:cs typeface="Times New Roman" pitchFamily="18" charset="0"/>
              </a:rPr>
              <a:t>helpful for schools where students’ age/grade groups extend beyond those set in the new meal pattern.  </a:t>
            </a:r>
          </a:p>
          <a:p>
            <a:pPr marL="0" lvl="1" defTabSz="957346"/>
            <a:endParaRPr lang="en-US" dirty="0" smtClean="0">
              <a:latin typeface="Arial" pitchFamily="34" charset="0"/>
              <a:cs typeface="Times New Roman" pitchFamily="18" charset="0"/>
            </a:endParaRPr>
          </a:p>
        </p:txBody>
      </p:sp>
      <p:sp>
        <p:nvSpPr>
          <p:cNvPr id="115716" name="Slide Number Placeholder 3"/>
          <p:cNvSpPr>
            <a:spLocks noGrp="1"/>
          </p:cNvSpPr>
          <p:nvPr>
            <p:ph type="sldNum" sz="quarter" idx="5"/>
          </p:nvPr>
        </p:nvSpPr>
        <p:spPr>
          <a:noFill/>
        </p:spPr>
        <p:txBody>
          <a:bodyPr/>
          <a:lstStyle/>
          <a:p>
            <a:fld id="{1373A5FF-3230-49EF-8C37-AD9359682CFA}"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62426" lvl="1" indent="-362426" defTabSz="966471" fontAlgn="base">
              <a:spcBef>
                <a:spcPct val="30000"/>
              </a:spcBef>
              <a:spcAft>
                <a:spcPct val="0"/>
              </a:spcAft>
              <a:buFont typeface="Arial" pitchFamily="34" charset="0"/>
              <a:buChar char="•"/>
              <a:defRPr/>
            </a:pPr>
            <a:r>
              <a:rPr lang="en-US" dirty="0" smtClean="0">
                <a:latin typeface="Arial" pitchFamily="34" charset="0"/>
                <a:cs typeface="Arial" pitchFamily="34" charset="0"/>
              </a:rPr>
              <a:t>Schools must </a:t>
            </a:r>
            <a:r>
              <a:rPr lang="en-US" dirty="0" smtClean="0">
                <a:latin typeface="Arial" charset="0"/>
              </a:rPr>
              <a:t>o</a:t>
            </a:r>
            <a:r>
              <a:rPr lang="en-US" dirty="0" smtClean="0"/>
              <a:t>ffer daily and weekly servings of grains at breakfast.</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However, the whole grain-rich requirements will be phased in gradually. Beginning SY 2013-2014, at least </a:t>
            </a:r>
            <a:r>
              <a:rPr lang="en-US" b="1" dirty="0" smtClean="0">
                <a:latin typeface="Arial" pitchFamily="34" charset="0"/>
                <a:cs typeface="Arial" pitchFamily="34" charset="0"/>
              </a:rPr>
              <a:t>half</a:t>
            </a:r>
            <a:r>
              <a:rPr lang="en-US" dirty="0" smtClean="0">
                <a:latin typeface="Arial" pitchFamily="34" charset="0"/>
                <a:cs typeface="Arial" pitchFamily="34" charset="0"/>
              </a:rPr>
              <a:t> of the grains offered must be whole grain-rich in breakfast.</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Beginning SY 2014-15, </a:t>
            </a:r>
            <a:r>
              <a:rPr lang="en-US" b="1" dirty="0" smtClean="0">
                <a:latin typeface="Arial" pitchFamily="34" charset="0"/>
                <a:cs typeface="Arial" pitchFamily="34" charset="0"/>
              </a:rPr>
              <a:t>all</a:t>
            </a:r>
            <a:r>
              <a:rPr lang="en-US" dirty="0" smtClean="0">
                <a:latin typeface="Arial" pitchFamily="34" charset="0"/>
                <a:cs typeface="Arial" pitchFamily="34" charset="0"/>
              </a:rPr>
              <a:t> grains offered at breakfast must be whole-grain rich,</a:t>
            </a:r>
            <a:r>
              <a:rPr lang="en-US" baseline="0" dirty="0" smtClean="0">
                <a:latin typeface="Arial" pitchFamily="34" charset="0"/>
                <a:cs typeface="Arial" pitchFamily="34" charset="0"/>
              </a:rPr>
              <a:t> the same year as lunch</a:t>
            </a:r>
            <a:r>
              <a:rPr lang="en-US" dirty="0" smtClean="0">
                <a:latin typeface="Arial" pitchFamily="34" charset="0"/>
                <a:cs typeface="Arial" pitchFamily="34" charset="0"/>
              </a:rPr>
              <a:t>.</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We have not adopted the proposed</a:t>
            </a:r>
            <a:r>
              <a:rPr lang="en-US" baseline="0" dirty="0" smtClean="0">
                <a:latin typeface="Arial" pitchFamily="34" charset="0"/>
                <a:cs typeface="Arial" pitchFamily="34" charset="0"/>
              </a:rPr>
              <a:t> </a:t>
            </a:r>
            <a:r>
              <a:rPr lang="en-US" dirty="0" smtClean="0">
                <a:latin typeface="Arial" pitchFamily="34" charset="0"/>
                <a:cs typeface="Arial" pitchFamily="34" charset="0"/>
              </a:rPr>
              <a:t>requirement for a daily meat/meat alternate at breakfast. However, once schools meet the daily minimum grain quantity required (1 </a:t>
            </a:r>
            <a:r>
              <a:rPr lang="en-US" dirty="0" smtClean="0"/>
              <a:t>ounce equivalent</a:t>
            </a:r>
            <a:r>
              <a:rPr lang="en-US" dirty="0" smtClean="0">
                <a:latin typeface="Arial" pitchFamily="34" charset="0"/>
                <a:cs typeface="Arial" pitchFamily="34" charset="0"/>
              </a:rPr>
              <a:t> for all age-grade groups) for breakfast, they are allowed to offer a meat/meat alternate in place of grains.</a:t>
            </a:r>
          </a:p>
          <a:p>
            <a:pPr marL="362426" lvl="1" indent="-362426" defTabSz="966471">
              <a:buFont typeface="Arial" pitchFamily="34" charset="0"/>
              <a:buChar char="•"/>
              <a:defRPr/>
            </a:pPr>
            <a:endParaRPr lang="en-US" dirty="0" smtClean="0">
              <a:latin typeface="Arial" pitchFamily="34" charset="0"/>
              <a:cs typeface="Arial" pitchFamily="34" charset="0"/>
            </a:endParaRPr>
          </a:p>
          <a:p>
            <a:pPr marL="362426" lvl="1" indent="-362426" defTabSz="966471">
              <a:buFont typeface="Arial" pitchFamily="34" charset="0"/>
              <a:buChar char="•"/>
              <a:defRPr/>
            </a:pPr>
            <a:r>
              <a:rPr lang="en-US" dirty="0" smtClean="0">
                <a:latin typeface="Arial" pitchFamily="34" charset="0"/>
                <a:cs typeface="Arial" pitchFamily="34" charset="0"/>
              </a:rPr>
              <a:t>In that case, the meat/meat alternate would count toward the weekly grains requirement, where a 1 </a:t>
            </a:r>
            <a:r>
              <a:rPr lang="en-US" dirty="0" smtClean="0"/>
              <a:t>ounce equivalent </a:t>
            </a:r>
            <a:r>
              <a:rPr lang="en-US" dirty="0" smtClean="0">
                <a:latin typeface="Arial" pitchFamily="34" charset="0"/>
                <a:cs typeface="Arial" pitchFamily="34" charset="0"/>
              </a:rPr>
              <a:t>of a meat/meat alternate  credits as a 1 </a:t>
            </a:r>
            <a:r>
              <a:rPr lang="en-US" dirty="0" smtClean="0"/>
              <a:t>ounce equivalent </a:t>
            </a:r>
            <a:r>
              <a:rPr lang="en-US" dirty="0" smtClean="0">
                <a:latin typeface="Arial" pitchFamily="34" charset="0"/>
                <a:cs typeface="Arial" pitchFamily="34" charset="0"/>
              </a:rPr>
              <a:t>of grains.</a:t>
            </a:r>
            <a:endParaRPr lang="en-US" dirty="0">
              <a:latin typeface="Arial" pitchFamily="34" charset="0"/>
              <a:cs typeface="Arial" pitchFamily="34" charset="0"/>
            </a:endParaRPr>
          </a:p>
        </p:txBody>
      </p:sp>
      <p:sp>
        <p:nvSpPr>
          <p:cNvPr id="76804" name="Slide Number Placeholder 3"/>
          <p:cNvSpPr>
            <a:spLocks noGrp="1"/>
          </p:cNvSpPr>
          <p:nvPr>
            <p:ph type="sldNum" sz="quarter" idx="5"/>
          </p:nvPr>
        </p:nvSpPr>
        <p:spPr>
          <a:noFill/>
        </p:spPr>
        <p:txBody>
          <a:bodyPr/>
          <a:lstStyle/>
          <a:p>
            <a:fld id="{4164FAFE-C92F-4281-8D74-F4048AB70A73}"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your packets, you have </a:t>
            </a:r>
            <a:r>
              <a:rPr lang="en-US" u="none" dirty="0" smtClean="0"/>
              <a:t>some yellow pages stapled together.  This is a case study for</a:t>
            </a:r>
            <a:r>
              <a:rPr lang="en-US" u="none" baseline="0" dirty="0" smtClean="0"/>
              <a:t> a fictitious school district.  We’ve provided you with the scenario of a district SFA Director preparing for the new meal pattern changes.  As we go through the various presentations throughout the day, we’ll pause at the end of some of them to give you a chance to apply the information you’ve received and then share everyone’s responses with the group.</a:t>
            </a:r>
          </a:p>
          <a:p>
            <a:endParaRPr lang="en-US" u="none" baseline="0" dirty="0" smtClean="0"/>
          </a:p>
          <a:p>
            <a:r>
              <a:rPr lang="en-US" u="none" baseline="0" dirty="0" smtClean="0"/>
              <a:t>The other activity that we’ll be conducting throughout the day is a little less formal.  Also in your packets, you have one bright yellow page with a blank numbered list for you to list the Top 10 Requirements that must be implemented by July 1, 2012.  We have received several questions from states and locals about requirements that do not need to be implemented in the next year.  While we are very pleased to hear that you are planning ahead, we also hope to dispel any anxiety you or your schools may be feeling when looking at the big picture of everything that needs to be implemented over the next ten years.  There are actually 12 items on the list, but the effect of the two bonus items on your workloads are to either make them easier or not affect them at all.</a:t>
            </a:r>
          </a:p>
          <a:p>
            <a:endParaRPr lang="en-US" u="none" baseline="0" dirty="0" smtClean="0"/>
          </a:p>
        </p:txBody>
      </p:sp>
      <p:sp>
        <p:nvSpPr>
          <p:cNvPr id="4" name="Slide Number Placeholder 3"/>
          <p:cNvSpPr>
            <a:spLocks noGrp="1"/>
          </p:cNvSpPr>
          <p:nvPr>
            <p:ph type="sldNum" sz="quarter" idx="10"/>
          </p:nvPr>
        </p:nvSpPr>
        <p:spPr/>
        <p:txBody>
          <a:bodyPr/>
          <a:lstStyle/>
          <a:p>
            <a:fld id="{D672F9F1-ABB6-47CF-99A5-B2D1745E2A6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601663" y="719138"/>
            <a:ext cx="5967412" cy="4475162"/>
          </a:xfrm>
          <a:ln/>
        </p:spPr>
      </p:sp>
      <p:sp>
        <p:nvSpPr>
          <p:cNvPr id="123907" name="Notes Placeholder 2"/>
          <p:cNvSpPr>
            <a:spLocks noGrp="1"/>
          </p:cNvSpPr>
          <p:nvPr>
            <p:ph type="body" idx="1"/>
          </p:nvPr>
        </p:nvSpPr>
        <p:spPr>
          <a:xfrm>
            <a:off x="556592" y="6138475"/>
            <a:ext cx="6009862" cy="2824944"/>
          </a:xfrm>
          <a:noFill/>
          <a:ln/>
        </p:spPr>
        <p:txBody>
          <a:bodyPr/>
          <a:lstStyle/>
          <a:p>
            <a:pPr eaLnBrk="1" hangingPunct="1">
              <a:buFontTx/>
              <a:buChar char="•"/>
            </a:pPr>
            <a:r>
              <a:rPr lang="en-US" dirty="0" smtClean="0">
                <a:latin typeface="Arial" pitchFamily="34" charset="0"/>
              </a:rPr>
              <a:t>The breakfast</a:t>
            </a:r>
            <a:r>
              <a:rPr lang="en-US" baseline="0" dirty="0" smtClean="0">
                <a:latin typeface="Arial" pitchFamily="34" charset="0"/>
              </a:rPr>
              <a:t> milk requirements are the same as lunch and, like lunch, go into effect </a:t>
            </a:r>
            <a:r>
              <a:rPr lang="en-US" dirty="0" smtClean="0">
                <a:latin typeface="Arial" pitchFamily="34" charset="0"/>
              </a:rPr>
              <a:t>in SY 2012-2013.</a:t>
            </a:r>
          </a:p>
        </p:txBody>
      </p:sp>
      <p:sp>
        <p:nvSpPr>
          <p:cNvPr id="123908" name="Slide Number Placeholder 3"/>
          <p:cNvSpPr>
            <a:spLocks noGrp="1"/>
          </p:cNvSpPr>
          <p:nvPr>
            <p:ph type="sldNum" sz="quarter" idx="5"/>
          </p:nvPr>
        </p:nvSpPr>
        <p:spPr>
          <a:noFill/>
        </p:spPr>
        <p:txBody>
          <a:bodyPr/>
          <a:lstStyle/>
          <a:p>
            <a:fld id="{B4AEFB0A-1148-44CB-A00E-A7A5549FDF1D}"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marL="296408" indent="-296408">
              <a:spcBef>
                <a:spcPct val="20000"/>
              </a:spcBef>
              <a:buFont typeface="Arial" pitchFamily="34" charset="0"/>
              <a:buChar char="•"/>
              <a:defRPr/>
            </a:pPr>
            <a:r>
              <a:rPr lang="en-US" dirty="0" smtClean="0"/>
              <a:t>Schools may offer a variety of milk options. These include: </a:t>
            </a:r>
            <a:r>
              <a:rPr lang="en-US" kern="0" dirty="0" smtClean="0">
                <a:latin typeface="Arial" charset="0"/>
              </a:rPr>
              <a:t>fat-free (unflavored or flavored), low-fat (unflavored only), and fat-free or low-fat (lactose reduced or lactose-free). Note that if </a:t>
            </a:r>
            <a:r>
              <a:rPr lang="en-US" i="1" kern="0" dirty="0" smtClean="0">
                <a:latin typeface="Arial" charset="0"/>
              </a:rPr>
              <a:t>flavored</a:t>
            </a:r>
            <a:r>
              <a:rPr lang="en-US" kern="0" dirty="0" smtClean="0">
                <a:latin typeface="Arial" charset="0"/>
              </a:rPr>
              <a:t> lactose reduced or lactose-free milk is offered, it also must be fat-free. Schools are not allowed to offer 2% or whole milk.</a:t>
            </a:r>
          </a:p>
          <a:p>
            <a:pPr defTabSz="948507" fontAlgn="base">
              <a:spcBef>
                <a:spcPct val="30000"/>
              </a:spcBef>
              <a:spcAft>
                <a:spcPct val="0"/>
              </a:spcAft>
              <a:defRPr/>
            </a:pPr>
            <a:endParaRPr lang="en-US" dirty="0" smtClean="0"/>
          </a:p>
          <a:p>
            <a:pPr defTabSz="948507" fontAlgn="base">
              <a:spcBef>
                <a:spcPct val="30000"/>
              </a:spcBef>
              <a:spcAft>
                <a:spcPct val="0"/>
              </a:spcAft>
              <a:buFont typeface="Arial" pitchFamily="34" charset="0"/>
              <a:buChar char="•"/>
              <a:defRPr/>
            </a:pPr>
            <a:r>
              <a:rPr lang="en-US" dirty="0" smtClean="0"/>
              <a:t>Schools must offer at least two choices within the types of milk listed.</a:t>
            </a:r>
          </a:p>
          <a:p>
            <a:pPr defTabSz="948507" fontAlgn="base">
              <a:spcBef>
                <a:spcPct val="30000"/>
              </a:spcBef>
              <a:spcAft>
                <a:spcPct val="0"/>
              </a:spcAft>
              <a:defRPr/>
            </a:pPr>
            <a:endParaRPr lang="en-US" dirty="0" smtClean="0"/>
          </a:p>
          <a:p>
            <a:pPr eaLnBrk="1" hangingPunct="1">
              <a:buFont typeface="Arial" pitchFamily="34" charset="0"/>
              <a:buChar char="•"/>
            </a:pPr>
            <a:r>
              <a:rPr lang="en-US" dirty="0" smtClean="0"/>
              <a:t>This final rule does not change the nutrition standards for optional non-dairy drinks offered to students with special dietary needs in place of milk at the request from parents. </a:t>
            </a:r>
          </a:p>
          <a:p>
            <a:pPr eaLnBrk="1" hangingPunct="1">
              <a:buFont typeface="Arial" pitchFamily="34" charset="0"/>
              <a:buChar char="•"/>
            </a:pPr>
            <a:endParaRPr lang="en-US" dirty="0" smtClean="0"/>
          </a:p>
          <a:p>
            <a:pPr eaLnBrk="1" hangingPunct="1">
              <a:buFont typeface="Arial" pitchFamily="34" charset="0"/>
              <a:buChar char="•"/>
            </a:pPr>
            <a:r>
              <a:rPr lang="en-US" dirty="0" smtClean="0"/>
              <a:t>Students are able to decline the milk component of a meal in accordance with offer versus serve.</a:t>
            </a:r>
          </a:p>
          <a:p>
            <a:pPr eaLnBrk="1" hangingPunct="1"/>
            <a:endParaRPr lang="en-US" dirty="0" smtClean="0"/>
          </a:p>
          <a:p>
            <a:pPr eaLnBrk="1" hangingPunct="1">
              <a:buFont typeface="Arial" pitchFamily="34" charset="0"/>
              <a:buChar char="•"/>
            </a:pPr>
            <a:r>
              <a:rPr lang="en-US" dirty="0" smtClean="0"/>
              <a:t>Lastly, the milk fat and flavor restrictions established by this final rule also apply to meals for children in the 3-4 year-old age group. USDA notified program operators of this requirement for all school meals through implementation memorandum SP-29-2011. </a:t>
            </a:r>
          </a:p>
        </p:txBody>
      </p:sp>
      <p:sp>
        <p:nvSpPr>
          <p:cNvPr id="80900" name="Slide Number Placeholder 3"/>
          <p:cNvSpPr>
            <a:spLocks noGrp="1"/>
          </p:cNvSpPr>
          <p:nvPr>
            <p:ph type="sldNum" sz="quarter" idx="5"/>
          </p:nvPr>
        </p:nvSpPr>
        <p:spPr>
          <a:noFill/>
        </p:spPr>
        <p:txBody>
          <a:bodyPr/>
          <a:lstStyle/>
          <a:p>
            <a:fld id="{FE72C757-6806-46A0-A060-EA1EC3FFC40D}"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66471">
              <a:defRPr/>
            </a:pPr>
            <a:r>
              <a:rPr lang="en-US" dirty="0" smtClean="0">
                <a:latin typeface="Arial" pitchFamily="34" charset="0"/>
                <a:cs typeface="Arial" pitchFamily="34" charset="0"/>
              </a:rPr>
              <a:t>We’re now going to turn to the four dietary specifications required in the new meal pattern, more commonly known as nutrients.  We’ll discuss these for both lunch and breakfast, and again provide information on implementation timeframes.</a:t>
            </a:r>
          </a:p>
          <a:p>
            <a:pPr defTabSz="958940">
              <a:defRPr/>
            </a:pPr>
            <a:endParaRPr lang="en-US" dirty="0" smtClean="0"/>
          </a:p>
          <a:p>
            <a:pPr defTabSz="958940">
              <a:defRPr/>
            </a:pPr>
            <a:endParaRPr lang="en-US" dirty="0" smtClean="0"/>
          </a:p>
          <a:p>
            <a:pPr defTabSz="958940">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marL="0" lvl="1" defTabSz="966471">
              <a:buFont typeface="Arial" pitchFamily="34" charset="0"/>
              <a:buChar char="•"/>
              <a:defRPr/>
            </a:pPr>
            <a:r>
              <a:rPr lang="en-US" dirty="0" smtClean="0">
                <a:latin typeface="Arial" pitchFamily="34" charset="0"/>
                <a:cs typeface="Arial" pitchFamily="34" charset="0"/>
              </a:rPr>
              <a:t>In addition to complying with the meal pattern components, lunches and breakfasts must also meet a few dietary specifications. This is intended to improve consistency with the Dietary Guidelines and the Dietary Reference Intakes. </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These specifications are calories, sodium, saturated fat, and trans fat.</a:t>
            </a:r>
          </a:p>
          <a:p>
            <a:pPr marL="0" lvl="1" defTabSz="966471">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The standards for calories, sodium, and saturated fat are to be met on average over the school week. This means that the levels of any of these in any ONE MEAL COULD EXCEED THE STANDARD AS LONG AS THE AVERAGE NUMBER FOR THE WEEK MEETS THE STANDARD.</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However, with regard to trans fat, food products and ingredients used </a:t>
            </a:r>
            <a:r>
              <a:rPr lang="en-US" u="sng" dirty="0" smtClean="0">
                <a:latin typeface="Arial" pitchFamily="34" charset="0"/>
                <a:cs typeface="Arial" pitchFamily="34" charset="0"/>
              </a:rPr>
              <a:t>daily</a:t>
            </a:r>
            <a:r>
              <a:rPr lang="en-US" dirty="0" smtClean="0">
                <a:latin typeface="Arial" pitchFamily="34" charset="0"/>
                <a:cs typeface="Arial" pitchFamily="34" charset="0"/>
              </a:rPr>
              <a:t> will have to contain zero grams of trans fat per serving.</a:t>
            </a:r>
          </a:p>
        </p:txBody>
      </p:sp>
      <p:sp>
        <p:nvSpPr>
          <p:cNvPr id="82948" name="Slide Number Placeholder 3"/>
          <p:cNvSpPr>
            <a:spLocks noGrp="1"/>
          </p:cNvSpPr>
          <p:nvPr>
            <p:ph type="sldNum" sz="quarter" idx="5"/>
          </p:nvPr>
        </p:nvSpPr>
        <p:spPr>
          <a:noFill/>
        </p:spPr>
        <p:txBody>
          <a:bodyPr/>
          <a:lstStyle/>
          <a:p>
            <a:fld id="{EBA01E0C-6377-47C8-8D8B-990E00460A82}"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defTabSz="948507" fontAlgn="base">
              <a:spcBef>
                <a:spcPct val="30000"/>
              </a:spcBef>
              <a:spcAft>
                <a:spcPct val="0"/>
              </a:spcAft>
              <a:buFontTx/>
              <a:buChar char="•"/>
              <a:defRPr/>
            </a:pPr>
            <a:r>
              <a:rPr lang="en-US" dirty="0" smtClean="0">
                <a:latin typeface="Arial" pitchFamily="34" charset="0"/>
                <a:cs typeface="Arial" pitchFamily="34" charset="0"/>
              </a:rPr>
              <a:t>The first dietary specification is calorie ranges</a:t>
            </a:r>
            <a:r>
              <a:rPr lang="en-US" b="1" dirty="0" smtClean="0">
                <a:latin typeface="Arial" pitchFamily="34" charset="0"/>
                <a:cs typeface="Arial" pitchFamily="34" charset="0"/>
              </a:rPr>
              <a:t>.</a:t>
            </a:r>
            <a:r>
              <a:rPr lang="en-US" dirty="0" smtClean="0">
                <a:latin typeface="Arial" pitchFamily="34" charset="0"/>
                <a:cs typeface="Arial" pitchFamily="34" charset="0"/>
              </a:rPr>
              <a:t> These calorie ranges are to be met ON AVERAGE over the school week.</a:t>
            </a:r>
          </a:p>
          <a:p>
            <a:pPr eaLnBrk="1" hangingPunct="1">
              <a:buFontTx/>
              <a:buChar char="•"/>
            </a:pPr>
            <a:endParaRPr lang="en-US" dirty="0" smtClean="0">
              <a:latin typeface="Arial" pitchFamily="34" charset="0"/>
              <a:cs typeface="Arial" pitchFamily="34" charset="0"/>
            </a:endParaRPr>
          </a:p>
          <a:p>
            <a:pPr defTabSz="948507" fontAlgn="base">
              <a:spcBef>
                <a:spcPct val="30000"/>
              </a:spcBef>
              <a:spcAft>
                <a:spcPct val="0"/>
              </a:spcAft>
              <a:buFontTx/>
              <a:buChar char="•"/>
              <a:defRPr/>
            </a:pPr>
            <a:r>
              <a:rPr lang="en-US" dirty="0" smtClean="0">
                <a:latin typeface="Arial" pitchFamily="34" charset="0"/>
                <a:cs typeface="Arial" pitchFamily="34" charset="0"/>
              </a:rPr>
              <a:t>These requirements are effectiv</a:t>
            </a:r>
            <a:r>
              <a:rPr lang="en-US" dirty="0" smtClean="0"/>
              <a:t>e SY 2013-14 for breakfast, and SY 2012-13 for lunch. </a:t>
            </a:r>
            <a:r>
              <a:rPr lang="en-US" dirty="0" smtClean="0">
                <a:latin typeface="Arial" pitchFamily="34" charset="0"/>
                <a:cs typeface="Arial" pitchFamily="34" charset="0"/>
              </a:rPr>
              <a:t>The modification to the breakfast timeline from the proposed rule is intended to give program operators additional time to implement the new meal requirements in breakfast. </a:t>
            </a:r>
          </a:p>
          <a:p>
            <a:pPr eaLnBrk="1" hangingPunct="1"/>
            <a:endParaRPr lang="en-US" dirty="0" smtClean="0">
              <a:latin typeface="Arial" pitchFamily="34" charset="0"/>
              <a:cs typeface="Arial" pitchFamily="34" charset="0"/>
            </a:endParaRPr>
          </a:p>
          <a:p>
            <a:pPr eaLnBrk="1" hangingPunct="1">
              <a:buFontTx/>
              <a:buChar char="•"/>
            </a:pPr>
            <a:r>
              <a:rPr lang="en-US" dirty="0" smtClean="0">
                <a:latin typeface="Arial" pitchFamily="34" charset="0"/>
                <a:cs typeface="Arial" pitchFamily="34" charset="0"/>
              </a:rPr>
              <a:t>The calorie ranges displayed here are based on evidence about children’s intakes at meals and snacks.  </a:t>
            </a:r>
          </a:p>
          <a:p>
            <a:pPr eaLnBrk="1" hangingPunct="1">
              <a:buFontTx/>
              <a:buChar char="•"/>
            </a:pPr>
            <a:endParaRPr lang="en-US" dirty="0" smtClean="0">
              <a:latin typeface="Arial" pitchFamily="34" charset="0"/>
              <a:cs typeface="Arial" pitchFamily="34" charset="0"/>
            </a:endParaRPr>
          </a:p>
          <a:p>
            <a:pPr eaLnBrk="1" hangingPunct="1">
              <a:buFontTx/>
              <a:buChar char="•"/>
            </a:pPr>
            <a:r>
              <a:rPr lang="en-US" dirty="0" smtClean="0">
                <a:latin typeface="Arial" pitchFamily="34" charset="0"/>
                <a:cs typeface="Arial" pitchFamily="34" charset="0"/>
              </a:rPr>
              <a:t>The intent is not to reduce the amount of food but to avoid excessive calories.  The meal patterns provide more fruits, vegetables and whole grains than current school meals and should result in nutrient-dense meals. The required maximum calorie levels are expected to drive menu planners to select nutrient dense foods and ingredients to prepare meals, and avoid products that are high in fats and added sugars. </a:t>
            </a:r>
          </a:p>
          <a:p>
            <a:pPr eaLnBrk="1" hangingPunct="1">
              <a:buFontTx/>
              <a:buNone/>
            </a:pPr>
            <a:endParaRPr lang="en-US" dirty="0" smtClean="0">
              <a:latin typeface="Arial" pitchFamily="34" charset="0"/>
              <a:cs typeface="Arial" pitchFamily="34" charset="0"/>
            </a:endParaRPr>
          </a:p>
        </p:txBody>
      </p:sp>
      <p:sp>
        <p:nvSpPr>
          <p:cNvPr id="83972" name="Slide Number Placeholder 3"/>
          <p:cNvSpPr>
            <a:spLocks noGrp="1"/>
          </p:cNvSpPr>
          <p:nvPr>
            <p:ph type="sldNum" sz="quarter" idx="5"/>
          </p:nvPr>
        </p:nvSpPr>
        <p:spPr>
          <a:noFill/>
        </p:spPr>
        <p:txBody>
          <a:bodyPr/>
          <a:lstStyle/>
          <a:p>
            <a:fld id="{9EC4710B-CD59-4978-899D-5D5EAF9869AE}"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1" defTabSz="975589">
              <a:buFontTx/>
              <a:buChar char="•"/>
            </a:pPr>
            <a:r>
              <a:rPr lang="en-US" sz="1100" dirty="0" smtClean="0">
                <a:latin typeface="Arial" pitchFamily="34" charset="0"/>
                <a:cs typeface="Arial" pitchFamily="34" charset="0"/>
              </a:rPr>
              <a:t>The</a:t>
            </a:r>
            <a:r>
              <a:rPr lang="en-US" sz="1100" baseline="0" dirty="0" smtClean="0">
                <a:latin typeface="Arial" pitchFamily="34" charset="0"/>
                <a:cs typeface="Arial" pitchFamily="34" charset="0"/>
              </a:rPr>
              <a:t> final </a:t>
            </a:r>
            <a:r>
              <a:rPr lang="en-US" sz="1100" dirty="0" smtClean="0">
                <a:latin typeface="Arial" pitchFamily="34" charset="0"/>
                <a:cs typeface="Arial" pitchFamily="34" charset="0"/>
              </a:rPr>
              <a:t>rule requires schools to make a gradual reduction in the sodium content of the meals, as recommended by the IOM. USDA recognizes that it is difficult to achieve substantial reductions in sodium immediately.  </a:t>
            </a:r>
          </a:p>
          <a:p>
            <a:pPr marL="0" lvl="1" defTabSz="975589">
              <a:buFontTx/>
              <a:buChar char="•"/>
            </a:pPr>
            <a:endParaRPr lang="en-US" sz="1100" dirty="0" smtClean="0">
              <a:latin typeface="Arial" pitchFamily="34" charset="0"/>
              <a:cs typeface="Arial" pitchFamily="34" charset="0"/>
            </a:endParaRPr>
          </a:p>
          <a:p>
            <a:pPr marL="0" lvl="1" defTabSz="975589">
              <a:buFontTx/>
              <a:buChar char="•"/>
            </a:pPr>
            <a:r>
              <a:rPr lang="en-US" sz="1100" dirty="0" smtClean="0">
                <a:latin typeface="Arial" pitchFamily="34" charset="0"/>
                <a:cs typeface="Arial" pitchFamily="34" charset="0"/>
              </a:rPr>
              <a:t>Therefore, schools are required to meet two intermediate sodium limits, as well as a final limit.</a:t>
            </a:r>
          </a:p>
          <a:p>
            <a:pPr marL="0" lvl="1" defTabSz="975589">
              <a:buFontTx/>
              <a:buChar char="•"/>
            </a:pPr>
            <a:endParaRPr lang="en-US" sz="1100" dirty="0" smtClean="0">
              <a:latin typeface="Arial" pitchFamily="34" charset="0"/>
              <a:cs typeface="Arial" pitchFamily="34" charset="0"/>
            </a:endParaRPr>
          </a:p>
          <a:p>
            <a:pPr marL="0" lvl="1" defTabSz="975589">
              <a:buFontTx/>
              <a:buChar char="•"/>
            </a:pPr>
            <a:r>
              <a:rPr lang="en-US" sz="1100" dirty="0" smtClean="0">
                <a:latin typeface="Arial" pitchFamily="34" charset="0"/>
                <a:cs typeface="Arial" pitchFamily="34" charset="0"/>
              </a:rPr>
              <a:t>Target 1 will be required beginning SY 2014-2015 for both breakfast and lunch.</a:t>
            </a:r>
            <a:r>
              <a:rPr lang="en-US" sz="1100" dirty="0" smtClean="0"/>
              <a:t> This reflects sodium reductions that menu planners can achieve through menu changes and recipe modifications.</a:t>
            </a:r>
            <a:endParaRPr lang="en-US" sz="1100" dirty="0" smtClean="0">
              <a:latin typeface="Arial" pitchFamily="34" charset="0"/>
              <a:cs typeface="Arial" pitchFamily="34" charset="0"/>
            </a:endParaRPr>
          </a:p>
          <a:p>
            <a:pPr marL="0" lvl="1" defTabSz="975589">
              <a:buFontTx/>
              <a:buChar char="•"/>
            </a:pPr>
            <a:endParaRPr lang="en-US" sz="1100" dirty="0" smtClean="0">
              <a:latin typeface="Arial" pitchFamily="34" charset="0"/>
              <a:cs typeface="Arial" pitchFamily="34" charset="0"/>
            </a:endParaRPr>
          </a:p>
          <a:p>
            <a:pPr marL="0" lvl="1" defTabSz="975589">
              <a:buFontTx/>
              <a:buChar char="•"/>
            </a:pPr>
            <a:r>
              <a:rPr lang="en-US" sz="1100" dirty="0" smtClean="0">
                <a:latin typeface="Arial" pitchFamily="34" charset="0"/>
                <a:cs typeface="Arial" pitchFamily="34" charset="0"/>
              </a:rPr>
              <a:t>Target 2 will be required beginning SY 2017-2018 for both breakfast and lunch.</a:t>
            </a:r>
            <a:r>
              <a:rPr lang="en-US" sz="1100" dirty="0" smtClean="0"/>
              <a:t> . This is based on sodium reductions that can be feasibly achieved with product reformulations by food industry, using currently available technology. </a:t>
            </a:r>
            <a:endParaRPr lang="en-US" sz="1100" dirty="0" smtClean="0">
              <a:latin typeface="Arial" pitchFamily="34" charset="0"/>
              <a:cs typeface="Arial" pitchFamily="34" charset="0"/>
            </a:endParaRPr>
          </a:p>
          <a:p>
            <a:pPr marL="0" lvl="1" defTabSz="975589">
              <a:buFontTx/>
              <a:buChar char="•"/>
            </a:pPr>
            <a:endParaRPr lang="en-US" sz="1100" dirty="0" smtClean="0">
              <a:latin typeface="Arial" pitchFamily="34" charset="0"/>
              <a:cs typeface="Arial" pitchFamily="34" charset="0"/>
            </a:endParaRPr>
          </a:p>
          <a:p>
            <a:pPr marL="0" lvl="1" defTabSz="975589">
              <a:buFontTx/>
              <a:buChar char="•"/>
              <a:defRPr/>
            </a:pPr>
            <a:r>
              <a:rPr lang="en-US" sz="1100" dirty="0" smtClean="0">
                <a:latin typeface="Arial" pitchFamily="34" charset="0"/>
                <a:cs typeface="Arial" pitchFamily="34" charset="0"/>
              </a:rPr>
              <a:t> And finally, the Final Target will be required beginning SY 2022-2023 for both breakfast and lunch.</a:t>
            </a:r>
            <a:r>
              <a:rPr lang="en-US" sz="1100" dirty="0" smtClean="0"/>
              <a:t> Meeting the Final Target will require new technology and/or food products and, therefore, we are allowing a 10-year period to meet the new requirement.</a:t>
            </a:r>
          </a:p>
          <a:p>
            <a:pPr marL="0" lvl="1" defTabSz="975589">
              <a:buFontTx/>
              <a:buChar char="•"/>
            </a:pPr>
            <a:endParaRPr lang="en-US" sz="1100" dirty="0" smtClean="0">
              <a:latin typeface="Arial" pitchFamily="34" charset="0"/>
              <a:cs typeface="Arial" pitchFamily="34" charset="0"/>
            </a:endParaRPr>
          </a:p>
          <a:p>
            <a:pPr marL="0" lvl="1" defTabSz="975589">
              <a:buFontTx/>
              <a:buChar char="•"/>
            </a:pPr>
            <a:r>
              <a:rPr lang="en-US" sz="1100" dirty="0" smtClean="0">
                <a:latin typeface="Arial" pitchFamily="34" charset="0"/>
              </a:rPr>
              <a:t>Prior to the implementation of Target 2 and the Final sodium targets contained in this rule, USDA will evaluate relevant data on sodium intake and human health, as required by Section 743 of the Consolidated and Further Continuing Appropriations Act of 2012.</a:t>
            </a:r>
            <a:r>
              <a:rPr lang="en-US" sz="1100" dirty="0" smtClean="0">
                <a:latin typeface="Arial" pitchFamily="34" charset="0"/>
                <a:cs typeface="Arial" pitchFamily="34" charset="0"/>
              </a:rPr>
              <a:t>  </a:t>
            </a:r>
          </a:p>
          <a:p>
            <a:pPr marL="0" lvl="1" defTabSz="975589">
              <a:buFontTx/>
              <a:buChar char="•"/>
            </a:pPr>
            <a:endParaRPr lang="en-US" sz="1100" dirty="0" smtClean="0">
              <a:latin typeface="Arial" pitchFamily="34" charset="0"/>
              <a:cs typeface="Arial" pitchFamily="34" charset="0"/>
            </a:endParaRPr>
          </a:p>
          <a:p>
            <a:pPr marL="0" lvl="1" defTabSz="975589">
              <a:defRPr/>
            </a:pPr>
            <a:r>
              <a:rPr lang="en-US" sz="1100" dirty="0" smtClean="0"/>
              <a:t>(Handout: DGA Fact Sheets (Note: reading labels for low sodium, considering serving size, and seasoning</a:t>
            </a:r>
            <a:r>
              <a:rPr lang="en-US" sz="1100" baseline="0" dirty="0" smtClean="0"/>
              <a:t> without salt.</a:t>
            </a:r>
            <a:r>
              <a:rPr lang="en-US" sz="1100" dirty="0" smtClean="0"/>
              <a:t>)</a:t>
            </a:r>
          </a:p>
          <a:p>
            <a:pPr marL="0" lvl="1" defTabSz="975589">
              <a:buFontTx/>
              <a:buChar char="•"/>
            </a:pPr>
            <a:endParaRPr lang="en-US" sz="1100" dirty="0" smtClean="0">
              <a:latin typeface="Arial" pitchFamily="34" charset="0"/>
              <a:cs typeface="Arial" pitchFamily="34" charset="0"/>
            </a:endParaRPr>
          </a:p>
          <a:p>
            <a:pPr marL="0" lvl="1" defTabSz="975589">
              <a:buFontTx/>
              <a:buChar char="•"/>
            </a:pPr>
            <a:r>
              <a:rPr lang="en-US" sz="1100" dirty="0" smtClean="0">
                <a:latin typeface="Arial" pitchFamily="34" charset="0"/>
                <a:cs typeface="Arial" pitchFamily="34" charset="0"/>
              </a:rPr>
              <a:t>Although,</a:t>
            </a:r>
            <a:r>
              <a:rPr lang="en-US" sz="1100" baseline="0" dirty="0" smtClean="0">
                <a:latin typeface="Arial" pitchFamily="34" charset="0"/>
                <a:cs typeface="Arial" pitchFamily="34" charset="0"/>
              </a:rPr>
              <a:t> sodium requirements do not take effect until 2014, it is a good ideal to start looking at your menus now to see what you can change.  As you will hear l</a:t>
            </a:r>
            <a:r>
              <a:rPr lang="en-US" sz="1100" dirty="0" smtClean="0">
                <a:latin typeface="Arial" pitchFamily="34" charset="0"/>
                <a:cs typeface="Arial" pitchFamily="34" charset="0"/>
              </a:rPr>
              <a:t>ater in this training, USDA Foods may be able to help you with ways to reduced sodium</a:t>
            </a:r>
            <a:r>
              <a:rPr lang="en-US" sz="1100" baseline="0" dirty="0" smtClean="0">
                <a:latin typeface="Arial" pitchFamily="34" charset="0"/>
                <a:cs typeface="Arial" pitchFamily="34" charset="0"/>
              </a:rPr>
              <a:t> in your food offerings.  You may also wish to start working with your manufacturers on ways to obtain products with a lower sodium content.  Another way for schools to reduced their sodium will be to look at their recipes and see how it may be tweaked to reduce sodium as well.</a:t>
            </a:r>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3" y="4561226"/>
            <a:ext cx="5850835" cy="4559587"/>
          </a:xfrm>
        </p:spPr>
        <p:txBody>
          <a:bodyPr>
            <a:normAutofit/>
          </a:bodyPr>
          <a:lstStyle/>
          <a:p>
            <a:pPr marL="0" lvl="1" defTabSz="966471" fontAlgn="base">
              <a:spcBef>
                <a:spcPct val="30000"/>
              </a:spcBef>
              <a:spcAft>
                <a:spcPct val="0"/>
              </a:spcAft>
              <a:buFont typeface="Arial" pitchFamily="34" charset="0"/>
              <a:buChar char="•"/>
              <a:defRPr/>
            </a:pPr>
            <a:r>
              <a:rPr lang="en-US" dirty="0" smtClean="0">
                <a:latin typeface="Arial" pitchFamily="34" charset="0"/>
                <a:cs typeface="Arial" pitchFamily="34" charset="0"/>
              </a:rPr>
              <a:t>We understand that reducing sodium in school meals is a formidable challenge. P</a:t>
            </a:r>
            <a:r>
              <a:rPr lang="en-US" dirty="0" smtClean="0"/>
              <a:t>rocurement specifications and recipes will have to be modified.</a:t>
            </a:r>
            <a:endParaRPr lang="en-US" dirty="0" smtClean="0">
              <a:latin typeface="Arial" pitchFamily="34" charset="0"/>
              <a:cs typeface="Arial" pitchFamily="34" charset="0"/>
            </a:endParaRPr>
          </a:p>
          <a:p>
            <a:pPr marL="0" lvl="1" defTabSz="966471">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Therefore, FNS has developed resources to help plan meals with lower sodium content. Team Nutrition and the National Food Service Management Institute both provide guidance for reducing sodium. </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 In addition, USDA Foods continues to make low-sodium food products available to schools and has targeted specific commodities to be made available at lower sodium levels. We will talk more about this later in today’s presentation.</a:t>
            </a:r>
          </a:p>
        </p:txBody>
      </p:sp>
      <p:sp>
        <p:nvSpPr>
          <p:cNvPr id="86020" name="Slide Number Placeholder 3"/>
          <p:cNvSpPr>
            <a:spLocks noGrp="1"/>
          </p:cNvSpPr>
          <p:nvPr>
            <p:ph type="sldNum" sz="quarter" idx="5"/>
          </p:nvPr>
        </p:nvSpPr>
        <p:spPr>
          <a:noFill/>
        </p:spPr>
        <p:txBody>
          <a:bodyPr/>
          <a:lstStyle/>
          <a:p>
            <a:fld id="{0D5CFE61-53CA-4F09-BC90-0F91224837A4}"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1" defTabSz="966471">
              <a:buFont typeface="Arial" pitchFamily="34" charset="0"/>
              <a:buChar char="•"/>
              <a:defRPr/>
            </a:pPr>
            <a:r>
              <a:rPr lang="en-US" dirty="0" smtClean="0">
                <a:latin typeface="Arial" pitchFamily="34" charset="0"/>
                <a:cs typeface="Arial" pitchFamily="34" charset="0"/>
              </a:rPr>
              <a:t>The next dietary specification is saturated fat.</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This rule continues to emphasize saturated fat reduction, and the standard – less than 10% of calories -- is the same as the one we have in the current regulations.</a:t>
            </a:r>
          </a:p>
          <a:p>
            <a:pPr marL="0" lvl="1" defTabSz="966471">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Offering fat-free and low-fat milk will help schools reduce the saturated fat content of the meals.</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Note that this rule does not require schools to meet a </a:t>
            </a:r>
            <a:r>
              <a:rPr lang="en-US" b="1" dirty="0" smtClean="0">
                <a:latin typeface="Arial" pitchFamily="34" charset="0"/>
                <a:cs typeface="Arial" pitchFamily="34" charset="0"/>
              </a:rPr>
              <a:t>total</a:t>
            </a:r>
            <a:r>
              <a:rPr lang="en-US" dirty="0" smtClean="0">
                <a:latin typeface="Arial" pitchFamily="34" charset="0"/>
                <a:cs typeface="Arial" pitchFamily="34" charset="0"/>
              </a:rPr>
              <a:t> fat standard, a change from existing requirements. </a:t>
            </a:r>
          </a:p>
        </p:txBody>
      </p:sp>
      <p:sp>
        <p:nvSpPr>
          <p:cNvPr id="84996" name="Slide Number Placeholder 3"/>
          <p:cNvSpPr>
            <a:spLocks noGrp="1"/>
          </p:cNvSpPr>
          <p:nvPr>
            <p:ph type="sldNum" sz="quarter" idx="5"/>
          </p:nvPr>
        </p:nvSpPr>
        <p:spPr>
          <a:noFill/>
        </p:spPr>
        <p:txBody>
          <a:bodyPr/>
          <a:lstStyle/>
          <a:p>
            <a:fld id="{30D0D3E8-20FD-4164-8E02-1AB3349F00F6}"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1" defTabSz="966471">
              <a:buFont typeface="Arial" pitchFamily="34" charset="0"/>
              <a:buChar char="•"/>
              <a:defRPr/>
            </a:pPr>
            <a:r>
              <a:rPr lang="en-US" dirty="0" smtClean="0">
                <a:latin typeface="Arial" pitchFamily="34" charset="0"/>
                <a:cs typeface="Arial" pitchFamily="34" charset="0"/>
              </a:rPr>
              <a:t>The fourth and final dietary specification is trans fat.</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Current regulations do not include a limit on trans fat.  This rule establishes a practical approach to keeping the amount of trans fat in the meals as low as possible.</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Beginning in SY 2013-14 for breakfast and SY 2012-13 for lunch, schools will have to make sure that the nutrition label or manufacturer specifications for food products, or ingredients used to prepare meals, indicate zero grams of trans fat per serving.</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It  will be important for menu planners to develop food procurement specifications and recipes to meet the trans fat specification.</a:t>
            </a:r>
          </a:p>
          <a:p>
            <a:pPr marL="0" lvl="1" defTabSz="966471">
              <a:buFont typeface="Arial" pitchFamily="34" charset="0"/>
              <a:buChar char="•"/>
              <a:defRPr/>
            </a:pPr>
            <a:endParaRPr lang="en-US" dirty="0" smtClean="0">
              <a:latin typeface="Arial" pitchFamily="34" charset="0"/>
              <a:cs typeface="Arial" pitchFamily="34" charset="0"/>
            </a:endParaRPr>
          </a:p>
          <a:p>
            <a:pPr marL="0" lvl="1" defTabSz="966471">
              <a:buFont typeface="Arial" pitchFamily="34" charset="0"/>
              <a:buChar char="•"/>
              <a:defRPr/>
            </a:pPr>
            <a:r>
              <a:rPr lang="en-US" dirty="0" smtClean="0">
                <a:latin typeface="Arial" pitchFamily="34" charset="0"/>
                <a:cs typeface="Arial" pitchFamily="34" charset="0"/>
              </a:rPr>
              <a:t>However, naturally occurring trans fat found in products such as beef and lamb is excluded from the requirement.</a:t>
            </a:r>
          </a:p>
        </p:txBody>
      </p:sp>
      <p:sp>
        <p:nvSpPr>
          <p:cNvPr id="88068" name="Slide Number Placeholder 3"/>
          <p:cNvSpPr>
            <a:spLocks noGrp="1"/>
          </p:cNvSpPr>
          <p:nvPr>
            <p:ph type="sldNum" sz="quarter" idx="5"/>
          </p:nvPr>
        </p:nvSpPr>
        <p:spPr>
          <a:noFill/>
        </p:spPr>
        <p:txBody>
          <a:bodyPr/>
          <a:lstStyle/>
          <a:p>
            <a:fld id="{DE3885BC-FBC1-471F-9AF9-D55A36CDB082}"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b="0" u="none" baseline="0" dirty="0" smtClean="0"/>
              <a:t>We will start with a brief overview of the requirements for lunch and breakfast, along with the implementation timeframes for each.  Much of this information comes from the webinars held when the final rule was released, though it is organized slightly differently than in the webinars. Then we’ll spend most of the rest of the morning on issues and questions that have been raised since then.   There will be plenty of time for questions and interaction as we go along.   </a:t>
            </a:r>
            <a:endParaRPr lang="en-US" b="0" dirty="0" smtClean="0"/>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D2D640F-1FCF-4725-8338-8EED1962902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392113" y="719138"/>
            <a:ext cx="6491287" cy="4868862"/>
          </a:xfrm>
          <a:ln/>
        </p:spPr>
      </p:sp>
      <p:sp>
        <p:nvSpPr>
          <p:cNvPr id="3" name="Notes Placeholder 2"/>
          <p:cNvSpPr>
            <a:spLocks noGrp="1"/>
          </p:cNvSpPr>
          <p:nvPr>
            <p:ph type="body" idx="1"/>
          </p:nvPr>
        </p:nvSpPr>
        <p:spPr>
          <a:xfrm>
            <a:off x="636106" y="6374567"/>
            <a:ext cx="5946913" cy="2506871"/>
          </a:xfrm>
        </p:spPr>
        <p:txBody>
          <a:bodyPr>
            <a:normAutofit/>
          </a:bodyPr>
          <a:lstStyle/>
          <a:p>
            <a:pPr eaLnBrk="1" hangingPunct="1">
              <a:buFont typeface="Arial" pitchFamily="34" charset="0"/>
              <a:buChar char="•"/>
              <a:defRPr/>
            </a:pPr>
            <a:r>
              <a:rPr lang="en-US" dirty="0" smtClean="0">
                <a:latin typeface="Arial" pitchFamily="34" charset="0"/>
                <a:cs typeface="Arial" pitchFamily="34" charset="0"/>
              </a:rPr>
              <a:t>Now I’d like to take a few minutes to recap the timeline for implementation of the requirements. You should all be familiar with this chart by now- this is a graphic depiction of when each requirement will be phased in for both breakfast and lunch over the next 10 years—it’s the same chart we used it the webinars and is also posted on our website. I understand that this screen shot is not easy to read, but it is just a reminder of what handout you should be referencing.</a:t>
            </a:r>
          </a:p>
          <a:p>
            <a:pPr eaLnBrk="1" hangingPunct="1">
              <a:buFont typeface="Arial" pitchFamily="34" charset="0"/>
              <a:buNone/>
              <a:defRPr/>
            </a:pPr>
            <a:endParaRPr lang="en-US" dirty="0" smtClean="0">
              <a:latin typeface="Arial" pitchFamily="34" charset="0"/>
              <a:cs typeface="Arial" pitchFamily="34" charset="0"/>
            </a:endParaRPr>
          </a:p>
        </p:txBody>
      </p:sp>
      <p:sp>
        <p:nvSpPr>
          <p:cNvPr id="101380" name="Slide Number Placeholder 3"/>
          <p:cNvSpPr>
            <a:spLocks noGrp="1"/>
          </p:cNvSpPr>
          <p:nvPr>
            <p:ph type="sldNum" sz="quarter" idx="5"/>
          </p:nvPr>
        </p:nvSpPr>
        <p:spPr>
          <a:noFill/>
        </p:spPr>
        <p:txBody>
          <a:bodyPr/>
          <a:lstStyle/>
          <a:p>
            <a:fld id="{EA9A83A0-4405-4450-9225-8B22DE0E90A8}"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4" y="4561229"/>
            <a:ext cx="5850835" cy="4646482"/>
          </a:xfrm>
        </p:spPr>
        <p:txBody>
          <a:bodyPr>
            <a:normAutofit/>
          </a:bodyPr>
          <a:lstStyle/>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All changes to the lunch program go into effect beginning July 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2012 in (SY 2012-2013). There are only a handful of exceptions to this date. These are:</a:t>
            </a: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53" indent="-222307" defTabSz="948507">
              <a:lnSpc>
                <a:spcPct val="93000"/>
              </a:lnSpc>
              <a:spcBef>
                <a:spcPct val="0"/>
              </a:spcBef>
              <a:buSzPct val="45000"/>
              <a:buFont typeface="Arial" charset="0"/>
              <a:buChar char="•"/>
              <a:defRPr/>
            </a:pPr>
            <a:r>
              <a:rPr lang="en-US" dirty="0" smtClean="0">
                <a:latin typeface="Arial" pitchFamily="34" charset="0"/>
                <a:cs typeface="Arial" pitchFamily="34" charset="0"/>
              </a:rPr>
              <a:t>The new 3-year administrative review cycle begins on July 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2013 (SY 2013-14),</a:t>
            </a:r>
          </a:p>
          <a:p>
            <a:pPr marL="355690" indent="-354044">
              <a:spcBef>
                <a:spcPts val="662"/>
              </a:spcBef>
              <a:buClr>
                <a:srgbClr val="FFFFFF"/>
              </a:buClr>
              <a:buSzPct val="45000"/>
              <a:buFont typeface="Symbol" charset="2"/>
              <a:buChar char=""/>
              <a:tabLst>
                <a:tab pos="750901" algn="l"/>
                <a:tab pos="1501803" algn="l"/>
                <a:tab pos="2252704" algn="l"/>
                <a:tab pos="3003606" algn="l"/>
                <a:tab pos="3754507" algn="l"/>
                <a:tab pos="4505409" algn="l"/>
                <a:tab pos="5256310" algn="l"/>
                <a:tab pos="6007212" algn="l"/>
                <a:tab pos="6758113" algn="l"/>
                <a:tab pos="7509015" algn="l"/>
                <a:tab pos="8259916" algn="l"/>
              </a:tabLst>
            </a:pPr>
            <a:r>
              <a:rPr lang="en-US" dirty="0" smtClean="0">
                <a:latin typeface="Arial" pitchFamily="34" charset="0"/>
                <a:ea typeface="MS Gothic" charset="0"/>
                <a:cs typeface="Arial" pitchFamily="34" charset="0"/>
              </a:rPr>
              <a:t>All grains must be whole grain-rich beginning July 1</a:t>
            </a:r>
            <a:r>
              <a:rPr lang="en-US" baseline="30000" dirty="0" smtClean="0">
                <a:latin typeface="Arial" pitchFamily="34" charset="0"/>
                <a:ea typeface="MS Gothic" charset="0"/>
                <a:cs typeface="Arial" pitchFamily="34" charset="0"/>
              </a:rPr>
              <a:t>st</a:t>
            </a:r>
            <a:r>
              <a:rPr lang="en-US" dirty="0" smtClean="0">
                <a:latin typeface="Arial" pitchFamily="34" charset="0"/>
                <a:ea typeface="MS Gothic" charset="0"/>
                <a:cs typeface="Arial" pitchFamily="34" charset="0"/>
              </a:rPr>
              <a:t>, 2014 (</a:t>
            </a:r>
            <a:r>
              <a:rPr lang="en-US" dirty="0" smtClean="0">
                <a:latin typeface="Arial" pitchFamily="34" charset="0"/>
                <a:cs typeface="Arial" pitchFamily="34" charset="0"/>
              </a:rPr>
              <a:t>SY 2014-2015), and</a:t>
            </a:r>
            <a:endParaRPr lang="en-US" dirty="0" smtClean="0">
              <a:latin typeface="Arial" pitchFamily="34" charset="0"/>
              <a:ea typeface="MS Gothic" charset="0"/>
              <a:cs typeface="Arial" pitchFamily="34" charset="0"/>
            </a:endParaRPr>
          </a:p>
          <a:p>
            <a:pPr marL="355690" indent="-354044">
              <a:spcBef>
                <a:spcPts val="662"/>
              </a:spcBef>
              <a:buClr>
                <a:srgbClr val="FFFFFF"/>
              </a:buClr>
              <a:buSzPct val="45000"/>
              <a:buFont typeface="Symbol" charset="2"/>
              <a:buChar char=""/>
              <a:tabLst>
                <a:tab pos="750901" algn="l"/>
                <a:tab pos="1501803" algn="l"/>
                <a:tab pos="2252704" algn="l"/>
                <a:tab pos="3003606" algn="l"/>
                <a:tab pos="3754507" algn="l"/>
                <a:tab pos="4505409" algn="l"/>
                <a:tab pos="5256310" algn="l"/>
                <a:tab pos="6007212" algn="l"/>
                <a:tab pos="6758113" algn="l"/>
                <a:tab pos="7509015" algn="l"/>
                <a:tab pos="8259916" algn="l"/>
              </a:tabLst>
            </a:pPr>
            <a:r>
              <a:rPr lang="en-US" dirty="0" smtClean="0">
                <a:latin typeface="Arial" pitchFamily="34" charset="0"/>
                <a:ea typeface="MS Gothic" charset="0"/>
                <a:cs typeface="Arial" pitchFamily="34" charset="0"/>
              </a:rPr>
              <a:t>Target 1 for the average weekly sodium limit also goes into effect for SY 2014-15. </a:t>
            </a:r>
          </a:p>
          <a:p>
            <a:pPr marL="223953" indent="-222307">
              <a:lnSpc>
                <a:spcPct val="93000"/>
              </a:lnSpc>
              <a:spcBef>
                <a:spcPct val="0"/>
              </a:spcBef>
              <a:buSzPct val="45000"/>
              <a:buFont typeface="Arial" charset="0"/>
              <a:buChar char="•"/>
            </a:pPr>
            <a:r>
              <a:rPr lang="en-US" dirty="0" smtClean="0">
                <a:latin typeface="Arial" pitchFamily="34" charset="0"/>
                <a:ea typeface="MS Gothic" charset="0"/>
                <a:cs typeface="Arial" pitchFamily="34" charset="0"/>
              </a:rPr>
              <a:t>Additionally, </a:t>
            </a:r>
            <a:r>
              <a:rPr lang="en-US" dirty="0" smtClean="0">
                <a:latin typeface="Arial" pitchFamily="34" charset="0"/>
                <a:cs typeface="Arial" pitchFamily="34" charset="0"/>
              </a:rPr>
              <a:t>Target 2 goes into effect for SY 2017-2018. Likewise, the Final Target goes into effect for SY 2022-2023.</a:t>
            </a: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Other than these exceptions, everything else is happening this coming school year for lunch!</a:t>
            </a:r>
            <a:endParaRPr lang="en-US" dirty="0" smtClean="0">
              <a:latin typeface="Arial" pitchFamily="34" charset="0"/>
              <a:ea typeface="MS Gothic" charset="0"/>
              <a:cs typeface="Arial" pitchFamily="34" charset="0"/>
            </a:endParaRPr>
          </a:p>
          <a:p>
            <a:pPr marL="223953" indent="-222307" defTabSz="948507">
              <a:lnSpc>
                <a:spcPct val="93000"/>
              </a:lnSpc>
              <a:spcBef>
                <a:spcPct val="0"/>
              </a:spcBef>
              <a:buSzPct val="45000"/>
              <a:buFont typeface="Arial" charset="0"/>
              <a:buChar char="•"/>
              <a:defRPr/>
            </a:pPr>
            <a:endParaRPr lang="en-US" dirty="0" smtClean="0">
              <a:latin typeface="Arial" charset="0"/>
              <a:cs typeface="+mn-ea" charset="0"/>
            </a:endParaRP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4" y="4561229"/>
            <a:ext cx="5850835" cy="4646482"/>
          </a:xfrm>
        </p:spPr>
        <p:txBody>
          <a:bodyPr>
            <a:normAutofit/>
          </a:bodyPr>
          <a:lstStyle/>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On the other hand, there are only minimal changes to the breakfast program as of July 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2012 (this coming school year).</a:t>
            </a: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Therefore, schools should plan to continue with the existing meal pattern and menu approaches they have already been using.</a:t>
            </a: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The only changes of note to breakfast this year are the </a:t>
            </a:r>
            <a:r>
              <a:rPr lang="en-US" dirty="0" err="1" smtClean="0">
                <a:latin typeface="Arial" pitchFamily="34" charset="0"/>
                <a:cs typeface="Arial" pitchFamily="34" charset="0"/>
              </a:rPr>
              <a:t>lowfat</a:t>
            </a:r>
            <a:r>
              <a:rPr lang="en-US" dirty="0" smtClean="0">
                <a:latin typeface="Arial" pitchFamily="34" charset="0"/>
                <a:cs typeface="Arial" pitchFamily="34" charset="0"/>
              </a:rPr>
              <a:t>/fat-free milk requirement, and the discontinuation of formulated grain-fruit products.</a:t>
            </a: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While the saturated fat requirement applies, it is not a change from existing practices.</a:t>
            </a:r>
          </a:p>
          <a:p>
            <a:pPr marL="223953" indent="-222307">
              <a:lnSpc>
                <a:spcPct val="93000"/>
              </a:lnSpc>
              <a:spcBef>
                <a:spcPct val="0"/>
              </a:spcBef>
              <a:buSzPct val="45000"/>
              <a:buFont typeface="Arial" charset="0"/>
              <a:buChar char="•"/>
            </a:pPr>
            <a:endParaRPr lang="en-US" dirty="0" smtClean="0">
              <a:latin typeface="Arial" pitchFamily="34" charset="0"/>
              <a:ea typeface="MS Gothic" charset="0"/>
              <a:cs typeface="Arial" pitchFamily="34"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4" y="4561229"/>
            <a:ext cx="5850835" cy="4646482"/>
          </a:xfrm>
        </p:spPr>
        <p:txBody>
          <a:bodyPr>
            <a:normAutofit/>
          </a:bodyPr>
          <a:lstStyle/>
          <a:p>
            <a:pPr lvl="1"/>
            <a:r>
              <a:rPr lang="en-US" kern="1200" dirty="0" smtClean="0">
                <a:latin typeface="Arial" pitchFamily="34" charset="0"/>
                <a:cs typeface="Arial" pitchFamily="34" charset="0"/>
              </a:rPr>
              <a:t>Beginning July 1</a:t>
            </a:r>
            <a:r>
              <a:rPr lang="en-US" kern="1200" baseline="30000" dirty="0" smtClean="0">
                <a:latin typeface="Arial" pitchFamily="34" charset="0"/>
                <a:cs typeface="Arial" pitchFamily="34" charset="0"/>
              </a:rPr>
              <a:t>st</a:t>
            </a:r>
            <a:r>
              <a:rPr lang="en-US" kern="1200" dirty="0" smtClean="0">
                <a:latin typeface="Arial" pitchFamily="34" charset="0"/>
                <a:cs typeface="Arial" pitchFamily="34" charset="0"/>
              </a:rPr>
              <a:t>, 2013, the</a:t>
            </a:r>
            <a:r>
              <a:rPr lang="en-US" kern="1200" baseline="0" dirty="0" smtClean="0">
                <a:latin typeface="Arial" pitchFamily="34" charset="0"/>
                <a:cs typeface="Arial" pitchFamily="34" charset="0"/>
              </a:rPr>
              <a:t> new meal pattern applies to breakfast. </a:t>
            </a:r>
          </a:p>
          <a:p>
            <a:pPr lvl="1"/>
            <a:r>
              <a:rPr lang="en-US" kern="1200" baseline="0" dirty="0" smtClean="0">
                <a:latin typeface="Arial" pitchFamily="34" charset="0"/>
                <a:cs typeface="Arial" pitchFamily="34" charset="0"/>
              </a:rPr>
              <a:t>Therefore, schools must begin following the new requirements. </a:t>
            </a:r>
          </a:p>
          <a:p>
            <a:pPr lvl="1"/>
            <a:endParaRPr lang="en-US" dirty="0" smtClean="0">
              <a:latin typeface="Arial" pitchFamily="34" charset="0"/>
              <a:cs typeface="Arial" pitchFamily="34" charset="0"/>
            </a:endParaRPr>
          </a:p>
          <a:p>
            <a:pPr lvl="1"/>
            <a:r>
              <a:rPr lang="en-US" kern="1200" baseline="0" dirty="0" smtClean="0">
                <a:latin typeface="Arial" pitchFamily="34" charset="0"/>
                <a:cs typeface="Arial" pitchFamily="34" charset="0"/>
              </a:rPr>
              <a:t>The only exceptions this are that the f</a:t>
            </a:r>
            <a:r>
              <a:rPr lang="en-US" dirty="0" smtClean="0">
                <a:latin typeface="Arial" pitchFamily="34" charset="0"/>
                <a:cs typeface="Arial" pitchFamily="34" charset="0"/>
              </a:rPr>
              <a:t>ruit/vegetable component with current (existing) required quantities remains this year only</a:t>
            </a:r>
          </a:p>
          <a:p>
            <a:pPr lvl="1"/>
            <a:endParaRPr lang="en-US" dirty="0" smtClean="0">
              <a:latin typeface="Arial" pitchFamily="34" charset="0"/>
              <a:cs typeface="Arial" pitchFamily="34" charset="0"/>
            </a:endParaRPr>
          </a:p>
          <a:p>
            <a:pPr lvl="1"/>
            <a:r>
              <a:rPr lang="en-US" dirty="0" smtClean="0">
                <a:latin typeface="Arial" pitchFamily="34" charset="0"/>
                <a:cs typeface="Arial" pitchFamily="34" charset="0"/>
              </a:rPr>
              <a:t>Additionally,</a:t>
            </a:r>
            <a:r>
              <a:rPr lang="en-US" baseline="0" dirty="0" smtClean="0">
                <a:latin typeface="Arial" pitchFamily="34" charset="0"/>
                <a:cs typeface="Arial" pitchFamily="34" charset="0"/>
              </a:rPr>
              <a:t> there is n</a:t>
            </a:r>
            <a:r>
              <a:rPr lang="en-US" dirty="0" smtClean="0">
                <a:latin typeface="Arial" pitchFamily="34" charset="0"/>
                <a:cs typeface="Arial" pitchFamily="34" charset="0"/>
              </a:rPr>
              <a:t>o sodium limit yet- however, schools</a:t>
            </a:r>
            <a:r>
              <a:rPr lang="en-US" baseline="0" dirty="0" smtClean="0">
                <a:latin typeface="Arial" pitchFamily="34" charset="0"/>
                <a:cs typeface="Arial" pitchFamily="34" charset="0"/>
              </a:rPr>
              <a:t> should be making efforts to reduce sodium in breakfast in preparation for Target 1 the following year.</a:t>
            </a:r>
            <a:endParaRPr lang="en-US" dirty="0" smtClean="0">
              <a:latin typeface="Arial" pitchFamily="34" charset="0"/>
              <a:cs typeface="Arial" pitchFamily="34" charset="0"/>
            </a:endParaRPr>
          </a:p>
          <a:p>
            <a:pPr marL="223953" indent="-222307">
              <a:lnSpc>
                <a:spcPct val="93000"/>
              </a:lnSpc>
              <a:spcBef>
                <a:spcPct val="0"/>
              </a:spcBef>
              <a:buSzPct val="45000"/>
              <a:buFont typeface="Arial" charset="0"/>
              <a:buChar char="•"/>
            </a:pPr>
            <a:endParaRPr lang="en-US" kern="1200" baseline="0" dirty="0" smtClean="0">
              <a:latin typeface="Arial" pitchFamily="34" charset="0"/>
              <a:cs typeface="Arial" pitchFamily="34" charset="0"/>
            </a:endParaRPr>
          </a:p>
          <a:p>
            <a:pPr marL="223953" indent="-222307">
              <a:lnSpc>
                <a:spcPct val="93000"/>
              </a:lnSpc>
              <a:spcBef>
                <a:spcPct val="0"/>
              </a:spcBef>
              <a:buSzPct val="45000"/>
              <a:buFont typeface="Arial" charset="0"/>
              <a:buChar char="•"/>
            </a:pPr>
            <a:endParaRPr lang="en-US" dirty="0" smtClean="0">
              <a:latin typeface="Arial" pitchFamily="34" charset="0"/>
              <a:ea typeface="MS Gothic" charset="0"/>
              <a:cs typeface="Arial" pitchFamily="34"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4" y="4561229"/>
            <a:ext cx="5850835" cy="4646482"/>
          </a:xfrm>
        </p:spPr>
        <p:txBody>
          <a:bodyPr>
            <a:normAutofit/>
          </a:bodyPr>
          <a:lstStyle/>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In SY 2014-15, schools will continue to follow the new meal pattern, with a move to all grains being whole grain-rich.</a:t>
            </a: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At this time, the fruit/vegetable component becomes the fruits component, and required quantities increase. Vegetable substitution is allowable, but there is no vegetable requirement at breakfast.</a:t>
            </a: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Additionally, with the new Fruits component in place, the new procedures for OVS at breakfast apply.</a:t>
            </a:r>
          </a:p>
          <a:p>
            <a:pPr marL="223953" indent="-222307">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53" indent="-222307">
              <a:lnSpc>
                <a:spcPct val="93000"/>
              </a:lnSpc>
              <a:spcBef>
                <a:spcPct val="0"/>
              </a:spcBef>
              <a:buSzPct val="45000"/>
              <a:buFont typeface="Arial" charset="0"/>
              <a:buChar char="•"/>
            </a:pPr>
            <a:r>
              <a:rPr lang="en-US" dirty="0" smtClean="0">
                <a:latin typeface="Arial" pitchFamily="34" charset="0"/>
                <a:cs typeface="Arial" pitchFamily="34" charset="0"/>
              </a:rPr>
              <a:t>Finally, the first of three sodium targets takes effect. As for lunch, Target 2 is effective in SY 2017-18, and the Final Target is effective SY 2022-23.</a:t>
            </a:r>
          </a:p>
          <a:p>
            <a:pPr marL="223953" indent="-222307">
              <a:lnSpc>
                <a:spcPct val="93000"/>
              </a:lnSpc>
              <a:spcBef>
                <a:spcPct val="0"/>
              </a:spcBef>
              <a:buSzPct val="45000"/>
              <a:buFont typeface="Arial" charset="0"/>
              <a:buChar char="•"/>
            </a:pPr>
            <a:endParaRPr lang="en-US" dirty="0" smtClean="0">
              <a:latin typeface="Arial" pitchFamily="34" charset="0"/>
              <a:ea typeface="MS Gothic" charset="0"/>
              <a:cs typeface="Arial" pitchFamily="34"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pitchFamily="34" charset="0"/>
                <a:cs typeface="Arial" pitchFamily="34" charset="0"/>
              </a:rPr>
              <a:t>Now</a:t>
            </a:r>
            <a:r>
              <a:rPr lang="en-US" baseline="0" dirty="0" smtClean="0">
                <a:latin typeface="Arial" pitchFamily="34" charset="0"/>
                <a:cs typeface="Arial" pitchFamily="34" charset="0"/>
              </a:rPr>
              <a:t> that we have covered the meal components and dietary specifications, I would like to take a few minutes to cover some of the “Key Issues” that have arisen with the new meal patterns. </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These are questions we have heard repeatedly from folks in the past month about some unique challenges we must work through.</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I will note that the information I present today should not necessarily be considered complete, or final- this is the information we have available at this time, and we will continue to update you as needed.</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Here are some of the key issues and questions we will be discussing today:</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Identification of reimbursable meal</a:t>
            </a:r>
          </a:p>
          <a:p>
            <a:pPr>
              <a:buFont typeface="Arial" pitchFamily="34" charset="0"/>
              <a:buChar char="•"/>
            </a:pPr>
            <a:r>
              <a:rPr lang="en-US" dirty="0" smtClean="0">
                <a:latin typeface="Arial" pitchFamily="34" charset="0"/>
                <a:cs typeface="Arial" pitchFamily="34" charset="0"/>
              </a:rPr>
              <a:t>Early adoption of breakfast requirements</a:t>
            </a:r>
          </a:p>
          <a:p>
            <a:pPr>
              <a:buFont typeface="Arial" pitchFamily="34" charset="0"/>
              <a:buChar char="•"/>
            </a:pPr>
            <a:r>
              <a:rPr lang="en-US" dirty="0" smtClean="0">
                <a:latin typeface="Arial" pitchFamily="34" charset="0"/>
                <a:cs typeface="Arial" pitchFamily="34" charset="0"/>
              </a:rPr>
              <a:t>Existing Inventory (frozen fruit)</a:t>
            </a:r>
          </a:p>
          <a:p>
            <a:pPr>
              <a:buFont typeface="Arial" pitchFamily="34" charset="0"/>
              <a:buChar char="•"/>
            </a:pPr>
            <a:r>
              <a:rPr lang="en-US" dirty="0" smtClean="0">
                <a:latin typeface="Arial" pitchFamily="34" charset="0"/>
                <a:cs typeface="Arial" pitchFamily="34" charset="0"/>
              </a:rPr>
              <a:t>Fruit and vegetable serving sizes</a:t>
            </a:r>
          </a:p>
          <a:p>
            <a:pPr>
              <a:buFont typeface="Arial" pitchFamily="34" charset="0"/>
              <a:buChar char="•"/>
            </a:pPr>
            <a:r>
              <a:rPr lang="en-US" dirty="0" smtClean="0">
                <a:latin typeface="Arial" pitchFamily="34" charset="0"/>
                <a:cs typeface="Arial" pitchFamily="34" charset="0"/>
              </a:rPr>
              <a:t>Vegetables in the SBP</a:t>
            </a:r>
          </a:p>
          <a:p>
            <a:pPr>
              <a:buFont typeface="Arial" pitchFamily="34" charset="0"/>
              <a:buChar char="•"/>
            </a:pPr>
            <a:r>
              <a:rPr lang="en-US" dirty="0" smtClean="0">
                <a:latin typeface="Arial" pitchFamily="34" charset="0"/>
                <a:cs typeface="Arial" pitchFamily="34" charset="0"/>
              </a:rPr>
              <a:t>Grains- whole grain-rich criteria</a:t>
            </a:r>
          </a:p>
          <a:p>
            <a:pPr>
              <a:buFont typeface="Arial" pitchFamily="34" charset="0"/>
              <a:buChar char="•"/>
            </a:pPr>
            <a:r>
              <a:rPr lang="en-US" dirty="0" smtClean="0">
                <a:latin typeface="Arial" pitchFamily="34" charset="0"/>
                <a:cs typeface="Arial" pitchFamily="34" charset="0"/>
              </a:rPr>
              <a:t>Formulated grain-fruit products</a:t>
            </a:r>
          </a:p>
          <a:p>
            <a:pPr>
              <a:buFont typeface="Arial" pitchFamily="34" charset="0"/>
              <a:buChar char="•"/>
            </a:pPr>
            <a:r>
              <a:rPr lang="en-US" dirty="0" smtClean="0">
                <a:latin typeface="Arial" pitchFamily="34" charset="0"/>
                <a:cs typeface="Arial" pitchFamily="34" charset="0"/>
              </a:rPr>
              <a:t>Tofu and soy products</a:t>
            </a:r>
          </a:p>
          <a:p>
            <a:pPr>
              <a:buFont typeface="Arial" pitchFamily="34" charset="0"/>
              <a:buChar char="•"/>
            </a:pPr>
            <a:r>
              <a:rPr lang="en-US" dirty="0" smtClean="0">
                <a:latin typeface="Arial" pitchFamily="34" charset="0"/>
                <a:cs typeface="Arial" pitchFamily="34" charset="0"/>
              </a:rPr>
              <a:t>Milk</a:t>
            </a:r>
          </a:p>
          <a:p>
            <a:pPr>
              <a:buFont typeface="Arial" pitchFamily="34" charset="0"/>
              <a:buChar char="•"/>
            </a:pPr>
            <a:r>
              <a:rPr lang="en-US" dirty="0" smtClean="0">
                <a:latin typeface="Arial" pitchFamily="34" charset="0"/>
                <a:cs typeface="Arial" pitchFamily="34" charset="0"/>
              </a:rPr>
              <a:t>Sodium, including sodium reduction techniques</a:t>
            </a:r>
          </a:p>
          <a:p>
            <a:pPr>
              <a:buFont typeface="Arial" pitchFamily="34" charset="0"/>
              <a:buChar char="•"/>
            </a:pPr>
            <a:r>
              <a:rPr lang="en-US" dirty="0" smtClean="0">
                <a:latin typeface="Arial" pitchFamily="34" charset="0"/>
                <a:cs typeface="Arial" pitchFamily="34" charset="0"/>
              </a:rPr>
              <a:t>Trans fat</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defRPr/>
            </a:pPr>
            <a:r>
              <a:rPr lang="en-US" dirty="0" smtClean="0">
                <a:latin typeface="Arial" pitchFamily="34" charset="0"/>
                <a:cs typeface="Arial" pitchFamily="34" charset="0"/>
              </a:rPr>
              <a:t>-In this final rule, schools are required to identify the foods that are part of the reimbursable meal near or at the beginning of the serving line. </a:t>
            </a: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r>
              <a:rPr lang="en-US" dirty="0" smtClean="0">
                <a:latin typeface="Arial" pitchFamily="34" charset="0"/>
                <a:cs typeface="Arial" pitchFamily="34" charset="0"/>
              </a:rPr>
              <a:t>This seeks to ensure that students understand the components of the reimbursable meal and do not make unintentional purchases of a la carte foods.  </a:t>
            </a: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r>
              <a:rPr lang="en-US" dirty="0" smtClean="0">
                <a:latin typeface="Arial" pitchFamily="34" charset="0"/>
                <a:cs typeface="Arial" pitchFamily="34" charset="0"/>
              </a:rPr>
              <a:t>Schools have discretion as to how to identify the foods that are part of the reimbursable meal, as approaches may vary depending on set up of the serving area, ages of children, etc. We would like to take a minute and hear if you have any ideas as to how schools are thinking about implementing this requirement.</a:t>
            </a: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r>
              <a:rPr lang="en-US" b="1" dirty="0" smtClean="0">
                <a:latin typeface="Arial" pitchFamily="34" charset="0"/>
                <a:cs typeface="Arial" pitchFamily="34" charset="0"/>
              </a:rPr>
              <a:t>Seek audience input</a:t>
            </a:r>
            <a:r>
              <a:rPr lang="en-US" dirty="0" smtClean="0">
                <a:latin typeface="Arial" pitchFamily="34" charset="0"/>
                <a:cs typeface="Arial" pitchFamily="34" charset="0"/>
              </a:rPr>
              <a:t>. </a:t>
            </a:r>
            <a:r>
              <a:rPr lang="en-US" b="1" dirty="0" smtClean="0">
                <a:latin typeface="Arial" pitchFamily="34" charset="0"/>
                <a:cs typeface="Arial" pitchFamily="34" charset="0"/>
              </a:rPr>
              <a:t>If none, state…</a:t>
            </a:r>
            <a:r>
              <a:rPr lang="en-US" dirty="0" smtClean="0">
                <a:latin typeface="Arial" pitchFamily="34" charset="0"/>
                <a:cs typeface="Arial" pitchFamily="34" charset="0"/>
              </a:rPr>
              <a:t>for instance, we have heard some folks discussing the idea of color coding the components, so children know when they are selecting a grain, meat, etc. Another proposal was having a poster of </a:t>
            </a:r>
            <a:r>
              <a:rPr lang="en-US" dirty="0" err="1" smtClean="0">
                <a:latin typeface="Arial" pitchFamily="34" charset="0"/>
                <a:cs typeface="Arial" pitchFamily="34" charset="0"/>
              </a:rPr>
              <a:t>MyPlate</a:t>
            </a:r>
            <a:r>
              <a:rPr lang="en-US" dirty="0" smtClean="0">
                <a:latin typeface="Arial" pitchFamily="34" charset="0"/>
                <a:cs typeface="Arial" pitchFamily="34" charset="0"/>
              </a:rPr>
              <a:t> at the beginning of the line and highlighting where each part of the daily meal fits within the plate.</a:t>
            </a:r>
            <a:endParaRPr lang="en-US" b="1" dirty="0" smtClean="0">
              <a:latin typeface="Arial" pitchFamily="34" charset="0"/>
              <a:cs typeface="Arial" pitchFamily="34" charset="0"/>
            </a:endParaRP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endParaRPr lang="en-US"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defRPr/>
            </a:pPr>
            <a:r>
              <a:rPr lang="en-US" dirty="0" smtClean="0">
                <a:latin typeface="Arial" pitchFamily="34" charset="0"/>
                <a:cs typeface="Arial" pitchFamily="34" charset="0"/>
              </a:rPr>
              <a:t>We have also</a:t>
            </a:r>
            <a:r>
              <a:rPr lang="en-US" baseline="0" dirty="0" smtClean="0">
                <a:latin typeface="Arial" pitchFamily="34" charset="0"/>
                <a:cs typeface="Arial" pitchFamily="34" charset="0"/>
              </a:rPr>
              <a:t> received questions on early </a:t>
            </a:r>
            <a:r>
              <a:rPr lang="en-US" dirty="0" smtClean="0">
                <a:latin typeface="Arial" pitchFamily="34" charset="0"/>
                <a:cs typeface="Arial" pitchFamily="34" charset="0"/>
              </a:rPr>
              <a:t>adoption of breakfast meal requirements. </a:t>
            </a: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r>
              <a:rPr lang="en-US" dirty="0" smtClean="0">
                <a:latin typeface="Arial" pitchFamily="34" charset="0"/>
                <a:cs typeface="Arial" pitchFamily="34" charset="0"/>
              </a:rPr>
              <a:t>Some of the new meal requirements are being phased in over several years, which is designed to reduce operator burden.</a:t>
            </a: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r>
              <a:rPr lang="en-US" dirty="0" smtClean="0">
                <a:latin typeface="Arial" pitchFamily="34" charset="0"/>
                <a:cs typeface="Arial" pitchFamily="34" charset="0"/>
              </a:rPr>
              <a:t>However, some School Food Authorities may prefer to adopt changes to breakfast and lunch concurrently. In this case, School Food Authorities must seek permission by States to implement new standards earlier than required.</a:t>
            </a:r>
          </a:p>
          <a:p>
            <a:pPr eaLnBrk="1" hangingPunct="1">
              <a:buFont typeface="Arial" pitchFamily="34" charset="0"/>
              <a:buNone/>
              <a:defRPr/>
            </a:pPr>
            <a:endParaRPr lang="en-US" dirty="0" smtClean="0">
              <a:latin typeface="Arial" pitchFamily="34" charset="0"/>
              <a:cs typeface="Arial" pitchFamily="34" charset="0"/>
            </a:endParaRPr>
          </a:p>
          <a:p>
            <a:pPr eaLnBrk="1" hangingPunct="1">
              <a:buFont typeface="Arial" pitchFamily="34" charset="0"/>
              <a:buChar char="•"/>
              <a:defRPr/>
            </a:pPr>
            <a:r>
              <a:rPr lang="en-US" dirty="0" smtClean="0">
                <a:latin typeface="Arial" pitchFamily="34" charset="0"/>
                <a:cs typeface="Arial" pitchFamily="34" charset="0"/>
              </a:rPr>
              <a:t>This is to ensure that the nutritional integrity of the meal is not compromised. We note that one of the only clear ways an SFA would compromise the nutritional integrity would be if SFAs adopt the new calorie requirements (with a lower minimum than existing requirements) without making other improvements to the meal, such as increased whole grains or fruit. </a:t>
            </a:r>
          </a:p>
          <a:p>
            <a:pPr eaLnBrk="1" hangingPunct="1">
              <a:buFont typeface="Arial" pitchFamily="34" charset="0"/>
              <a:buChar char="•"/>
              <a:defRPr/>
            </a:pPr>
            <a:endParaRPr lang="en-US" dirty="0" smtClean="0">
              <a:latin typeface="Arial" pitchFamily="34" charset="0"/>
              <a:cs typeface="Arial" pitchFamily="34" charset="0"/>
            </a:endParaRPr>
          </a:p>
          <a:p>
            <a:pPr eaLnBrk="1" hangingPunct="1">
              <a:buFont typeface="Arial" pitchFamily="34" charset="0"/>
              <a:buChar char="•"/>
              <a:defRPr/>
            </a:pPr>
            <a:r>
              <a:rPr lang="en-US" dirty="0" smtClean="0">
                <a:latin typeface="Arial" pitchFamily="34" charset="0"/>
                <a:cs typeface="Arial" pitchFamily="34" charset="0"/>
              </a:rPr>
              <a:t>We do not anticipate this being a major concern in most cases, but the State review will serve as a check point in the event of unusual circumstances. If there are ever questions at the State level regarding whether an SFA’s early adoption proposal could be problematic, we encourage you to contact your Regional Office.</a:t>
            </a: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buFontTx/>
              <a:buChar char="•"/>
            </a:pPr>
            <a:r>
              <a:rPr lang="en-US" dirty="0" smtClean="0">
                <a:cs typeface="Times New Roman" pitchFamily="18" charset="0"/>
              </a:rPr>
              <a:t>This rule requires schools to use the same age/grade groups for planning lunches and breakfasts.</a:t>
            </a:r>
          </a:p>
          <a:p>
            <a:pPr eaLnBrk="1" hangingPunct="1"/>
            <a:endParaRPr lang="en-US" dirty="0" smtClean="0">
              <a:cs typeface="Times New Roman" pitchFamily="18" charset="0"/>
            </a:endParaRPr>
          </a:p>
          <a:p>
            <a:pPr eaLnBrk="1" hangingPunct="1">
              <a:buFontTx/>
              <a:buChar char="•"/>
            </a:pPr>
            <a:r>
              <a:rPr lang="en-US" dirty="0" smtClean="0">
                <a:cs typeface="Times New Roman" pitchFamily="18" charset="0"/>
              </a:rPr>
              <a:t>The age/grade groups are now narrower to provide age-appropriate meals.  However, the rule allows some flexibility to schools that have different grade configurations. </a:t>
            </a:r>
            <a:r>
              <a:rPr lang="en-US" dirty="0" smtClean="0"/>
              <a:t>This rule permits a school to use one meal pattern for students in grades K through 8 as food quantity requirements for groups K-5 and 6-8 overlap. However, this will require careful planning to ensure requirements are met for both of these two groups.</a:t>
            </a:r>
          </a:p>
          <a:p>
            <a:pPr eaLnBrk="1" hangingPunct="1">
              <a:buFontTx/>
              <a:buChar char="•"/>
            </a:pPr>
            <a:endParaRPr lang="en-US" dirty="0" smtClean="0"/>
          </a:p>
          <a:p>
            <a:pPr eaLnBrk="1" hangingPunct="1">
              <a:buFontTx/>
              <a:buChar char="•"/>
            </a:pPr>
            <a:r>
              <a:rPr lang="en-US" dirty="0" smtClean="0"/>
              <a:t>These age/grade group changes go into effect in SY 2012-13 for lunch. Breakfast has a one year delay in response to operator concerns, and is required beginning SY 2013-14.</a:t>
            </a:r>
          </a:p>
          <a:p>
            <a:pPr eaLnBrk="1" hangingPunct="1">
              <a:buFontTx/>
              <a:buChar char="•"/>
            </a:pPr>
            <a:endParaRPr lang="en-US" dirty="0" smtClean="0"/>
          </a:p>
          <a:p>
            <a:pPr eaLnBrk="1" hangingPunct="1">
              <a:buFontTx/>
              <a:buChar char="•"/>
            </a:pPr>
            <a:r>
              <a:rPr lang="en-US" dirty="0" smtClean="0"/>
              <a:t>Therefore, in SY 2012-13 </a:t>
            </a:r>
            <a:r>
              <a:rPr lang="en-US" i="1" dirty="0" smtClean="0"/>
              <a:t>only</a:t>
            </a:r>
            <a:r>
              <a:rPr lang="en-US" dirty="0" smtClean="0"/>
              <a:t>, schools have the option to continue the age/grade group K-12 for planning breakfasts.</a:t>
            </a:r>
            <a:endParaRPr lang="en-US" dirty="0" smtClean="0">
              <a:cs typeface="Times New Roman" pitchFamily="18" charset="0"/>
            </a:endParaRPr>
          </a:p>
        </p:txBody>
      </p:sp>
      <p:sp>
        <p:nvSpPr>
          <p:cNvPr id="71684" name="Slide Number Placeholder 3"/>
          <p:cNvSpPr>
            <a:spLocks noGrp="1"/>
          </p:cNvSpPr>
          <p:nvPr>
            <p:ph type="sldNum" sz="quarter" idx="5"/>
          </p:nvPr>
        </p:nvSpPr>
        <p:spPr>
          <a:noFill/>
        </p:spPr>
        <p:txBody>
          <a:bodyPr/>
          <a:lstStyle/>
          <a:p>
            <a:fld id="{C16CDD50-AEDA-4B7F-8969-6FD5F52214D4}"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708025"/>
            <a:ext cx="4802187" cy="3600450"/>
          </a:xfrm>
        </p:spPr>
      </p:sp>
      <p:sp>
        <p:nvSpPr>
          <p:cNvPr id="3" name="Notes Placeholder 2"/>
          <p:cNvSpPr>
            <a:spLocks noGrp="1"/>
          </p:cNvSpPr>
          <p:nvPr>
            <p:ph type="body" idx="1"/>
          </p:nvPr>
        </p:nvSpPr>
        <p:spPr>
          <a:xfrm>
            <a:off x="731521" y="4560570"/>
            <a:ext cx="5852160" cy="4883233"/>
          </a:xfrm>
        </p:spPr>
        <p:txBody>
          <a:bodyPr>
            <a:normAutofit lnSpcReduction="10000"/>
          </a:bodyPr>
          <a:lstStyle/>
          <a:p>
            <a:pPr lvl="0">
              <a:buFont typeface="Arial" pitchFamily="34" charset="0"/>
              <a:buChar char="•"/>
            </a:pPr>
            <a:r>
              <a:rPr lang="en-US" dirty="0" smtClean="0">
                <a:latin typeface="Arial" pitchFamily="34" charset="0"/>
                <a:cs typeface="Arial" pitchFamily="34" charset="0"/>
              </a:rPr>
              <a:t>The next topic I will discuss is how</a:t>
            </a:r>
            <a:r>
              <a:rPr lang="en-US" baseline="0" dirty="0" smtClean="0">
                <a:latin typeface="Arial" pitchFamily="34" charset="0"/>
                <a:cs typeface="Arial" pitchFamily="34" charset="0"/>
              </a:rPr>
              <a:t> schools can utilize existing inventory that will not meet the new meal requirements this coming school year. </a:t>
            </a:r>
          </a:p>
          <a:p>
            <a:pPr lvl="0">
              <a:buFont typeface="Arial" pitchFamily="34" charset="0"/>
              <a:buChar char="•"/>
            </a:pPr>
            <a:endParaRPr lang="en-US" baseline="0" dirty="0" smtClean="0">
              <a:latin typeface="Arial" pitchFamily="34" charset="0"/>
              <a:cs typeface="Arial" pitchFamily="34" charset="0"/>
            </a:endParaRPr>
          </a:p>
          <a:p>
            <a:pPr lvl="0">
              <a:buFont typeface="Arial" pitchFamily="34" charset="0"/>
              <a:buChar char="•"/>
            </a:pPr>
            <a:r>
              <a:rPr lang="en-US" baseline="0" dirty="0" smtClean="0">
                <a:latin typeface="Arial" pitchFamily="34" charset="0"/>
                <a:cs typeface="Arial" pitchFamily="34" charset="0"/>
              </a:rPr>
              <a:t>First, I would like to note that there are relatively few products that absolutely cannot be used. Some requirements, such as sodium limits, do not take effect immediately. In other cases, careful menu planning can incorporate items such as foods high in calories and saturated fat if balanced with foods lower in calories and saturated fat within the same week.</a:t>
            </a:r>
          </a:p>
          <a:p>
            <a:pPr lvl="0">
              <a:buFont typeface="Arial" pitchFamily="34" charset="0"/>
              <a:buChar char="•"/>
            </a:pPr>
            <a:endParaRPr lang="en-US" baseline="0" dirty="0" smtClean="0">
              <a:latin typeface="Arial" pitchFamily="34" charset="0"/>
              <a:cs typeface="Arial" pitchFamily="34" charset="0"/>
            </a:endParaRPr>
          </a:p>
          <a:p>
            <a:pPr lvl="0">
              <a:buFont typeface="Arial" pitchFamily="34" charset="0"/>
              <a:buChar char="•"/>
            </a:pPr>
            <a:r>
              <a:rPr lang="en-US" baseline="0" dirty="0" smtClean="0">
                <a:latin typeface="Arial" pitchFamily="34" charset="0"/>
                <a:cs typeface="Arial" pitchFamily="34" charset="0"/>
              </a:rPr>
              <a:t>There may be some cases, however, where existing inventory is not compliant- some examples might be products with trans fat, or </a:t>
            </a:r>
            <a:r>
              <a:rPr lang="en-US" b="0" baseline="0" dirty="0" smtClean="0">
                <a:latin typeface="Arial" pitchFamily="34" charset="0"/>
                <a:cs typeface="Arial" pitchFamily="34" charset="0"/>
              </a:rPr>
              <a:t> canned </a:t>
            </a:r>
            <a:r>
              <a:rPr lang="en-US" b="0" strike="noStrike" baseline="0" dirty="0" smtClean="0">
                <a:latin typeface="Arial" pitchFamily="34" charset="0"/>
                <a:cs typeface="Arial" pitchFamily="34" charset="0"/>
              </a:rPr>
              <a:t>fruit in heavy syrup</a:t>
            </a:r>
            <a:r>
              <a:rPr lang="en-US" b="0" baseline="0" dirty="0" smtClean="0">
                <a:latin typeface="Arial" pitchFamily="34" charset="0"/>
                <a:cs typeface="Arial" pitchFamily="34" charset="0"/>
              </a:rPr>
              <a:t>.</a:t>
            </a:r>
          </a:p>
          <a:p>
            <a:pPr lvl="0">
              <a:buFont typeface="Arial" pitchFamily="34" charset="0"/>
              <a:buChar char="•"/>
            </a:pPr>
            <a:endParaRPr lang="en-US" b="0" baseline="0" dirty="0" smtClean="0">
              <a:latin typeface="Arial" pitchFamily="34" charset="0"/>
              <a:cs typeface="Arial" pitchFamily="34" charset="0"/>
            </a:endParaRPr>
          </a:p>
          <a:p>
            <a:pPr lvl="0">
              <a:buFont typeface="Arial" pitchFamily="34" charset="0"/>
              <a:buChar char="•"/>
            </a:pPr>
            <a:r>
              <a:rPr lang="en-US" baseline="0" dirty="0" smtClean="0">
                <a:latin typeface="Arial" pitchFamily="34" charset="0"/>
                <a:cs typeface="Arial" pitchFamily="34" charset="0"/>
              </a:rPr>
              <a:t>One solution is to utilize these products before the new requirements take effect on July 1</a:t>
            </a:r>
            <a:r>
              <a:rPr lang="en-US" baseline="30000" dirty="0" smtClean="0">
                <a:latin typeface="Arial" pitchFamily="34" charset="0"/>
                <a:cs typeface="Arial" pitchFamily="34" charset="0"/>
              </a:rPr>
              <a:t>st</a:t>
            </a:r>
            <a:r>
              <a:rPr lang="en-US" baseline="0" dirty="0" smtClean="0">
                <a:latin typeface="Arial" pitchFamily="34" charset="0"/>
                <a:cs typeface="Arial" pitchFamily="34" charset="0"/>
              </a:rPr>
              <a:t>. Another is to use them in programs not held to the new requirements, such as the Summer Food Service Program.</a:t>
            </a:r>
          </a:p>
          <a:p>
            <a:pPr lvl="0">
              <a:buFont typeface="Arial" pitchFamily="34" charset="0"/>
              <a:buChar char="•"/>
            </a:pPr>
            <a:endParaRPr lang="en-US" dirty="0" smtClean="0">
              <a:latin typeface="Arial" pitchFamily="34" charset="0"/>
              <a:cs typeface="Arial" pitchFamily="34" charset="0"/>
            </a:endParaRPr>
          </a:p>
          <a:p>
            <a:pPr lvl="0">
              <a:buFont typeface="Arial" pitchFamily="34" charset="0"/>
              <a:buChar char="•"/>
            </a:pPr>
            <a:r>
              <a:rPr lang="en-US" dirty="0" smtClean="0">
                <a:latin typeface="Arial" pitchFamily="34" charset="0"/>
                <a:cs typeface="Arial" pitchFamily="34" charset="0"/>
              </a:rPr>
              <a:t>However, I would also like to remind you that for the</a:t>
            </a:r>
            <a:r>
              <a:rPr lang="en-US" baseline="0" dirty="0" smtClean="0">
                <a:latin typeface="Arial" pitchFamily="34" charset="0"/>
                <a:cs typeface="Arial" pitchFamily="34" charset="0"/>
              </a:rPr>
              <a:t> frozen fruit without added sugar requirement, there is a one-time e</a:t>
            </a:r>
            <a:r>
              <a:rPr lang="en-US" dirty="0" smtClean="0">
                <a:latin typeface="Arial" pitchFamily="34" charset="0"/>
                <a:cs typeface="Arial" pitchFamily="34" charset="0"/>
              </a:rPr>
              <a:t>xemption for School</a:t>
            </a:r>
            <a:r>
              <a:rPr lang="en-US" baseline="0" dirty="0" smtClean="0">
                <a:latin typeface="Arial" pitchFamily="34" charset="0"/>
                <a:cs typeface="Arial" pitchFamily="34" charset="0"/>
              </a:rPr>
              <a:t> Year 2012-13 only.</a:t>
            </a:r>
          </a:p>
          <a:p>
            <a:pPr lvl="0">
              <a:buFont typeface="Arial" pitchFamily="34" charset="0"/>
              <a:buChar char="•"/>
            </a:pPr>
            <a:r>
              <a:rPr lang="en-US" baseline="0" dirty="0" smtClean="0">
                <a:latin typeface="Arial" pitchFamily="34" charset="0"/>
                <a:cs typeface="Arial" pitchFamily="34" charset="0"/>
              </a:rPr>
              <a:t>This </a:t>
            </a:r>
            <a:r>
              <a:rPr lang="en-US" dirty="0" smtClean="0">
                <a:latin typeface="Arial" pitchFamily="34" charset="0"/>
                <a:cs typeface="Arial" pitchFamily="34" charset="0"/>
              </a:rPr>
              <a:t>applies to products acquired through USDA Foods as well as those purchased commercially and is for SY 2012-13 only.  Beginning July 1, 2013, </a:t>
            </a:r>
            <a:r>
              <a:rPr lang="en-US" b="1" dirty="0" smtClean="0">
                <a:latin typeface="Arial" pitchFamily="34" charset="0"/>
                <a:cs typeface="Arial" pitchFamily="34" charset="0"/>
              </a:rPr>
              <a:t>all</a:t>
            </a:r>
            <a:r>
              <a:rPr lang="en-US" dirty="0" smtClean="0">
                <a:latin typeface="Arial" pitchFamily="34" charset="0"/>
                <a:cs typeface="Arial" pitchFamily="34" charset="0"/>
              </a:rPr>
              <a:t> frozen fruit served in the NSLP must contain no added sugars. </a:t>
            </a:r>
          </a:p>
          <a:p>
            <a:pPr lvl="0">
              <a:buFont typeface="Arial" pitchFamily="34" charset="0"/>
              <a:buChar char="•"/>
            </a:pPr>
            <a:endParaRPr lang="en-US" dirty="0" smtClean="0">
              <a:latin typeface="Arial" pitchFamily="34" charset="0"/>
              <a:cs typeface="Arial" pitchFamily="34" charset="0"/>
            </a:endParaRPr>
          </a:p>
          <a:p>
            <a:pPr lvl="0">
              <a:buFont typeface="Arial" pitchFamily="34" charset="0"/>
              <a:buChar char="•"/>
            </a:pPr>
            <a:r>
              <a:rPr lang="en-US" dirty="0" smtClean="0">
                <a:latin typeface="Arial" pitchFamily="34" charset="0"/>
                <a:cs typeface="Arial" pitchFamily="34" charset="0"/>
              </a:rPr>
              <a:t>There</a:t>
            </a:r>
            <a:r>
              <a:rPr lang="en-US" baseline="0" dirty="0" smtClean="0">
                <a:latin typeface="Arial" pitchFamily="34" charset="0"/>
                <a:cs typeface="Arial" pitchFamily="34" charset="0"/>
              </a:rPr>
              <a:t> was a m</a:t>
            </a:r>
            <a:r>
              <a:rPr lang="en-US" dirty="0" smtClean="0">
                <a:latin typeface="Arial" pitchFamily="34" charset="0"/>
                <a:cs typeface="Arial" pitchFamily="34" charset="0"/>
              </a:rPr>
              <a:t>emo, SP 20-2012, that was issued on February 24</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t>
            </a:r>
            <a:r>
              <a:rPr lang="en-US" baseline="0" dirty="0" smtClean="0">
                <a:latin typeface="Arial" pitchFamily="34" charset="0"/>
                <a:cs typeface="Arial" pitchFamily="34" charset="0"/>
              </a:rPr>
              <a:t>that describes this exemption.</a:t>
            </a:r>
            <a:endParaRPr lang="en-US" dirty="0" smtClean="0">
              <a:latin typeface="Arial" pitchFamily="34" charset="0"/>
              <a:cs typeface="Arial" pitchFamily="34" charset="0"/>
            </a:endParaRPr>
          </a:p>
          <a:p>
            <a:pPr lvl="0" algn="l"/>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355683">
              <a:defRPr/>
            </a:pPr>
            <a:r>
              <a:rPr lang="en-US" dirty="0" smtClean="0">
                <a:latin typeface="Arial" pitchFamily="34" charset="0"/>
                <a:cs typeface="Arial" pitchFamily="34" charset="0"/>
              </a:rPr>
              <a:t>-Many of you have been asking about serving sizes for both fruits and vegetables. The</a:t>
            </a:r>
            <a:r>
              <a:rPr lang="en-US" baseline="0" dirty="0" smtClean="0">
                <a:latin typeface="Arial" pitchFamily="34" charset="0"/>
                <a:cs typeface="Arial" pitchFamily="34" charset="0"/>
              </a:rPr>
              <a:t> m</a:t>
            </a:r>
            <a:r>
              <a:rPr lang="en-US" dirty="0" smtClean="0">
                <a:latin typeface="Arial" pitchFamily="34" charset="0"/>
                <a:cs typeface="Arial" pitchFamily="34" charset="0"/>
              </a:rPr>
              <a:t>enu planner determines</a:t>
            </a:r>
            <a:r>
              <a:rPr lang="en-US" baseline="0" dirty="0" smtClean="0">
                <a:latin typeface="Arial" pitchFamily="34" charset="0"/>
                <a:cs typeface="Arial" pitchFamily="34" charset="0"/>
              </a:rPr>
              <a:t> the serving sizes and the number of servings needed to meet the meal pattern requirement (e.g. ¾ cup of veggies daily for Grades K-5).  </a:t>
            </a:r>
            <a:endParaRPr lang="en-US" dirty="0" smtClean="0">
              <a:latin typeface="Arial" pitchFamily="34" charset="0"/>
              <a:cs typeface="Arial" pitchFamily="34" charset="0"/>
            </a:endParaRPr>
          </a:p>
          <a:p>
            <a:pPr indent="-355683">
              <a:defRPr/>
            </a:pPr>
            <a:r>
              <a:rPr lang="en-US" dirty="0" smtClean="0">
                <a:latin typeface="Arial" pitchFamily="34" charset="0"/>
                <a:cs typeface="Arial" pitchFamily="34" charset="0"/>
              </a:rPr>
              <a:t>With that said, you do have options on how to make this requirement work for you and your students.  </a:t>
            </a:r>
          </a:p>
          <a:p>
            <a:pPr indent="-355683" defTabSz="948507">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Recall that </a:t>
            </a:r>
            <a:r>
              <a:rPr lang="en-US" baseline="0" dirty="0" smtClean="0">
                <a:latin typeface="Arial" pitchFamily="34" charset="0"/>
                <a:cs typeface="Arial" pitchFamily="34" charset="0"/>
              </a:rPr>
              <a:t>1/8 cup is minimum creditable amount, which is not a change. </a:t>
            </a:r>
            <a:endParaRPr lang="en-US" dirty="0" smtClean="0">
              <a:latin typeface="Arial" pitchFamily="34" charset="0"/>
              <a:cs typeface="Arial" pitchFamily="34" charset="0"/>
            </a:endParaRPr>
          </a:p>
          <a:p>
            <a:pPr indent="-355683">
              <a:defRPr/>
            </a:pPr>
            <a:endParaRPr lang="en-US" dirty="0" smtClean="0">
              <a:latin typeface="Arial" pitchFamily="34" charset="0"/>
              <a:cs typeface="Arial" pitchFamily="34" charset="0"/>
            </a:endParaRPr>
          </a:p>
          <a:p>
            <a:pPr indent="-355683">
              <a:defRPr/>
            </a:pPr>
            <a:r>
              <a:rPr lang="en-US" dirty="0" smtClean="0">
                <a:latin typeface="Arial" pitchFamily="34" charset="0"/>
                <a:cs typeface="Arial" pitchFamily="34" charset="0"/>
              </a:rPr>
              <a:t>So therefore,</a:t>
            </a:r>
            <a:r>
              <a:rPr lang="en-US" baseline="0" dirty="0" smtClean="0">
                <a:latin typeface="Arial" pitchFamily="34" charset="0"/>
                <a:cs typeface="Arial" pitchFamily="34" charset="0"/>
              </a:rPr>
              <a:t> </a:t>
            </a:r>
            <a:r>
              <a:rPr lang="en-US" dirty="0" smtClean="0">
                <a:latin typeface="Arial" pitchFamily="34" charset="0"/>
                <a:cs typeface="Arial" pitchFamily="34" charset="0"/>
              </a:rPr>
              <a:t>you may wish to serve smaller portions of vegetables,</a:t>
            </a:r>
            <a:r>
              <a:rPr lang="en-US" baseline="0" dirty="0" smtClean="0">
                <a:latin typeface="Arial" pitchFamily="34" charset="0"/>
                <a:cs typeface="Arial" pitchFamily="34" charset="0"/>
              </a:rPr>
              <a:t> such as</a:t>
            </a:r>
            <a:r>
              <a:rPr lang="en-US" dirty="0" smtClean="0">
                <a:latin typeface="Arial" pitchFamily="34" charset="0"/>
                <a:cs typeface="Arial" pitchFamily="34" charset="0"/>
              </a:rPr>
              <a:t> ½</a:t>
            </a:r>
            <a:r>
              <a:rPr lang="en-US" baseline="0" dirty="0" smtClean="0">
                <a:latin typeface="Arial" pitchFamily="34" charset="0"/>
                <a:cs typeface="Arial" pitchFamily="34" charset="0"/>
              </a:rPr>
              <a:t> cup of corn</a:t>
            </a:r>
            <a:r>
              <a:rPr lang="en-US" dirty="0" smtClean="0">
                <a:latin typeface="Arial" pitchFamily="34" charset="0"/>
                <a:cs typeface="Arial" pitchFamily="34" charset="0"/>
              </a:rPr>
              <a:t>, in addition to ¼</a:t>
            </a:r>
            <a:r>
              <a:rPr lang="en-US" baseline="0" dirty="0" smtClean="0">
                <a:latin typeface="Arial" pitchFamily="34" charset="0"/>
                <a:cs typeface="Arial" pitchFamily="34" charset="0"/>
              </a:rPr>
              <a:t> cup of salsa with an entrée,</a:t>
            </a:r>
            <a:r>
              <a:rPr lang="en-US" dirty="0" smtClean="0">
                <a:latin typeface="Arial" pitchFamily="34" charset="0"/>
                <a:cs typeface="Arial" pitchFamily="34" charset="0"/>
              </a:rPr>
              <a:t> to meet the</a:t>
            </a:r>
            <a:r>
              <a:rPr lang="en-US" baseline="0" dirty="0" smtClean="0">
                <a:latin typeface="Arial" pitchFamily="34" charset="0"/>
                <a:cs typeface="Arial" pitchFamily="34" charset="0"/>
              </a:rPr>
              <a:t> ¾ cup vegetable </a:t>
            </a:r>
            <a:r>
              <a:rPr lang="en-US" dirty="0" smtClean="0">
                <a:latin typeface="Arial" pitchFamily="34" charset="0"/>
                <a:cs typeface="Arial" pitchFamily="34" charset="0"/>
              </a:rPr>
              <a:t>requirement.  It does not have to be ¾</a:t>
            </a:r>
            <a:r>
              <a:rPr lang="en-US" baseline="0" dirty="0" smtClean="0">
                <a:latin typeface="Arial" pitchFamily="34" charset="0"/>
                <a:cs typeface="Arial" pitchFamily="34" charset="0"/>
              </a:rPr>
              <a:t> cu</a:t>
            </a:r>
            <a:r>
              <a:rPr lang="en-US" dirty="0" smtClean="0">
                <a:latin typeface="Arial" pitchFamily="34" charset="0"/>
                <a:cs typeface="Arial" pitchFamily="34" charset="0"/>
              </a:rPr>
              <a:t>p of just one vegetable, it can be a combination of various vegetables offered.  So the number of veggies offered is really yours to determine, keeping in mind that the smallest creditable amount is </a:t>
            </a:r>
            <a:r>
              <a:rPr lang="en-US" baseline="0" dirty="0" smtClean="0">
                <a:latin typeface="Arial" pitchFamily="34" charset="0"/>
                <a:cs typeface="Arial" pitchFamily="34" charset="0"/>
              </a:rPr>
              <a:t>⅛</a:t>
            </a:r>
            <a:r>
              <a:rPr lang="en-US" dirty="0" smtClean="0">
                <a:latin typeface="Arial" pitchFamily="34" charset="0"/>
                <a:cs typeface="Arial" pitchFamily="34" charset="0"/>
              </a:rPr>
              <a:t> cup.  The same applies for fruits.</a:t>
            </a:r>
          </a:p>
          <a:p>
            <a:pPr indent="-355683">
              <a:defRPr/>
            </a:pPr>
            <a:endParaRPr lang="en-US" dirty="0" smtClean="0">
              <a:latin typeface="Arial" pitchFamily="34" charset="0"/>
              <a:cs typeface="Arial" pitchFamily="34" charset="0"/>
            </a:endParaRPr>
          </a:p>
          <a:p>
            <a:pPr indent="-355683">
              <a:defRPr/>
            </a:pPr>
            <a:r>
              <a:rPr lang="en-US" dirty="0" smtClean="0">
                <a:latin typeface="Arial" pitchFamily="34" charset="0"/>
                <a:cs typeface="Arial" pitchFamily="34" charset="0"/>
              </a:rPr>
              <a:t>BUT, and this has</a:t>
            </a:r>
            <a:r>
              <a:rPr lang="en-US" baseline="0" dirty="0" smtClean="0">
                <a:latin typeface="Arial" pitchFamily="34" charset="0"/>
                <a:cs typeface="Arial" pitchFamily="34" charset="0"/>
              </a:rPr>
              <a:t> been a source of confusion – ⅛ cup of </a:t>
            </a:r>
            <a:r>
              <a:rPr lang="en-US" dirty="0" smtClean="0">
                <a:latin typeface="Arial" pitchFamily="34" charset="0"/>
                <a:cs typeface="Arial" pitchFamily="34" charset="0"/>
              </a:rPr>
              <a:t>vegetables</a:t>
            </a:r>
            <a:r>
              <a:rPr lang="en-US" baseline="0" dirty="0" smtClean="0">
                <a:latin typeface="Arial" pitchFamily="34" charset="0"/>
                <a:cs typeface="Arial" pitchFamily="34" charset="0"/>
              </a:rPr>
              <a:t>, alone with no other accompanying </a:t>
            </a:r>
            <a:r>
              <a:rPr lang="en-US" dirty="0" smtClean="0">
                <a:latin typeface="Arial" pitchFamily="34" charset="0"/>
                <a:cs typeface="Arial" pitchFamily="34" charset="0"/>
              </a:rPr>
              <a:t>vegetables</a:t>
            </a:r>
            <a:r>
              <a:rPr lang="en-US" baseline="0" dirty="0" smtClean="0">
                <a:latin typeface="Arial" pitchFamily="34" charset="0"/>
                <a:cs typeface="Arial" pitchFamily="34" charset="0"/>
              </a:rPr>
              <a:t>, is not enough to meet the </a:t>
            </a:r>
            <a:r>
              <a:rPr lang="en-US" dirty="0" smtClean="0">
                <a:latin typeface="Arial" pitchFamily="34" charset="0"/>
                <a:cs typeface="Arial" pitchFamily="34" charset="0"/>
              </a:rPr>
              <a:t>vegetables</a:t>
            </a:r>
            <a:r>
              <a:rPr lang="en-US" baseline="0" dirty="0" smtClean="0">
                <a:latin typeface="Arial" pitchFamily="34" charset="0"/>
                <a:cs typeface="Arial" pitchFamily="34" charset="0"/>
              </a:rPr>
              <a:t> component of the reimbursable meal.  You must serve additional vegetables in another way to meet the full ¾ cup offering.</a:t>
            </a:r>
            <a:endParaRPr lang="en-US" dirty="0" smtClean="0">
              <a:latin typeface="Arial" pitchFamily="34" charset="0"/>
              <a:cs typeface="Arial" pitchFamily="34" charset="0"/>
            </a:endParaRPr>
          </a:p>
          <a:p>
            <a:pPr indent="-355683">
              <a:defRPr/>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314325"/>
            <a:ext cx="4370387" cy="3276600"/>
          </a:xfrm>
        </p:spPr>
      </p:sp>
      <p:sp>
        <p:nvSpPr>
          <p:cNvPr id="3" name="Notes Placeholder 2"/>
          <p:cNvSpPr>
            <a:spLocks noGrp="1"/>
          </p:cNvSpPr>
          <p:nvPr>
            <p:ph type="body" idx="1"/>
          </p:nvPr>
        </p:nvSpPr>
        <p:spPr>
          <a:xfrm>
            <a:off x="174654" y="3856219"/>
            <a:ext cx="6884894" cy="5587584"/>
          </a:xfrm>
        </p:spPr>
        <p:txBody>
          <a:bodyPr>
            <a:noAutofit/>
          </a:bodyPr>
          <a:lstStyle/>
          <a:p>
            <a:r>
              <a:rPr lang="en-US" sz="1100" dirty="0" smtClean="0">
                <a:latin typeface="Arial" pitchFamily="34" charset="0"/>
                <a:cs typeface="Arial" pitchFamily="34" charset="0"/>
              </a:rPr>
              <a:t>Let’s talk a minute about vegetables in Breakfast.</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Remember, for the first two years, there is no change in the Fruit/Vegetable component for breakfast. </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Beginning School year 2014-2015, there is a 1 cup daily Fruit requirement, but vegetables may be substituted for fruit in whole or in part.</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Again, in order to encourage variety, we’ve required that dark green, red/orange,</a:t>
            </a:r>
            <a:r>
              <a:rPr lang="en-US" sz="1100" baseline="0" dirty="0" smtClean="0">
                <a:latin typeface="Arial" pitchFamily="34" charset="0"/>
                <a:cs typeface="Arial" pitchFamily="34" charset="0"/>
              </a:rPr>
              <a:t> beans/peas</a:t>
            </a:r>
            <a:r>
              <a:rPr lang="en-US" sz="1100" dirty="0" smtClean="0">
                <a:latin typeface="Arial" pitchFamily="34" charset="0"/>
                <a:cs typeface="Arial" pitchFamily="34" charset="0"/>
              </a:rPr>
              <a:t> (legumes) and “other” (meaning the “other” subgroup) must first be substituted for fruit, before starchy vegetables are offered. </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And we’ve received a lot of questions about whether we really meant they had to be offered first, chronologically during the week. And that is not what we intended.</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Keep in mind that we see the menu as a whole over the course of the week. So our intent isn’t about timing, but instead, planning. When menu planners are substituting vegetables for fruit, they need to  plan two cups of dark green, red/orange beans/peas (legumes) and other as substitutions over the course of any week if</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they wish to include starchy vegetables. So yes, they can serve hash browns on Monday, as long as over the course of the week, they also serve two cups of dark green, red/orange red/orange beans/peas (legumes) or other at breakfast.</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Let’s think about why and how they might do that. There are several reasons to include vegetables at breakfast; they may be a customary or culturally preferred food, they are typically less expensive than fruit, and they can add flavor, color and variety to a menu. So if a menu planner wants to substitute vegetables for fruit they need to think beyond hash browns. And since there is a 5 cup minimum requirement over the course of the week, they will need to make sure their weekly menu has two cups worth  of dark green, red/orange red/orange, beans/peas (legumes) and/or other in that minimum when they add starchy vegetables to the menu. </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Now I imagine many of you will be asked “What vegetables would we serve at breakfast besides potatoes?” Well, sweet potato home fries are delicious. Tossing some tomatoes and red peppers into an omelet is not unusual, or how about breakfast bean burritos? What other creative ways have you seen schools incorporate vegetables into breakfast?</a:t>
            </a:r>
            <a:r>
              <a:rPr lang="en-US" sz="1100" b="1" dirty="0" smtClean="0">
                <a:latin typeface="Arial" pitchFamily="34" charset="0"/>
                <a:cs typeface="Arial" pitchFamily="34" charset="0"/>
              </a:rPr>
              <a:t> (wait for examples from audience)</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804535"/>
          </a:xfrm>
        </p:spPr>
        <p:txBody>
          <a:bodyPr>
            <a:normAutofit/>
          </a:bodyPr>
          <a:lstStyle/>
          <a:p>
            <a:pPr hangingPunct="0"/>
            <a:endParaRPr lang="en-US" baseline="0" dirty="0" smtClean="0">
              <a:latin typeface="Arial" pitchFamily="34" charset="0"/>
              <a:cs typeface="Arial" pitchFamily="34" charset="0"/>
            </a:endParaRPr>
          </a:p>
          <a:p>
            <a:pPr hangingPunct="0"/>
            <a:r>
              <a:rPr lang="en-US" dirty="0" smtClean="0">
                <a:latin typeface="Arial" pitchFamily="34" charset="0"/>
                <a:cs typeface="Arial" pitchFamily="34" charset="0"/>
              </a:rPr>
              <a:t>Moving on the grains component, another</a:t>
            </a:r>
            <a:r>
              <a:rPr lang="en-US" baseline="0" dirty="0" smtClean="0">
                <a:latin typeface="Arial" pitchFamily="34" charset="0"/>
                <a:cs typeface="Arial" pitchFamily="34" charset="0"/>
              </a:rPr>
              <a:t> question that we’ve received from numerous sources is “What exactly is the requirement? 50 percent or 51 percent. </a:t>
            </a:r>
            <a:r>
              <a:rPr lang="en-US" dirty="0" smtClean="0">
                <a:latin typeface="Arial" pitchFamily="34" charset="0"/>
                <a:cs typeface="Arial" pitchFamily="34" charset="0"/>
              </a:rPr>
              <a:t>  </a:t>
            </a:r>
          </a:p>
          <a:p>
            <a:pPr hangingPunct="0"/>
            <a:endParaRPr lang="en-US" dirty="0" smtClean="0">
              <a:latin typeface="Arial" pitchFamily="34" charset="0"/>
              <a:cs typeface="Arial" pitchFamily="34" charset="0"/>
            </a:endParaRPr>
          </a:p>
          <a:p>
            <a:pPr hangingPunct="0"/>
            <a:r>
              <a:rPr lang="en-US" dirty="0" smtClean="0">
                <a:latin typeface="Arial" pitchFamily="34" charset="0"/>
                <a:cs typeface="Arial" pitchFamily="34" charset="0"/>
              </a:rPr>
              <a:t>To be considered whole grain-rich, a food product must contain at least 50 percent whole grains and the remaining grains in the product must be enriched.  </a:t>
            </a:r>
          </a:p>
          <a:p>
            <a:pPr hangingPunct="0"/>
            <a:endParaRPr lang="en-US" u="sng" dirty="0" smtClean="0">
              <a:latin typeface="Arial" pitchFamily="34" charset="0"/>
              <a:cs typeface="Arial" pitchFamily="34" charset="0"/>
            </a:endParaRPr>
          </a:p>
          <a:p>
            <a:pPr hangingPunct="0"/>
            <a:r>
              <a:rPr lang="en-US" u="sng" dirty="0" smtClean="0">
                <a:latin typeface="Arial" pitchFamily="34" charset="0"/>
                <a:cs typeface="Arial" pitchFamily="34" charset="0"/>
              </a:rPr>
              <a:t>I</a:t>
            </a:r>
            <a:r>
              <a:rPr lang="en-US" dirty="0" smtClean="0">
                <a:latin typeface="Arial" pitchFamily="34" charset="0"/>
                <a:cs typeface="Arial" pitchFamily="34" charset="0"/>
              </a:rPr>
              <a:t>f the food item is a grain-based product (bread, cereal, etc), it must contain </a:t>
            </a:r>
            <a:r>
              <a:rPr lang="en-US" u="sng" dirty="0" smtClean="0">
                <a:latin typeface="Arial" pitchFamily="34" charset="0"/>
                <a:cs typeface="Arial" pitchFamily="34" charset="0"/>
              </a:rPr>
              <a:t>at least 50 </a:t>
            </a:r>
            <a:r>
              <a:rPr lang="en-US" dirty="0" smtClean="0">
                <a:latin typeface="Arial" pitchFamily="34" charset="0"/>
                <a:cs typeface="Arial" pitchFamily="34" charset="0"/>
              </a:rPr>
              <a:t>percent or more whole grains by </a:t>
            </a:r>
            <a:r>
              <a:rPr lang="en-US" u="sng" dirty="0" smtClean="0">
                <a:latin typeface="Arial" pitchFamily="34" charset="0"/>
                <a:cs typeface="Arial" pitchFamily="34" charset="0"/>
              </a:rPr>
              <a:t>weight</a:t>
            </a:r>
            <a:r>
              <a:rPr lang="en-US" dirty="0" smtClean="0">
                <a:latin typeface="Arial" pitchFamily="34" charset="0"/>
                <a:cs typeface="Arial" pitchFamily="34" charset="0"/>
              </a:rPr>
              <a:t> or have a whole grain listed as the first ingredient on the ingredient label.  If the food item is a mixed dish product (lasagna, stir fry, etc), a whole grain must be the primary grain ingredient by </a:t>
            </a:r>
            <a:r>
              <a:rPr lang="en-US" u="sng" dirty="0" smtClean="0">
                <a:latin typeface="Arial" pitchFamily="34" charset="0"/>
                <a:cs typeface="Arial" pitchFamily="34" charset="0"/>
              </a:rPr>
              <a:t>weight</a:t>
            </a:r>
            <a:r>
              <a:rPr lang="en-US" dirty="0" smtClean="0">
                <a:latin typeface="Arial" pitchFamily="34" charset="0"/>
                <a:cs typeface="Arial" pitchFamily="34" charset="0"/>
              </a:rPr>
              <a:t>.</a:t>
            </a:r>
          </a:p>
          <a:p>
            <a:pPr hangingPunct="0"/>
            <a:endParaRPr lang="en-US" dirty="0" smtClean="0">
              <a:latin typeface="Arial" pitchFamily="34" charset="0"/>
              <a:cs typeface="Arial" pitchFamily="34" charset="0"/>
            </a:endParaRPr>
          </a:p>
          <a:p>
            <a:pPr hangingPunct="0"/>
            <a:r>
              <a:rPr lang="en-US" dirty="0" smtClean="0">
                <a:latin typeface="Arial" pitchFamily="34" charset="0"/>
                <a:cs typeface="Arial" pitchFamily="34" charset="0"/>
              </a:rPr>
              <a:t>We</a:t>
            </a:r>
            <a:r>
              <a:rPr lang="en-US" baseline="0" dirty="0" smtClean="0">
                <a:latin typeface="Arial" pitchFamily="34" charset="0"/>
                <a:cs typeface="Arial" pitchFamily="34" charset="0"/>
              </a:rPr>
              <a:t> know that we listed 51 percent inadvertently in the rule, and we will make a technical correction in another rulemaking soon, but we want to confirm with you, as we have elsewhere, that the requirement is </a:t>
            </a:r>
            <a:r>
              <a:rPr lang="en-US" b="1" i="1" u="sng" baseline="0" dirty="0" smtClean="0">
                <a:latin typeface="Arial" pitchFamily="34" charset="0"/>
                <a:cs typeface="Arial" pitchFamily="34" charset="0"/>
              </a:rPr>
              <a:t>at least 50 percent</a:t>
            </a:r>
            <a:r>
              <a:rPr lang="en-US" baseline="0" dirty="0" smtClean="0">
                <a:latin typeface="Arial" pitchFamily="34" charset="0"/>
                <a:cs typeface="Arial" pitchFamily="34" charset="0"/>
              </a:rPr>
              <a:t>. </a:t>
            </a:r>
          </a:p>
          <a:p>
            <a:pPr hangingPunct="0"/>
            <a:endParaRPr lang="en-US" baseline="0" dirty="0" smtClean="0">
              <a:latin typeface="Arial" pitchFamily="34" charset="0"/>
              <a:cs typeface="Arial" pitchFamily="34" charset="0"/>
            </a:endParaRPr>
          </a:p>
          <a:p>
            <a:pPr defTabSz="948507" hangingPunct="0">
              <a:defRPr/>
            </a:pPr>
            <a:r>
              <a:rPr lang="en-US" baseline="0" dirty="0" smtClean="0">
                <a:latin typeface="Arial" pitchFamily="34" charset="0"/>
                <a:cs typeface="Arial" pitchFamily="34" charset="0"/>
              </a:rPr>
              <a:t>Additionally, we wanted to share with you that the </a:t>
            </a:r>
            <a:r>
              <a:rPr lang="en-US" dirty="0" smtClean="0">
                <a:latin typeface="Arial" pitchFamily="34" charset="0"/>
                <a:cs typeface="Arial" pitchFamily="34" charset="0"/>
              </a:rPr>
              <a:t>Dietary Guidelines now also</a:t>
            </a:r>
            <a:r>
              <a:rPr lang="en-US" baseline="0" dirty="0" smtClean="0">
                <a:latin typeface="Arial" pitchFamily="34" charset="0"/>
                <a:cs typeface="Arial" pitchFamily="34" charset="0"/>
              </a:rPr>
              <a:t> makes the following allowance: </a:t>
            </a:r>
            <a:r>
              <a:rPr lang="en-US" dirty="0" smtClean="0">
                <a:latin typeface="Arial" pitchFamily="34" charset="0"/>
                <a:cs typeface="Arial" pitchFamily="34" charset="0"/>
              </a:rPr>
              <a:t>If the first ingredient of a grain product is water, a whole grain may be listed as the second ingredient and still meet our whole grain-rich criteria. We are</a:t>
            </a:r>
            <a:r>
              <a:rPr lang="en-US" baseline="0" dirty="0" smtClean="0">
                <a:latin typeface="Arial" pitchFamily="34" charset="0"/>
                <a:cs typeface="Arial" pitchFamily="34" charset="0"/>
              </a:rPr>
              <a:t> also allowing this clarification.</a:t>
            </a:r>
            <a:endParaRPr lang="en-US" dirty="0" smtClean="0">
              <a:latin typeface="Arial" pitchFamily="34" charset="0"/>
              <a:cs typeface="Arial" pitchFamily="34" charset="0"/>
            </a:endParaRPr>
          </a:p>
          <a:p>
            <a:pPr hangingPunct="0"/>
            <a:endParaRPr lang="en-US" dirty="0" smtClean="0"/>
          </a:p>
          <a:p>
            <a:pPr defTabSz="958940" hangingPunct="0">
              <a:defRPr/>
            </a:pPr>
            <a:endParaRPr lang="en-US" dirty="0" smtClean="0"/>
          </a:p>
          <a:p>
            <a:pPr hangingPunct="0"/>
            <a:endParaRPr lang="en-US" dirty="0" smtClean="0"/>
          </a:p>
          <a:p>
            <a:pPr hangingPunct="0"/>
            <a:endParaRPr lang="en-US" i="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8940" hangingPunct="0">
              <a:defRPr/>
            </a:pPr>
            <a:endParaRPr lang="en-US" dirty="0" smtClean="0"/>
          </a:p>
          <a:p>
            <a:pPr hangingPunct="0"/>
            <a:endParaRPr lang="en-US" dirty="0" smtClean="0"/>
          </a:p>
          <a:p>
            <a:pPr hangingPunct="0"/>
            <a:endParaRPr lang="en-US" i="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8940" hangingPunct="0">
              <a:defRPr/>
            </a:pPr>
            <a:r>
              <a:rPr lang="en-US" i="0" dirty="0" smtClean="0">
                <a:latin typeface="Arial" pitchFamily="34" charset="0"/>
                <a:cs typeface="Arial" pitchFamily="34" charset="0"/>
              </a:rPr>
              <a:t>Formulated grain-fruit products were specifically defined in the school breakfast regulations (appendix A to 7 CFR 220).  The final rule removes from the regulations the portion of appendix A that deals with formulated grain-fruit products.  </a:t>
            </a:r>
          </a:p>
          <a:p>
            <a:pPr defTabSz="958940" hangingPunct="0">
              <a:defRPr/>
            </a:pPr>
            <a:endParaRPr lang="en-US" i="0" dirty="0" smtClean="0">
              <a:latin typeface="Arial" pitchFamily="34" charset="0"/>
              <a:cs typeface="Arial" pitchFamily="34" charset="0"/>
            </a:endParaRPr>
          </a:p>
          <a:p>
            <a:pPr defTabSz="958940" hangingPunct="0">
              <a:defRPr/>
            </a:pPr>
            <a:r>
              <a:rPr lang="en-US" i="0" dirty="0" smtClean="0">
                <a:latin typeface="Arial" pitchFamily="34" charset="0"/>
                <a:cs typeface="Arial" pitchFamily="34" charset="0"/>
              </a:rPr>
              <a:t>These products are highly fortified and have a specific nutrient profile.  To credit them in the school breakfast program, they required approval from FNS and a statement on the label saying they met a grain and fruit serving.   </a:t>
            </a:r>
          </a:p>
          <a:p>
            <a:pPr defTabSz="958940" hangingPunct="0">
              <a:defRPr/>
            </a:pPr>
            <a:endParaRPr lang="en-US" i="0" dirty="0" smtClean="0">
              <a:latin typeface="Arial" pitchFamily="34" charset="0"/>
              <a:cs typeface="Arial" pitchFamily="34" charset="0"/>
            </a:endParaRPr>
          </a:p>
          <a:p>
            <a:pPr defTabSz="958940" hangingPunct="0">
              <a:defRPr/>
            </a:pPr>
            <a:r>
              <a:rPr lang="en-US" i="0" dirty="0" smtClean="0">
                <a:latin typeface="Arial" pitchFamily="34" charset="0"/>
                <a:cs typeface="Arial" pitchFamily="34" charset="0"/>
              </a:rPr>
              <a:t>These are</a:t>
            </a:r>
            <a:r>
              <a:rPr lang="en-US" i="0" baseline="0" dirty="0" smtClean="0">
                <a:latin typeface="Arial" pitchFamily="34" charset="0"/>
                <a:cs typeface="Arial" pitchFamily="34" charset="0"/>
              </a:rPr>
              <a:t> specific types of products that were served and most often recognized as a grain product (roll or doughnut) but fortified to be credited as both a fruit and grain. There may not have been any fruit at all in these products.</a:t>
            </a:r>
          </a:p>
          <a:p>
            <a:pPr defTabSz="958940" hangingPunct="0">
              <a:defRPr/>
            </a:pPr>
            <a:endParaRPr lang="en-US" i="0" baseline="0" dirty="0" smtClean="0">
              <a:latin typeface="Arial" pitchFamily="34" charset="0"/>
              <a:cs typeface="Arial" pitchFamily="34" charset="0"/>
            </a:endParaRPr>
          </a:p>
          <a:p>
            <a:pPr defTabSz="958940" hangingPunct="0">
              <a:defRPr/>
            </a:pPr>
            <a:r>
              <a:rPr lang="en-US" i="0" dirty="0" smtClean="0">
                <a:latin typeface="Arial" pitchFamily="34" charset="0"/>
                <a:cs typeface="Arial" pitchFamily="34" charset="0"/>
              </a:rPr>
              <a:t>The removal of formulated grain-fruit products does not prohibit the use of energy bars, granola bars, cereal bars, breakfast bars, fortified cereals, or cereals with fruit to be credited toward the meal pattern.  These products may be credited as a grain</a:t>
            </a:r>
            <a:r>
              <a:rPr lang="en-US" i="0" baseline="0" dirty="0" smtClean="0">
                <a:latin typeface="Arial" pitchFamily="34" charset="0"/>
                <a:cs typeface="Arial" pitchFamily="34" charset="0"/>
              </a:rPr>
              <a:t> if they meet the new requirements. </a:t>
            </a:r>
            <a:endParaRPr lang="en-US" i="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804535"/>
          </a:xfrm>
        </p:spPr>
        <p:txBody>
          <a:bodyPr>
            <a:normAutofit/>
          </a:bodyPr>
          <a:lstStyle/>
          <a:p>
            <a:r>
              <a:rPr lang="en-US" dirty="0" smtClean="0"/>
              <a:t> </a:t>
            </a:r>
            <a:r>
              <a:rPr lang="en-US" dirty="0" smtClean="0">
                <a:latin typeface="Arial" pitchFamily="34" charset="0"/>
                <a:cs typeface="Arial" pitchFamily="34" charset="0"/>
              </a:rPr>
              <a:t>The information on this slide comes directly from Memo SP 16 – 2012, “Crediting Tofu and Soy Yogurt Products,” dated Feb. 22, 2012 on </a:t>
            </a:r>
            <a:r>
              <a:rPr lang="en-US" dirty="0" err="1" smtClean="0">
                <a:latin typeface="Arial" pitchFamily="34" charset="0"/>
                <a:cs typeface="Arial" pitchFamily="34" charset="0"/>
              </a:rPr>
              <a:t>PartnerWeb</a:t>
            </a:r>
            <a:r>
              <a:rPr lang="en-US" dirty="0" smtClean="0">
                <a:latin typeface="Arial" pitchFamily="34" charset="0"/>
                <a:cs typeface="Arial" pitchFamily="34" charset="0"/>
              </a:rPr>
              <a:t>, noted at the bottom of the slide for your reference.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Tofu must be commercially prepared and meet the following definition, established in 7 CFR 210.2, which states that it is “a soybean-derived food…basic ingredients [in tofu] are whole soybeans, one or more food-grade coagulants (typically a salt or an acid), and water.”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2.2 ounces (1/4 cup) of commercially prepared tofu, containing at least 5 grams of protein, is creditable as 1.0 ounce equivalent meat alternate.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½ cup (4.0 fluid ounces) of soy yogurt is creditable as 1.0 ounce equivalent meat alternate. This is consistent with the crediting of dairy yogurt while allowing schools to provide a non-dairy alternative.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Tofu is also being used to produce other meat substitute products such as links and sausages made from tofu, which are easily recognizable as meat substitutes and can be credited as such. Products designed to “hide” the tofu/meat alternate (as noodles, blended into soups, etc) are not creditable.</a:t>
            </a:r>
          </a:p>
          <a:p>
            <a:r>
              <a:rPr lang="en-US" dirty="0" smtClean="0">
                <a:latin typeface="Arial" pitchFamily="34" charset="0"/>
                <a:cs typeface="Arial" pitchFamily="34" charset="0"/>
              </a:rPr>
              <a:t>		</a:t>
            </a:r>
          </a:p>
          <a:p>
            <a:pPr defTabSz="948507">
              <a:defRPr/>
            </a:pPr>
            <a:r>
              <a:rPr lang="en-US" dirty="0" smtClean="0">
                <a:latin typeface="Arial" pitchFamily="34" charset="0"/>
                <a:cs typeface="Arial" pitchFamily="34" charset="0"/>
              </a:rPr>
              <a:t> See Memo SP 16 – 2012, “Crediting Tofu and Soy Yogurt Products,” dated Feb. 22, 2012</a:t>
            </a:r>
          </a:p>
          <a:p>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9603" indent="-359603" defTabSz="958940">
              <a:buFont typeface="Arial" pitchFamily="34" charset="0"/>
              <a:buChar char="•"/>
              <a:defRPr/>
            </a:pPr>
            <a:r>
              <a:rPr lang="en-US" dirty="0" smtClean="0">
                <a:latin typeface="Arial" pitchFamily="34" charset="0"/>
                <a:cs typeface="Arial" pitchFamily="34" charset="0"/>
              </a:rPr>
              <a:t>A quick point on </a:t>
            </a:r>
            <a:r>
              <a:rPr lang="en-US" baseline="0" dirty="0" smtClean="0">
                <a:latin typeface="Arial" pitchFamily="34" charset="0"/>
                <a:cs typeface="Arial" pitchFamily="34" charset="0"/>
              </a:rPr>
              <a:t>sodium: I would like to clarify that all foods and beverages offered as part of the reimbursable meal are included in the weighted nutrient analysis </a:t>
            </a:r>
            <a:r>
              <a:rPr lang="en-US" dirty="0" smtClean="0">
                <a:latin typeface="Arial" pitchFamily="34" charset="0"/>
                <a:cs typeface="Arial" pitchFamily="34" charset="0"/>
              </a:rPr>
              <a:t>during the one week review period. Therefore,</a:t>
            </a:r>
            <a:r>
              <a:rPr lang="en-US" baseline="0" dirty="0" smtClean="0">
                <a:latin typeface="Arial" pitchFamily="34" charset="0"/>
                <a:cs typeface="Arial" pitchFamily="34" charset="0"/>
              </a:rPr>
              <a:t> all sources of sodium- including naturally occurring sources such as milk, must be taken into account.</a:t>
            </a:r>
          </a:p>
        </p:txBody>
      </p:sp>
      <p:sp>
        <p:nvSpPr>
          <p:cNvPr id="4" name="Slide Number Placeholder 3"/>
          <p:cNvSpPr>
            <a:spLocks noGrp="1"/>
          </p:cNvSpPr>
          <p:nvPr>
            <p:ph type="sldNum" sz="quarter" idx="10"/>
          </p:nvPr>
        </p:nvSpPr>
        <p:spPr/>
        <p:txBody>
          <a:bodyPr/>
          <a:lstStyle/>
          <a:p>
            <a:fld id="{F64F9F06-6F80-4899-B283-244C8AD57D1C}"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719138"/>
            <a:ext cx="4370387" cy="3276600"/>
          </a:xfrm>
        </p:spPr>
      </p:sp>
      <p:sp>
        <p:nvSpPr>
          <p:cNvPr id="3" name="Notes Placeholder 2"/>
          <p:cNvSpPr>
            <a:spLocks noGrp="1"/>
          </p:cNvSpPr>
          <p:nvPr>
            <p:ph type="body" idx="1"/>
          </p:nvPr>
        </p:nvSpPr>
        <p:spPr>
          <a:xfrm>
            <a:off x="417649" y="4171013"/>
            <a:ext cx="6641898" cy="5272790"/>
          </a:xfrm>
        </p:spPr>
        <p:txBody>
          <a:bodyPr>
            <a:normAutofit/>
          </a:bodyPr>
          <a:lstStyle/>
          <a:p>
            <a:pPr>
              <a:buFont typeface="Arial" pitchFamily="34" charset="0"/>
              <a:buChar char="•"/>
            </a:pPr>
            <a:r>
              <a:rPr lang="en-US" dirty="0" smtClean="0">
                <a:latin typeface="Arial" pitchFamily="34" charset="0"/>
                <a:cs typeface="Arial" pitchFamily="34" charset="0"/>
              </a:rPr>
              <a:t>Although</a:t>
            </a:r>
            <a:r>
              <a:rPr lang="en-US" baseline="0" dirty="0" smtClean="0">
                <a:latin typeface="Arial" pitchFamily="34" charset="0"/>
                <a:cs typeface="Arial" pitchFamily="34" charset="0"/>
              </a:rPr>
              <a:t> the first sodium target does not take effect until SY 2014-15, it is important that schools make serious efforts to reduce sodium in school meals during that time frame in order to better prepare for that requirement.</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The first target requires only modest changes, and we have provided some suggestions for SFAs here- this is certainly not anything close to an exhaustive list, but we encourage you to work with schools to think creatively about other sodium reduction strategies.</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One suggestion is to increase the focus on in-house preparation, since the vast majority of sodium in foods is added during processing. Preparing items in-house allows schools to start with relatively low-sodium staple ingredients and control how much sodium is added during production.</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We also suggest using USDA Foods, as many products are currently low-sodium- and many more are being modified to lower sodium levels even further.</a:t>
            </a:r>
          </a:p>
          <a:p>
            <a:pPr>
              <a:buFont typeface="Arial" pitchFamily="34" charset="0"/>
              <a:buChar char="•"/>
            </a:pPr>
            <a:r>
              <a:rPr lang="en-US" baseline="0" dirty="0" smtClean="0">
                <a:latin typeface="Arial" pitchFamily="34" charset="0"/>
                <a:cs typeface="Arial" pitchFamily="34" charset="0"/>
              </a:rPr>
              <a:t>Careful menu planning is important, too- since sodium is analyzed based on one week’s worth of menus, it is more sensible to not put several high sodium items on the menu within the same week.</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Schools can modify procurement specifications to request lower sodium products, and begin reading nutrition labels (if not already doing so!) on products to become familiar with which items are the greatest contributors of sodium to the meals.</a:t>
            </a:r>
          </a:p>
          <a:p>
            <a:pPr>
              <a:buFont typeface="Arial" pitchFamily="34" charset="0"/>
              <a:buChar char="•"/>
            </a:pPr>
            <a:r>
              <a:rPr lang="en-US" baseline="0" dirty="0" smtClean="0">
                <a:latin typeface="Arial" pitchFamily="34" charset="0"/>
                <a:cs typeface="Arial" pitchFamily="34" charset="0"/>
              </a:rPr>
              <a:t>Schools should consider alternate seasoning choices, such as lemon, vinegar, pepper, herbs and spices, in place of salt.</a:t>
            </a:r>
          </a:p>
          <a:p>
            <a:pPr>
              <a:buFont typeface="Arial" pitchFamily="34" charset="0"/>
              <a:buChar char="•"/>
            </a:pPr>
            <a:r>
              <a:rPr lang="en-US" baseline="0" dirty="0" smtClean="0">
                <a:latin typeface="Arial" pitchFamily="34" charset="0"/>
                <a:cs typeface="Arial" pitchFamily="34" charset="0"/>
              </a:rPr>
              <a:t>Finally, schools should be aware of their condiment offerings- particularly since these are included in nutrient analyses and are often high in sodium. One easy fix is to take salt shakers or packets off tables or off of self-serve condiment bars.</a:t>
            </a:r>
          </a:p>
          <a:p>
            <a:pPr>
              <a:buFont typeface="Arial" pitchFamily="34" charset="0"/>
              <a:buNone/>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latin typeface="Arial" pitchFamily="34" charset="0"/>
                <a:cs typeface="Arial" pitchFamily="34" charset="0"/>
              </a:rPr>
              <a:t>In regards</a:t>
            </a:r>
            <a:r>
              <a:rPr lang="en-US" baseline="0" dirty="0" smtClean="0">
                <a:latin typeface="Arial" pitchFamily="34" charset="0"/>
                <a:cs typeface="Arial" pitchFamily="34" charset="0"/>
              </a:rPr>
              <a:t> to the new trans fat requirement, we have received questions about how to determine if a product is in compliance if it is a mixed dish containing beef, lamb, or other naturally-occurring sources of trans fat- since naturally-occurring trans fat is exempt from the requirement.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One popular example is a beef burrito- the nutrition label shows there is trans fat, but is that coming from the beef or possibly added trans fat in other ingredients in the burrito (such as the tortilla)?</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In this case, the only clear way to determine if the product is in compliance is for schools to request this information from suppliers on how much of the trans fat is naturally occurring versus if any of the other ingredients contain trans fat.</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We realize this is a challenge but do not anticipate this being a widespread issue, particularly as vendors have already been moving away from using trans fats in recent years- and will continue to move in this direction.</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3" y="4561227"/>
            <a:ext cx="5850835" cy="4646482"/>
          </a:xfrm>
        </p:spPr>
        <p:txBody>
          <a:bodyPr>
            <a:normAutofit/>
          </a:bodyPr>
          <a:lstStyle/>
          <a:p>
            <a:pPr eaLnBrk="1" hangingPunct="1">
              <a:buFont typeface="Arial" pitchFamily="34" charset="0"/>
              <a:buChar char="•"/>
              <a:defRPr/>
            </a:pPr>
            <a:r>
              <a:rPr lang="en-US" dirty="0" smtClean="0"/>
              <a:t>A single food-based menu planning approach will be required for both school breakfast and lunch operators.</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This approach simplifies menu planning, serves as a teaching tool to help children choose a balanced meal, and ensures that students nationwide have access to key food groups recommended by the Dietary Guidelines.  </a:t>
            </a:r>
          </a:p>
          <a:p>
            <a:pPr eaLnBrk="1" hangingPunct="1">
              <a:buFont typeface="Arial" pitchFamily="34" charset="0"/>
              <a:buNone/>
              <a:defRPr/>
            </a:pPr>
            <a:endParaRPr lang="en-US" dirty="0" smtClean="0"/>
          </a:p>
          <a:p>
            <a:pPr eaLnBrk="1" hangingPunct="1">
              <a:buFont typeface="Arial" pitchFamily="34" charset="0"/>
              <a:buChar char="•"/>
              <a:defRPr/>
            </a:pPr>
            <a:r>
              <a:rPr lang="en-US" dirty="0" smtClean="0"/>
              <a:t>It also makes it easier for schools to communicate the meal improvements to parents and the community-at-large.  Simplifying program management, training and monitoring is expected to result in program savings. </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 Over 70 percent of program operators currently use food-based menu planning, and training and technical assistance resources will be available to help remaining schools successfully transition to the new meal patterns. </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 This menu planning approach will be required for lunch operators in SY 2012-2013. However, in response to </a:t>
            </a:r>
            <a:r>
              <a:rPr lang="en-US" dirty="0" err="1" smtClean="0"/>
              <a:t>commenters</a:t>
            </a:r>
            <a:r>
              <a:rPr lang="en-US" dirty="0" smtClean="0"/>
              <a:t>’ concerns about the estimated cost increase of the breakfast meal, this final rule gives breakfast program operators not currently using food-based menu planning additional time to convert to this planning approach.  </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Accordingly, breakfast operators may continue with their current menu planning approach until SY 2013-2014.</a:t>
            </a: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2D640F-1FCF-4725-8338-8EED19629021}"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There are several issues that</a:t>
            </a:r>
            <a:r>
              <a:rPr lang="en-US" baseline="0" dirty="0" smtClean="0">
                <a:latin typeface="Arial" pitchFamily="34" charset="0"/>
                <a:cs typeface="Arial" pitchFamily="34" charset="0"/>
              </a:rPr>
              <a:t> I will be covering today, all related to various challenges in menu planning to meet the new meal pattern requirements. </a:t>
            </a: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They include:</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707205" lvl="1" indent="-222294">
              <a:lnSpc>
                <a:spcPct val="93000"/>
              </a:lnSpc>
              <a:spcBef>
                <a:spcPct val="0"/>
              </a:spcBef>
              <a:buSzPct val="45000"/>
              <a:buFont typeface="Arial" charset="0"/>
              <a:buChar char="•"/>
            </a:pPr>
            <a:r>
              <a:rPr lang="en-US" baseline="0" dirty="0" smtClean="0">
                <a:latin typeface="Arial" pitchFamily="34" charset="0"/>
                <a:cs typeface="Arial" pitchFamily="34" charset="0"/>
              </a:rPr>
              <a:t>Age-grade groups- when there is overlap, when there is not overlap and how to work through this</a:t>
            </a:r>
          </a:p>
          <a:p>
            <a:pPr marL="707205" lvl="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707205" lvl="1" indent="-222294">
              <a:lnSpc>
                <a:spcPct val="93000"/>
              </a:lnSpc>
              <a:spcBef>
                <a:spcPct val="0"/>
              </a:spcBef>
              <a:buSzPct val="45000"/>
              <a:buFont typeface="Arial" charset="0"/>
              <a:buChar char="•"/>
            </a:pPr>
            <a:r>
              <a:rPr lang="en-US" baseline="0" dirty="0" smtClean="0">
                <a:latin typeface="Arial" pitchFamily="34" charset="0"/>
                <a:cs typeface="Arial" pitchFamily="34" charset="0"/>
              </a:rPr>
              <a:t>Pre-K/CACFP/Snack programs- what impact, if any, the new rule has on other programs</a:t>
            </a:r>
          </a:p>
          <a:p>
            <a:pPr marL="707205" lvl="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707205" lvl="1" indent="-222294">
              <a:lnSpc>
                <a:spcPct val="93000"/>
              </a:lnSpc>
              <a:spcBef>
                <a:spcPct val="0"/>
              </a:spcBef>
              <a:buSzPct val="45000"/>
              <a:buFont typeface="Arial" charset="0"/>
              <a:buChar char="•"/>
            </a:pPr>
            <a:r>
              <a:rPr lang="en-US" baseline="0" dirty="0" smtClean="0">
                <a:latin typeface="Arial" pitchFamily="34" charset="0"/>
                <a:cs typeface="Arial" pitchFamily="34" charset="0"/>
              </a:rPr>
              <a:t>Short and long weeks- what to do on 4-, 6- and 7-day weeks</a:t>
            </a:r>
          </a:p>
          <a:p>
            <a:pPr marL="707205" lvl="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707205" lvl="1" indent="-222294">
              <a:lnSpc>
                <a:spcPct val="93000"/>
              </a:lnSpc>
              <a:spcBef>
                <a:spcPct val="0"/>
              </a:spcBef>
              <a:buSzPct val="45000"/>
              <a:buFont typeface="Arial" charset="0"/>
              <a:buChar char="•"/>
            </a:pPr>
            <a:r>
              <a:rPr lang="en-US" baseline="0" dirty="0" smtClean="0">
                <a:latin typeface="Arial" pitchFamily="34" charset="0"/>
                <a:cs typeface="Arial" pitchFamily="34" charset="0"/>
              </a:rPr>
              <a:t>Whole-grain rich offerings- a brief clarification on semantics</a:t>
            </a:r>
          </a:p>
          <a:p>
            <a:pPr marL="707205" lvl="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707205" lvl="1" indent="-222294">
              <a:lnSpc>
                <a:spcPct val="93000"/>
              </a:lnSpc>
              <a:spcBef>
                <a:spcPct val="0"/>
              </a:spcBef>
              <a:buSzPct val="45000"/>
              <a:buFont typeface="Arial" charset="0"/>
              <a:buChar char="•"/>
            </a:pPr>
            <a:r>
              <a:rPr lang="en-US" baseline="0" dirty="0" smtClean="0">
                <a:latin typeface="Arial" pitchFamily="34" charset="0"/>
                <a:cs typeface="Arial" pitchFamily="34" charset="0"/>
              </a:rPr>
              <a:t>And lastly, </a:t>
            </a:r>
            <a:r>
              <a:rPr lang="en-US" b="1" baseline="0" dirty="0" smtClean="0">
                <a:latin typeface="Arial" pitchFamily="34" charset="0"/>
                <a:cs typeface="Arial" pitchFamily="34" charset="0"/>
              </a:rPr>
              <a:t>Sara </a:t>
            </a:r>
            <a:r>
              <a:rPr lang="en-US" baseline="0" dirty="0" smtClean="0">
                <a:latin typeface="Arial" pitchFamily="34" charset="0"/>
                <a:cs typeface="Arial" pitchFamily="34" charset="0"/>
              </a:rPr>
              <a:t>will discuss with you the topic of multiple offerings and serving lines. This last section will cover a lot of ground, including: serving lines</a:t>
            </a:r>
            <a:r>
              <a:rPr lang="en-US" dirty="0" smtClean="0">
                <a:latin typeface="Arial" pitchFamily="34" charset="0"/>
                <a:cs typeface="Arial" pitchFamily="34" charset="0"/>
              </a:rPr>
              <a:t> and </a:t>
            </a:r>
            <a:r>
              <a:rPr lang="en-US" baseline="0" dirty="0" smtClean="0">
                <a:latin typeface="Arial" pitchFamily="34" charset="0"/>
                <a:cs typeface="Arial" pitchFamily="34" charset="0"/>
              </a:rPr>
              <a:t>salad bars, daily minimums, vegetable subgroups, and weekly ranges (where there is a minimum and maximum weekly requirement)</a:t>
            </a:r>
          </a:p>
        </p:txBody>
      </p:sp>
      <p:sp>
        <p:nvSpPr>
          <p:cNvPr id="4" name="Slide Number Placeholder 3"/>
          <p:cNvSpPr>
            <a:spLocks noGrp="1"/>
          </p:cNvSpPr>
          <p:nvPr>
            <p:ph type="sldNum" sz="quarter" idx="10"/>
          </p:nvPr>
        </p:nvSpPr>
        <p:spPr/>
        <p:txBody>
          <a:bodyPr/>
          <a:lstStyle/>
          <a:p>
            <a:fld id="{F64F9F06-6F80-4899-B283-244C8AD57D1C}"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We have received many questions related to the new, narrower age/grade groups.</a:t>
            </a:r>
            <a:r>
              <a:rPr lang="en-US" baseline="0" dirty="0" smtClean="0">
                <a:latin typeface="Arial" pitchFamily="34" charset="0"/>
                <a:cs typeface="Arial" pitchFamily="34" charset="0"/>
              </a:rPr>
              <a:t> Many of you have been asking how to accommodate schools that do not fit neatly into the K-5, 6-8, and 9-12 grade groupings.</a:t>
            </a: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First, please note that the meal requirements for the K-5</a:t>
            </a:r>
            <a:r>
              <a:rPr lang="en-US" baseline="0" dirty="0" smtClean="0">
                <a:latin typeface="Arial" pitchFamily="34" charset="0"/>
                <a:cs typeface="Arial" pitchFamily="34" charset="0"/>
              </a:rPr>
              <a:t> and 6-8 age/grade groups do overlap, therefore a single menu can be used to meet the needs of children in grades K-8. The daily minimum </a:t>
            </a:r>
            <a:r>
              <a:rPr lang="en-US" dirty="0" smtClean="0">
                <a:latin typeface="Arial" pitchFamily="34" charset="0"/>
                <a:cs typeface="Arial" pitchFamily="34" charset="0"/>
              </a:rPr>
              <a:t>requirements for food components are identical.</a:t>
            </a: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However, in order to accommodate the average daily nutrient limits and weekly minimums/maximums for both grains and meat/meat alternates, menu planners must work with the following parameters:</a:t>
            </a:r>
          </a:p>
          <a:p>
            <a:pPr marL="1328977" lvl="2"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8-9 oz eq grains/week</a:t>
            </a:r>
          </a:p>
          <a:p>
            <a:pPr marL="1328977" lvl="2"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9-10 oz eq meats/meat alternates/week</a:t>
            </a:r>
          </a:p>
          <a:p>
            <a:pPr marL="1328977" lvl="2"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Average daily calorie range 600-650 </a:t>
            </a:r>
          </a:p>
          <a:p>
            <a:pPr marL="1328977" lvl="2"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Average daily sodium limit ≤640 mg (although recall that this does not apply at all for the first two years, and the</a:t>
            </a:r>
            <a:r>
              <a:rPr lang="en-US" baseline="0" dirty="0" smtClean="0">
                <a:latin typeface="Arial" pitchFamily="34" charset="0"/>
                <a:ea typeface="MS Gothic" charset="0"/>
                <a:cs typeface="Arial" pitchFamily="34" charset="0"/>
              </a:rPr>
              <a:t> 640mg value is the final target for SY 2022-23). A reminder that since sodium is an upper limit, schools must always follow the lower age group requirement when dealing with multiple grade groups (in this case, the K-5 requirement)</a:t>
            </a:r>
            <a:endParaRPr lang="en-US" dirty="0" smtClean="0">
              <a:latin typeface="Arial" pitchFamily="34" charset="0"/>
              <a:ea typeface="MS Gothic"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However,</a:t>
            </a:r>
            <a:r>
              <a:rPr lang="en-US" baseline="0" dirty="0" smtClean="0">
                <a:latin typeface="Arial" pitchFamily="34" charset="0"/>
                <a:cs typeface="Arial" pitchFamily="34" charset="0"/>
              </a:rPr>
              <a:t> menu planners must adapt in order to offer menus that work for grades 6-8 and 9-12 in a single school, since one single menu with the same amounts of food will not work.</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ea typeface="MS Gothic" charset="0"/>
                <a:cs typeface="Arial" pitchFamily="34" charset="0"/>
              </a:rPr>
              <a:t>S</a:t>
            </a:r>
            <a:r>
              <a:rPr lang="en-US" dirty="0" smtClean="0">
                <a:latin typeface="Arial" pitchFamily="34" charset="0"/>
                <a:ea typeface="MS Gothic" charset="0"/>
                <a:cs typeface="Arial" pitchFamily="34" charset="0"/>
              </a:rPr>
              <a:t>chools that consist of both grade-groups must develop menus accordingly to meet needs of these two separate groups.</a:t>
            </a:r>
            <a:r>
              <a:rPr lang="en-US" baseline="0" dirty="0" smtClean="0">
                <a:latin typeface="Arial" pitchFamily="34" charset="0"/>
                <a:ea typeface="MS Gothic" charset="0"/>
                <a:cs typeface="Arial" pitchFamily="34" charset="0"/>
              </a:rPr>
              <a:t> </a:t>
            </a:r>
          </a:p>
          <a:p>
            <a:pPr marL="223941" indent="-222294">
              <a:lnSpc>
                <a:spcPct val="93000"/>
              </a:lnSpc>
              <a:spcBef>
                <a:spcPct val="0"/>
              </a:spcBef>
              <a:buSzPct val="45000"/>
              <a:buFont typeface="Arial" charset="0"/>
              <a:buChar char="•"/>
            </a:pPr>
            <a:endParaRPr lang="en-US" baseline="0" dirty="0" smtClean="0">
              <a:latin typeface="Arial" pitchFamily="34" charset="0"/>
              <a:ea typeface="MS Gothic"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ea typeface="MS Gothic" charset="0"/>
                <a:cs typeface="Arial" pitchFamily="34" charset="0"/>
              </a:rPr>
              <a:t>Additionally, the new meal pattern does not allow for schools with a grade configuration with one grade above or below the grade grouping to follow the predominant grade group requirements (as was previously allowable).</a:t>
            </a:r>
          </a:p>
          <a:p>
            <a:pPr marL="223941" indent="-222294">
              <a:lnSpc>
                <a:spcPct val="93000"/>
              </a:lnSpc>
              <a:spcBef>
                <a:spcPct val="0"/>
              </a:spcBef>
              <a:buSzPct val="45000"/>
              <a:buFont typeface="Arial" charset="0"/>
              <a:buChar char="•"/>
            </a:pPr>
            <a:endParaRPr lang="en-US" dirty="0" smtClean="0">
              <a:latin typeface="Arial" pitchFamily="34" charset="0"/>
              <a:ea typeface="MS Gothic" charset="0"/>
              <a:cs typeface="Arial" pitchFamily="34" charset="0"/>
            </a:endParaRPr>
          </a:p>
          <a:p>
            <a:pPr marL="223941" indent="-222294">
              <a:lnSpc>
                <a:spcPct val="93000"/>
              </a:lnSpc>
              <a:spcBef>
                <a:spcPct val="0"/>
              </a:spcBef>
              <a:buSzPct val="45000"/>
              <a:buFont typeface="Arial" charset="0"/>
              <a:buChar char="•"/>
            </a:pPr>
            <a:r>
              <a:rPr lang="en-US" dirty="0" smtClean="0">
                <a:latin typeface="Arial" pitchFamily="34" charset="0"/>
                <a:ea typeface="MS Gothic" charset="0"/>
                <a:cs typeface="Arial" pitchFamily="34" charset="0"/>
              </a:rPr>
              <a:t>However,</a:t>
            </a:r>
            <a:r>
              <a:rPr lang="en-US" baseline="0" dirty="0" smtClean="0">
                <a:latin typeface="Arial" pitchFamily="34" charset="0"/>
                <a:ea typeface="MS Gothic" charset="0"/>
                <a:cs typeface="Arial" pitchFamily="34" charset="0"/>
              </a:rPr>
              <a:t> n</a:t>
            </a:r>
            <a:r>
              <a:rPr lang="en-US" dirty="0" smtClean="0">
                <a:latin typeface="Arial" pitchFamily="34" charset="0"/>
                <a:ea typeface="MS Gothic" charset="0"/>
                <a:cs typeface="Arial" pitchFamily="34" charset="0"/>
              </a:rPr>
              <a:t>ote that </a:t>
            </a:r>
            <a:r>
              <a:rPr lang="en-US" baseline="0" dirty="0" smtClean="0">
                <a:latin typeface="Arial" pitchFamily="34" charset="0"/>
                <a:ea typeface="MS Gothic" charset="0"/>
                <a:cs typeface="Arial" pitchFamily="34" charset="0"/>
              </a:rPr>
              <a:t>m</a:t>
            </a:r>
            <a:r>
              <a:rPr lang="en-US" dirty="0" smtClean="0">
                <a:latin typeface="Arial" pitchFamily="34" charset="0"/>
                <a:ea typeface="MS Gothic" charset="0"/>
                <a:cs typeface="Arial" pitchFamily="34" charset="0"/>
              </a:rPr>
              <a:t>odest adaptations can be made to menus to accommodate both grade groups in a single school. </a:t>
            </a:r>
          </a:p>
        </p:txBody>
      </p:sp>
      <p:sp>
        <p:nvSpPr>
          <p:cNvPr id="4" name="Slide Number Placeholder 3"/>
          <p:cNvSpPr>
            <a:spLocks noGrp="1"/>
          </p:cNvSpPr>
          <p:nvPr>
            <p:ph type="sldNum" sz="quarter" idx="10"/>
          </p:nvPr>
        </p:nvSpPr>
        <p:spPr/>
        <p:txBody>
          <a:bodyPr/>
          <a:lstStyle/>
          <a:p>
            <a:fld id="{F64F9F06-6F80-4899-B283-244C8AD57D1C}"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4" y="4561230"/>
            <a:ext cx="5850835" cy="4646482"/>
          </a:xfrm>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ea typeface="MS Gothic" charset="0"/>
                <a:cs typeface="Arial" pitchFamily="34" charset="0"/>
              </a:rPr>
              <a:t>As a quick refresher,</a:t>
            </a:r>
            <a:r>
              <a:rPr lang="en-US" baseline="0" dirty="0" smtClean="0">
                <a:latin typeface="Arial" pitchFamily="34" charset="0"/>
                <a:ea typeface="MS Gothic" charset="0"/>
                <a:cs typeface="Arial" pitchFamily="34" charset="0"/>
              </a:rPr>
              <a:t> here is a nice graphic showing the calorie ranges for the 3 different grade groups- and you can also see that there is overlap for calories between grades K-5 and 6-8, but no overlap at lunch for grades 6-8 and 9-12.</a:t>
            </a:r>
          </a:p>
          <a:p>
            <a:pPr marL="223941" indent="-222294">
              <a:lnSpc>
                <a:spcPct val="93000"/>
              </a:lnSpc>
              <a:spcBef>
                <a:spcPct val="0"/>
              </a:spcBef>
              <a:buSzPct val="45000"/>
              <a:buFont typeface="Arial" charset="0"/>
              <a:buChar char="•"/>
            </a:pPr>
            <a:endParaRPr lang="en-US" baseline="0" dirty="0" smtClean="0">
              <a:latin typeface="Arial" pitchFamily="34" charset="0"/>
              <a:ea typeface="MS Gothic"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ea typeface="MS Gothic" charset="0"/>
                <a:cs typeface="Arial" pitchFamily="34" charset="0"/>
              </a:rPr>
              <a:t>So, what to do for a school that consists of both students from grades 9-12 and another grade group?</a:t>
            </a: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One way to ease</a:t>
            </a:r>
            <a:r>
              <a:rPr lang="en-US" baseline="0" dirty="0" smtClean="0">
                <a:latin typeface="Arial" pitchFamily="34" charset="0"/>
                <a:cs typeface="Arial" pitchFamily="34" charset="0"/>
              </a:rPr>
              <a:t> menu planning for a school with both 6-8 and 9-12 grade groups within one school is to start with a menu that is appropriate for grades 6-8, then add in a few additional foods to serve to the older grade group.</a:t>
            </a:r>
          </a:p>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For the older</a:t>
            </a:r>
            <a:r>
              <a:rPr lang="en-US" baseline="0" dirty="0" smtClean="0">
                <a:latin typeface="Arial" pitchFamily="34" charset="0"/>
                <a:cs typeface="Arial" pitchFamily="34" charset="0"/>
              </a:rPr>
              <a:t> children (grades 9-12), the fruit and vegetable minimums must be met. Therefore, on top of the requirements for the 6-8 group, schools must make available to the older children:</a:t>
            </a:r>
          </a:p>
          <a:p>
            <a:pPr marL="845713" lvl="1"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Offer ½ cup more fruit daily</a:t>
            </a:r>
          </a:p>
          <a:p>
            <a:pPr marL="845713" lvl="1"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Offer ¼ cup more vegetables daily</a:t>
            </a:r>
          </a:p>
          <a:p>
            <a:pPr marL="845713" lvl="1"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Need ½ cup more red/orange, ¼ cup other, ½ cup additional (any subgroup) some time during the week</a:t>
            </a:r>
          </a:p>
          <a:p>
            <a:pPr marL="362448"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cs typeface="Arial" pitchFamily="34" charset="0"/>
              </a:rPr>
              <a:t>An</a:t>
            </a:r>
            <a:r>
              <a:rPr lang="en-US" baseline="0" dirty="0" smtClean="0">
                <a:latin typeface="Arial" pitchFamily="34" charset="0"/>
                <a:cs typeface="Arial" pitchFamily="34" charset="0"/>
              </a:rPr>
              <a:t> alternate suggestion is to make the full 1 cup fruit and vegetables required for </a:t>
            </a:r>
            <a:r>
              <a:rPr lang="en-US" dirty="0" smtClean="0">
                <a:latin typeface="Arial" pitchFamily="34" charset="0"/>
                <a:cs typeface="Arial" pitchFamily="34" charset="0"/>
              </a:rPr>
              <a:t>grades 9-12 </a:t>
            </a:r>
            <a:r>
              <a:rPr lang="en-US" baseline="0" dirty="0" smtClean="0">
                <a:latin typeface="Arial" pitchFamily="34" charset="0"/>
                <a:cs typeface="Arial" pitchFamily="34" charset="0"/>
              </a:rPr>
              <a:t>available to both grade-groups (same menu plan for these 2 food components), if such offerings do not exceed the calorie limit for the 6-8 grade group</a:t>
            </a:r>
          </a:p>
          <a:p>
            <a:pPr marL="362448" indent="-360771">
              <a:spcBef>
                <a:spcPts val="674"/>
              </a:spcBef>
              <a:buClr>
                <a:schemeClr val="accent2"/>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baseline="0" dirty="0" smtClean="0">
                <a:latin typeface="Arial" pitchFamily="34" charset="0"/>
                <a:cs typeface="Arial" pitchFamily="34" charset="0"/>
              </a:rPr>
              <a:t>To meet the additional calorie needs of the 9-12 grade group, consider an additional ounce equivalent of grain or meat/meat alternate served to the older children (i.e. additional bread option, larger entrée serving size)</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4" y="4561230"/>
            <a:ext cx="5850835" cy="4646482"/>
          </a:xfrm>
        </p:spPr>
        <p:txBody>
          <a:bodyPr>
            <a:normAutofit/>
          </a:bodyPr>
          <a:lstStyle/>
          <a:p>
            <a:pPr marL="223941" indent="-222294">
              <a:lnSpc>
                <a:spcPct val="93000"/>
              </a:lnSpc>
              <a:spcBef>
                <a:spcPct val="0"/>
              </a:spcBef>
              <a:buSzPct val="45000"/>
            </a:pPr>
            <a:endParaRPr lang="en-US" dirty="0">
              <a:latin typeface="Arial" pitchFamily="34" charset="0"/>
              <a:cs typeface="Arial" pitchFamily="34"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charset="0"/>
                <a:cs typeface="+mn-ea" charset="0"/>
              </a:rPr>
              <a:t>Many of you have also had questions</a:t>
            </a:r>
            <a:r>
              <a:rPr lang="en-US" baseline="0" dirty="0" smtClean="0">
                <a:latin typeface="Arial" charset="0"/>
                <a:cs typeface="+mn-ea" charset="0"/>
              </a:rPr>
              <a:t> related to how the new regulation affects other Child Nutrition programs.</a:t>
            </a:r>
          </a:p>
          <a:p>
            <a:pPr marL="223941" indent="-222294">
              <a:lnSpc>
                <a:spcPct val="93000"/>
              </a:lnSpc>
              <a:spcBef>
                <a:spcPct val="0"/>
              </a:spcBef>
              <a:buSzPct val="45000"/>
              <a:buFont typeface="Arial" charset="0"/>
              <a:buChar char="•"/>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cs typeface="+mn-ea" charset="0"/>
              </a:rPr>
              <a:t>For pre-K students in schools, the new meal patterns are not required. However, schools are encouraged to adopt aspects of the meal pattern,  as feasible, to promote optimal nutrition for these children- such as providing whole grain-rich foods, more fruits and vegetables, etc.</a:t>
            </a:r>
          </a:p>
          <a:p>
            <a:pPr marL="223941" indent="-222294">
              <a:lnSpc>
                <a:spcPct val="93000"/>
              </a:lnSpc>
              <a:spcBef>
                <a:spcPct val="0"/>
              </a:spcBef>
              <a:buSzPct val="45000"/>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cs typeface="+mn-ea" charset="0"/>
              </a:rPr>
              <a:t>Likewise, the new meal pattern does not apply to the Snack Program- schools should continue to follow existing patterns (no changes). Again, schools are encouraged to adopt aspects of the new meal pattern- such as increasing whole grains- but there is no requirement to do so.</a:t>
            </a:r>
          </a:p>
          <a:p>
            <a:pPr marL="223941" indent="-222294">
              <a:lnSpc>
                <a:spcPct val="93000"/>
              </a:lnSpc>
              <a:spcBef>
                <a:spcPct val="0"/>
              </a:spcBef>
              <a:buSzPct val="45000"/>
              <a:buFont typeface="Arial" charset="0"/>
              <a:buChar char="•"/>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cs typeface="+mn-ea" charset="0"/>
              </a:rPr>
              <a:t>Please keep in mind that the proposed rule for CACFP meal patterns is coming soon, so these programs may be affected by that rule- stay tuned.</a:t>
            </a:r>
          </a:p>
          <a:p>
            <a:pPr marL="223941" indent="-222294">
              <a:lnSpc>
                <a:spcPct val="93000"/>
              </a:lnSpc>
              <a:spcBef>
                <a:spcPct val="0"/>
              </a:spcBef>
              <a:buSzPct val="45000"/>
              <a:buFont typeface="Arial" charset="0"/>
              <a:buChar char="•"/>
            </a:pPr>
            <a:endParaRPr lang="en-US" baseline="0" dirty="0" smtClean="0">
              <a:latin typeface="Arial" charset="0"/>
              <a:cs typeface="+mn-ea" charset="0"/>
            </a:endParaRPr>
          </a:p>
          <a:p>
            <a:pPr marL="223941" indent="-222294" defTabSz="948507">
              <a:lnSpc>
                <a:spcPct val="93000"/>
              </a:lnSpc>
              <a:spcBef>
                <a:spcPct val="0"/>
              </a:spcBef>
              <a:buSzPct val="45000"/>
              <a:buFont typeface="Arial" charset="0"/>
              <a:buChar char="•"/>
              <a:defRPr/>
            </a:pPr>
            <a:r>
              <a:rPr lang="en-US" baseline="0" dirty="0" smtClean="0">
                <a:latin typeface="Arial" charset="0"/>
                <a:cs typeface="+mn-ea" charset="0"/>
              </a:rPr>
              <a:t>Additionally, the milk fat restriction (1% or less) does apply to all children in schools, including the pre-K children. It also applies to the Snack Program and the Special Milk Program. The milk fat restriction does not apply to the Summer Food Service Program.</a:t>
            </a:r>
          </a:p>
          <a:p>
            <a:pPr marL="223941" indent="-222294" defTabSz="948507">
              <a:lnSpc>
                <a:spcPct val="93000"/>
              </a:lnSpc>
              <a:spcBef>
                <a:spcPct val="0"/>
              </a:spcBef>
              <a:buSzPct val="45000"/>
              <a:buFont typeface="Arial" charset="0"/>
              <a:buChar char="•"/>
              <a:defRPr/>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cs typeface="+mn-ea" charset="0"/>
              </a:rPr>
              <a:t>The variety of milk options, however, is only required for the lunch and breakfast programs. </a:t>
            </a:r>
          </a:p>
        </p:txBody>
      </p:sp>
      <p:sp>
        <p:nvSpPr>
          <p:cNvPr id="4" name="Slide Number Placeholder 3"/>
          <p:cNvSpPr>
            <a:spLocks noGrp="1"/>
          </p:cNvSpPr>
          <p:nvPr>
            <p:ph type="sldNum" sz="quarter" idx="10"/>
          </p:nvPr>
        </p:nvSpPr>
        <p:spPr/>
        <p:txBody>
          <a:bodyPr/>
          <a:lstStyle/>
          <a:p>
            <a:fld id="{F64F9F06-6F80-4899-B283-244C8AD57D1C}"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As a reminder</a:t>
            </a:r>
            <a:r>
              <a:rPr lang="en-US" baseline="0" dirty="0" smtClean="0">
                <a:latin typeface="Arial" pitchFamily="34" charset="0"/>
                <a:cs typeface="Arial" pitchFamily="34" charset="0"/>
              </a:rPr>
              <a:t>, when a school week operates on a shorter or longer cycle (i.e. 4-day week, or 6- and 7-day weeks), menu planners should plan to increase or decrease weekly requirements by 20% for each day that deviates from the 5 day standard week.</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223941" lvl="1" indent="-222294" defTabSz="966529">
              <a:lnSpc>
                <a:spcPct val="93000"/>
              </a:lnSpc>
              <a:spcBef>
                <a:spcPct val="0"/>
              </a:spcBef>
              <a:buSzPct val="45000"/>
              <a:buFont typeface="Arial" charset="0"/>
              <a:buChar char="•"/>
              <a:defRPr/>
            </a:pPr>
            <a:r>
              <a:rPr lang="en-US" baseline="0" dirty="0" smtClean="0">
                <a:latin typeface="Arial" pitchFamily="34" charset="0"/>
                <a:cs typeface="Arial" pitchFamily="34" charset="0"/>
              </a:rPr>
              <a:t>Further, w</a:t>
            </a:r>
            <a:r>
              <a:rPr lang="en-US" dirty="0" smtClean="0">
                <a:latin typeface="Arial" pitchFamily="34" charset="0"/>
                <a:cs typeface="Arial" pitchFamily="34" charset="0"/>
              </a:rPr>
              <a:t>eeks with 1 or 2 days may be combined with either the previous or following week</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Daily requirements are unaffected by a longer or shorter week.</a:t>
            </a:r>
          </a:p>
        </p:txBody>
      </p:sp>
      <p:sp>
        <p:nvSpPr>
          <p:cNvPr id="4" name="Slide Number Placeholder 3"/>
          <p:cNvSpPr>
            <a:spLocks noGrp="1"/>
          </p:cNvSpPr>
          <p:nvPr>
            <p:ph type="sldNum" sz="quarter" idx="10"/>
          </p:nvPr>
        </p:nvSpPr>
        <p:spPr/>
        <p:txBody>
          <a:bodyPr/>
          <a:lstStyle/>
          <a:p>
            <a:fld id="{F64F9F06-6F80-4899-B283-244C8AD57D1C}"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2184" y="4561230"/>
            <a:ext cx="5850835" cy="4646482"/>
          </a:xfrm>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As this example shows, using the lunch meal pattern for the K-5 grade group, shows, the daily</a:t>
            </a:r>
            <a:r>
              <a:rPr lang="en-US" baseline="0" dirty="0" smtClean="0">
                <a:latin typeface="Arial" pitchFamily="34" charset="0"/>
                <a:cs typeface="Arial" pitchFamily="34" charset="0"/>
              </a:rPr>
              <a:t> requirement (shown in parentheses) is unchanged regardless of the length of the school week.</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Additionally, because the dietary specifications are daily averages, the requirements also do not change- there will simply be either fewer or greater days to average together in order to meet the target (in this case, calories).</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However, you will note that for grains, while the daily requirement remains unchanged, the 20% principle has been applied to the weekly range. This calculation does not produce nice, even numbers, so the 20% adjustments for the weekly grains requirement were rounded to the nearest half ounce.</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We recognize that for the weekly requirements for the vegetable subgroups, the amounts are quite small to begin with (often as little as ½ cup) so the 20% adjustment poses some additional challenges. We are in the process of developing more detailed guidance on how schools should adapt the weekly vegetable subgroup requirement for short and long weeks and will be providing that soon.</a:t>
            </a: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endParaRPr lang="en-US" dirty="0">
              <a:latin typeface="Arial" pitchFamily="34" charset="0"/>
              <a:cs typeface="Arial" pitchFamily="34" charset="0"/>
            </a:endParaRPr>
          </a:p>
          <a:p>
            <a:pPr marL="223941" indent="-222294">
              <a:lnSpc>
                <a:spcPct val="93000"/>
              </a:lnSpc>
              <a:spcBef>
                <a:spcPct val="0"/>
              </a:spcBef>
              <a:buSzPct val="45000"/>
              <a:buFont typeface="Arial" charset="0"/>
              <a:buChar char="•"/>
            </a:pPr>
            <a:endParaRPr lang="en-US" dirty="0">
              <a:latin typeface="Arial" pitchFamily="34" charset="0"/>
              <a:cs typeface="Arial" pitchFamily="34"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noted,</a:t>
            </a:r>
            <a:r>
              <a:rPr lang="en-US" baseline="0" dirty="0" smtClean="0"/>
              <a:t> the age/grade groups apply to both breakfast and lunch, and when breakfast is fully implemented all schools will be using a single food-based menu planning approach for all meals.  </a:t>
            </a:r>
          </a:p>
          <a:p>
            <a:endParaRPr lang="en-US" baseline="0" dirty="0" smtClean="0"/>
          </a:p>
          <a:p>
            <a:r>
              <a:rPr lang="en-US" baseline="0" dirty="0" smtClean="0"/>
              <a:t>Now let’s spend a few minutes reviewing all of the meal pattern requirements for the lunch program.</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3941" indent="-222294">
              <a:lnSpc>
                <a:spcPct val="93000"/>
              </a:lnSpc>
              <a:spcBef>
                <a:spcPct val="0"/>
              </a:spcBef>
              <a:buSzPct val="45000"/>
              <a:buFont typeface="Arial" pitchFamily="34" charset="0"/>
              <a:buChar char="•"/>
            </a:pPr>
            <a:r>
              <a:rPr lang="en-US" dirty="0" smtClean="0">
                <a:latin typeface="Arial" pitchFamily="34" charset="0"/>
                <a:cs typeface="Arial" pitchFamily="34" charset="0"/>
              </a:rPr>
              <a:t>Now</a:t>
            </a:r>
            <a:r>
              <a:rPr lang="en-US" baseline="0" dirty="0" smtClean="0">
                <a:latin typeface="Arial" pitchFamily="34" charset="0"/>
                <a:cs typeface="Arial" pitchFamily="34" charset="0"/>
              </a:rPr>
              <a:t> a quick clarification on whole grain-rich offerings. The rule states that “</a:t>
            </a:r>
            <a:r>
              <a:rPr lang="en-US" dirty="0" smtClean="0">
                <a:latin typeface="Arial" pitchFamily="34" charset="0"/>
                <a:ea typeface="MS Gothic" charset="0"/>
                <a:cs typeface="Arial" pitchFamily="34" charset="0"/>
              </a:rPr>
              <a:t>schools must offer the weekly grain ranges and half of the grains as whole grain-rich” for SY</a:t>
            </a:r>
            <a:r>
              <a:rPr lang="en-US" baseline="0" dirty="0" smtClean="0">
                <a:latin typeface="Arial" pitchFamily="34" charset="0"/>
                <a:ea typeface="MS Gothic" charset="0"/>
                <a:cs typeface="Arial" pitchFamily="34" charset="0"/>
              </a:rPr>
              <a:t> 2012-13 and 2013-14 for lunch and 2013-14 for breakfast. There have been some questions on whether this refers to ½ of all grain </a:t>
            </a:r>
            <a:r>
              <a:rPr lang="en-US" i="1" baseline="0" dirty="0" smtClean="0">
                <a:latin typeface="Arial" pitchFamily="34" charset="0"/>
                <a:ea typeface="MS Gothic" charset="0"/>
                <a:cs typeface="Arial" pitchFamily="34" charset="0"/>
              </a:rPr>
              <a:t>items</a:t>
            </a:r>
            <a:r>
              <a:rPr lang="en-US" baseline="0" dirty="0" smtClean="0">
                <a:latin typeface="Arial" pitchFamily="34" charset="0"/>
                <a:ea typeface="MS Gothic" charset="0"/>
                <a:cs typeface="Arial" pitchFamily="34" charset="0"/>
              </a:rPr>
              <a:t> (rolls, crackers, etc) or ½ of the weekly </a:t>
            </a:r>
            <a:r>
              <a:rPr lang="en-US" i="1" baseline="0" dirty="0" smtClean="0">
                <a:latin typeface="Arial" pitchFamily="34" charset="0"/>
                <a:ea typeface="MS Gothic" charset="0"/>
                <a:cs typeface="Arial" pitchFamily="34" charset="0"/>
              </a:rPr>
              <a:t>ounce equivalent </a:t>
            </a:r>
            <a:r>
              <a:rPr lang="en-US" baseline="0" dirty="0" smtClean="0">
                <a:latin typeface="Arial" pitchFamily="34" charset="0"/>
                <a:ea typeface="MS Gothic" charset="0"/>
                <a:cs typeface="Arial" pitchFamily="34" charset="0"/>
              </a:rPr>
              <a:t>requirement.</a:t>
            </a:r>
          </a:p>
          <a:p>
            <a:pPr marL="223941" indent="-222294">
              <a:lnSpc>
                <a:spcPct val="93000"/>
              </a:lnSpc>
              <a:spcBef>
                <a:spcPct val="0"/>
              </a:spcBef>
              <a:buSzPct val="45000"/>
              <a:buFont typeface="Arial" pitchFamily="34" charset="0"/>
              <a:buChar char="•"/>
            </a:pPr>
            <a:endParaRPr lang="en-US" baseline="0" dirty="0" smtClean="0">
              <a:latin typeface="Arial" pitchFamily="34" charset="0"/>
              <a:ea typeface="MS Gothic" charset="0"/>
              <a:cs typeface="Arial" pitchFamily="34" charset="0"/>
            </a:endParaRPr>
          </a:p>
          <a:p>
            <a:pPr marL="223941" indent="-222294">
              <a:lnSpc>
                <a:spcPct val="93000"/>
              </a:lnSpc>
              <a:spcBef>
                <a:spcPct val="0"/>
              </a:spcBef>
              <a:buSzPct val="45000"/>
              <a:buFont typeface="Arial" pitchFamily="34" charset="0"/>
              <a:buChar char="•"/>
            </a:pPr>
            <a:r>
              <a:rPr lang="en-US" baseline="0" dirty="0" smtClean="0">
                <a:latin typeface="Arial" pitchFamily="34" charset="0"/>
                <a:cs typeface="Arial" pitchFamily="34" charset="0"/>
              </a:rPr>
              <a:t>The technical answer is that we are looking for half of the weekly </a:t>
            </a:r>
            <a:r>
              <a:rPr lang="en-US" baseline="0" dirty="0" smtClean="0">
                <a:latin typeface="Arial" pitchFamily="34" charset="0"/>
                <a:ea typeface="MS Gothic" charset="0"/>
                <a:cs typeface="Arial" pitchFamily="34" charset="0"/>
              </a:rPr>
              <a:t>ounce equivalents to be whole grain-rich. </a:t>
            </a:r>
          </a:p>
          <a:p>
            <a:pPr marL="223941" indent="-222294">
              <a:lnSpc>
                <a:spcPct val="93000"/>
              </a:lnSpc>
              <a:spcBef>
                <a:spcPct val="0"/>
              </a:spcBef>
              <a:buSzPct val="45000"/>
              <a:buFont typeface="Arial" pitchFamily="34" charset="0"/>
              <a:buChar char="•"/>
            </a:pPr>
            <a:endParaRPr lang="en-US" baseline="0" dirty="0" smtClean="0">
              <a:latin typeface="Arial" pitchFamily="34" charset="0"/>
              <a:ea typeface="MS Gothic" charset="0"/>
              <a:cs typeface="Arial" pitchFamily="34" charset="0"/>
            </a:endParaRPr>
          </a:p>
          <a:p>
            <a:pPr marL="223941" indent="-222294">
              <a:lnSpc>
                <a:spcPct val="93000"/>
              </a:lnSpc>
              <a:spcBef>
                <a:spcPct val="0"/>
              </a:spcBef>
              <a:buSzPct val="45000"/>
              <a:buFont typeface="Arial" pitchFamily="34" charset="0"/>
              <a:buChar char="•"/>
            </a:pPr>
            <a:r>
              <a:rPr lang="en-US" dirty="0" smtClean="0">
                <a:latin typeface="Arial" pitchFamily="34" charset="0"/>
                <a:ea typeface="MS Gothic" charset="0"/>
                <a:cs typeface="Arial" pitchFamily="34" charset="0"/>
              </a:rPr>
              <a:t>So, i</a:t>
            </a:r>
            <a:r>
              <a:rPr lang="en-US" baseline="0" dirty="0" smtClean="0">
                <a:latin typeface="Arial" pitchFamily="34" charset="0"/>
                <a:ea typeface="MS Gothic" charset="0"/>
                <a:cs typeface="Arial" pitchFamily="34" charset="0"/>
              </a:rPr>
              <a:t>f a school serves 10 ounce equivalents of grain weekly for grades 9-12, for example, at least 5 ounce equivalents need to be whole grain-rich. This way, a 2 oz roll that is whole grain-rich counts as 2 ounce equivalents toward the needed 5.</a:t>
            </a:r>
            <a:endParaRPr lang="en-US" b="1" dirty="0" smtClean="0">
              <a:latin typeface="Arial" pitchFamily="34" charset="0"/>
              <a:ea typeface="MS Gothic"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pPr>
            <a:r>
              <a:rPr lang="en-US" baseline="0" dirty="0" smtClean="0">
                <a:latin typeface="Arial" pitchFamily="34" charset="0"/>
                <a:cs typeface="Arial" pitchFamily="34" charset="0"/>
              </a:rPr>
              <a:t>Operationally, however, we realize that it can become complicated to differentiate between items offered and ounce equivalents. Therefore, we are considering that if schools are able to show that they are EITHER offering half of their items as whole grain-rich OR half of the total ounce equivalents for the week are whole grain-rich, that is sufficient. </a:t>
            </a:r>
          </a:p>
          <a:p>
            <a:pPr marL="223941" indent="-222294">
              <a:lnSpc>
                <a:spcPct val="93000"/>
              </a:lnSpc>
              <a:spcBef>
                <a:spcPct val="0"/>
              </a:spcBef>
              <a:buSzPct val="45000"/>
              <a:buFont typeface="Arial" pitchFamily="34"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pitchFamily="34" charset="0"/>
              <a:buChar char="•"/>
            </a:pPr>
            <a:r>
              <a:rPr lang="en-US" baseline="0" dirty="0" smtClean="0">
                <a:latin typeface="Arial" pitchFamily="34" charset="0"/>
                <a:cs typeface="Arial" pitchFamily="34" charset="0"/>
              </a:rPr>
              <a:t>We are looking for your feedback on this approach- and please keep in mind that this is only a consideration for the next 2 years. After that point, all grains must be whole grain-rich. </a:t>
            </a:r>
            <a:r>
              <a:rPr lang="en-US" b="1" baseline="0" dirty="0" smtClean="0">
                <a:latin typeface="Arial" pitchFamily="34" charset="0"/>
                <a:cs typeface="Arial" pitchFamily="34" charset="0"/>
              </a:rPr>
              <a:t>To audience: </a:t>
            </a:r>
            <a:r>
              <a:rPr lang="en-US" b="0" baseline="0" dirty="0" smtClean="0">
                <a:latin typeface="Arial" pitchFamily="34" charset="0"/>
                <a:cs typeface="Arial" pitchFamily="34" charset="0"/>
              </a:rPr>
              <a:t>We will be discussing this point, as well as couple of other monitoring approaches, at the end of this section of the presentation- so start developing your responses and hold onto them for a few more minutes.</a:t>
            </a:r>
            <a:endParaRPr lang="en-US" b="1" dirty="0" smtClean="0">
              <a:latin typeface="Arial" pitchFamily="34" charset="0"/>
              <a:ea typeface="MS Gothic"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lvl="1" indent="-222294" defTabSz="966529">
              <a:lnSpc>
                <a:spcPct val="93000"/>
              </a:lnSpc>
              <a:spcBef>
                <a:spcPct val="0"/>
              </a:spcBef>
              <a:buSzPct val="45000"/>
              <a:buFont typeface="Arial" pitchFamily="34" charset="0"/>
              <a:buChar char="•"/>
              <a:defRPr/>
            </a:pPr>
            <a:r>
              <a:rPr lang="en-US" baseline="0" dirty="0" smtClean="0">
                <a:latin typeface="Arial" pitchFamily="34" charset="0"/>
                <a:cs typeface="Arial" pitchFamily="34" charset="0"/>
              </a:rPr>
              <a:t>To help make this clearer, here are a few questions for you to consider. </a:t>
            </a:r>
          </a:p>
          <a:p>
            <a:pPr marL="223941" lvl="1" indent="-222294" defTabSz="966529">
              <a:lnSpc>
                <a:spcPct val="93000"/>
              </a:lnSpc>
              <a:spcBef>
                <a:spcPct val="0"/>
              </a:spcBef>
              <a:buSzPct val="45000"/>
              <a:buFont typeface="Arial" pitchFamily="34" charset="0"/>
              <a:buChar char="•"/>
              <a:defRPr/>
            </a:pPr>
            <a:endParaRPr lang="en-US" baseline="0" dirty="0" smtClean="0">
              <a:latin typeface="Arial" pitchFamily="34" charset="0"/>
              <a:cs typeface="Arial" pitchFamily="34" charset="0"/>
            </a:endParaRPr>
          </a:p>
          <a:p>
            <a:pPr marL="223941" lvl="1" indent="-222294">
              <a:lnSpc>
                <a:spcPct val="93000"/>
              </a:lnSpc>
              <a:spcBef>
                <a:spcPct val="0"/>
              </a:spcBef>
              <a:buSzPct val="45000"/>
              <a:buFont typeface="Arial" pitchFamily="34" charset="0"/>
              <a:buChar char="•"/>
              <a:defRPr/>
            </a:pPr>
            <a:r>
              <a:rPr lang="en-US" baseline="0" dirty="0" smtClean="0">
                <a:latin typeface="Arial" pitchFamily="34" charset="0"/>
                <a:cs typeface="Arial" pitchFamily="34" charset="0"/>
              </a:rPr>
              <a:t>First, d</a:t>
            </a:r>
            <a:r>
              <a:rPr lang="en-US" dirty="0" smtClean="0">
                <a:latin typeface="Arial" pitchFamily="34" charset="0"/>
                <a:ea typeface="MS Gothic" charset="0"/>
                <a:cs typeface="Arial" pitchFamily="34" charset="0"/>
              </a:rPr>
              <a:t>o all grain items have to be whole grain-rich? </a:t>
            </a:r>
            <a:r>
              <a:rPr lang="en-US" b="1" dirty="0" smtClean="0">
                <a:latin typeface="Arial" pitchFamily="34" charset="0"/>
                <a:ea typeface="MS Gothic" charset="0"/>
                <a:cs typeface="Arial" pitchFamily="34" charset="0"/>
              </a:rPr>
              <a:t>Wait</a:t>
            </a:r>
            <a:r>
              <a:rPr lang="en-US" b="1" baseline="0" dirty="0" smtClean="0">
                <a:latin typeface="Arial" pitchFamily="34" charset="0"/>
                <a:ea typeface="MS Gothic" charset="0"/>
                <a:cs typeface="Arial" pitchFamily="34" charset="0"/>
              </a:rPr>
              <a:t> for audience to volunteer, when ready to show answer, click to next slide.</a:t>
            </a:r>
            <a:endParaRPr lang="en-US" dirty="0" smtClean="0">
              <a:latin typeface="Arial" pitchFamily="34" charset="0"/>
              <a:ea typeface="MS Gothic"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07205" lvl="2" indent="-222294">
              <a:lnSpc>
                <a:spcPct val="93000"/>
              </a:lnSpc>
              <a:spcBef>
                <a:spcPct val="0"/>
              </a:spcBef>
              <a:buSzPct val="45000"/>
              <a:buFont typeface="Arial" pitchFamily="34" charset="0"/>
              <a:buChar char="•"/>
              <a:defRPr/>
            </a:pPr>
            <a:r>
              <a:rPr lang="en-US" dirty="0" smtClean="0">
                <a:latin typeface="Arial" pitchFamily="34" charset="0"/>
                <a:ea typeface="MS Gothic" charset="0"/>
                <a:cs typeface="Arial" pitchFamily="34" charset="0"/>
              </a:rPr>
              <a:t>(NO. Half of the grains must be whole</a:t>
            </a:r>
            <a:r>
              <a:rPr lang="en-US" baseline="0" dirty="0" smtClean="0">
                <a:latin typeface="Arial" pitchFamily="34" charset="0"/>
                <a:ea typeface="MS Gothic" charset="0"/>
                <a:cs typeface="Arial" pitchFamily="34" charset="0"/>
              </a:rPr>
              <a:t> grain-rich, and the other half may be enriched/not whole grain-rich- until SY 2014-15).</a:t>
            </a:r>
          </a:p>
        </p:txBody>
      </p:sp>
      <p:sp>
        <p:nvSpPr>
          <p:cNvPr id="4" name="Slide Number Placeholder 3"/>
          <p:cNvSpPr>
            <a:spLocks noGrp="1"/>
          </p:cNvSpPr>
          <p:nvPr>
            <p:ph type="sldNum" sz="quarter" idx="10"/>
          </p:nvPr>
        </p:nvSpPr>
        <p:spPr/>
        <p:txBody>
          <a:bodyPr/>
          <a:lstStyle/>
          <a:p>
            <a:fld id="{F64F9F06-6F80-4899-B283-244C8AD57D1C}"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3279" lvl="1" indent="-241632">
              <a:lnSpc>
                <a:spcPct val="93000"/>
              </a:lnSpc>
              <a:spcBef>
                <a:spcPct val="0"/>
              </a:spcBef>
              <a:buSzPct val="45000"/>
              <a:defRPr/>
            </a:pPr>
            <a:r>
              <a:rPr lang="en-US" baseline="0" dirty="0" smtClean="0">
                <a:latin typeface="Arial" pitchFamily="34" charset="0"/>
                <a:ea typeface="MS Gothic" charset="0"/>
                <a:cs typeface="Arial" pitchFamily="34" charset="0"/>
              </a:rPr>
              <a:t>Second, d</a:t>
            </a:r>
            <a:r>
              <a:rPr lang="en-US" dirty="0" smtClean="0">
                <a:latin typeface="Arial" pitchFamily="34" charset="0"/>
                <a:ea typeface="MS Gothic" charset="0"/>
                <a:cs typeface="Arial" pitchFamily="34" charset="0"/>
              </a:rPr>
              <a:t>o schools have to offer a daily whole grain-rich item? </a:t>
            </a:r>
            <a:r>
              <a:rPr lang="en-US" b="1" dirty="0" smtClean="0">
                <a:latin typeface="Arial" pitchFamily="34" charset="0"/>
                <a:ea typeface="MS Gothic" charset="0"/>
                <a:cs typeface="Arial" pitchFamily="34" charset="0"/>
              </a:rPr>
              <a:t>Wait</a:t>
            </a:r>
            <a:r>
              <a:rPr lang="en-US" b="1" baseline="0" dirty="0" smtClean="0">
                <a:latin typeface="Arial" pitchFamily="34" charset="0"/>
                <a:ea typeface="MS Gothic" charset="0"/>
                <a:cs typeface="Arial" pitchFamily="34" charset="0"/>
              </a:rPr>
              <a:t> for audience to volunteer, when ready to show answer, click to next slide.</a:t>
            </a:r>
            <a:endParaRPr lang="en-US" dirty="0" smtClean="0">
              <a:latin typeface="Arial" pitchFamily="34" charset="0"/>
              <a:ea typeface="MS Gothic"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26544" lvl="2" indent="-241632">
              <a:lnSpc>
                <a:spcPct val="93000"/>
              </a:lnSpc>
              <a:spcBef>
                <a:spcPct val="0"/>
              </a:spcBef>
              <a:buSzPct val="45000"/>
              <a:defRPr/>
            </a:pPr>
            <a:r>
              <a:rPr lang="en-US" dirty="0" smtClean="0">
                <a:latin typeface="Arial" pitchFamily="34" charset="0"/>
                <a:ea typeface="MS Gothic" charset="0"/>
                <a:cs typeface="Arial" pitchFamily="34" charset="0"/>
              </a:rPr>
              <a:t>NO. This is a weekly requirement. So</a:t>
            </a:r>
            <a:r>
              <a:rPr lang="en-US" baseline="0" dirty="0" smtClean="0">
                <a:latin typeface="Arial" pitchFamily="34" charset="0"/>
                <a:ea typeface="MS Gothic" charset="0"/>
                <a:cs typeface="Arial" pitchFamily="34" charset="0"/>
              </a:rPr>
              <a:t> for grades K-5 for example, the range is 8-10 </a:t>
            </a:r>
            <a:r>
              <a:rPr lang="en-US" baseline="0" dirty="0" smtClean="0">
                <a:latin typeface="Arial" pitchFamily="34" charset="0"/>
                <a:cs typeface="Arial" pitchFamily="34" charset="0"/>
              </a:rPr>
              <a:t>ounce equivalents per week- and 4-5 of them must be whole grain-rich. Therefore, schools could offer those 4 or 5 ounce equivalents on any number of days. </a:t>
            </a:r>
          </a:p>
          <a:p>
            <a:pPr marL="726544" lvl="2" indent="-241632">
              <a:lnSpc>
                <a:spcPct val="93000"/>
              </a:lnSpc>
              <a:spcBef>
                <a:spcPct val="0"/>
              </a:spcBef>
              <a:buSzPct val="45000"/>
              <a:buFont typeface="Arial" pitchFamily="34" charset="0"/>
              <a:buChar char="•"/>
              <a:defRPr/>
            </a:pPr>
            <a:endParaRPr lang="en-US" dirty="0" smtClean="0">
              <a:latin typeface="Arial" pitchFamily="34" charset="0"/>
              <a:cs typeface="Arial" pitchFamily="34" charset="0"/>
            </a:endParaRPr>
          </a:p>
          <a:p>
            <a:pPr marL="726544" lvl="2" indent="-241632">
              <a:lnSpc>
                <a:spcPct val="93000"/>
              </a:lnSpc>
              <a:spcBef>
                <a:spcPct val="0"/>
              </a:spcBef>
              <a:buSzPct val="45000"/>
              <a:buFont typeface="Arial" pitchFamily="34" charset="0"/>
              <a:buChar char="•"/>
              <a:defRPr/>
            </a:pPr>
            <a:r>
              <a:rPr lang="en-US" baseline="0" dirty="0" smtClean="0">
                <a:latin typeface="Arial" pitchFamily="34" charset="0"/>
                <a:cs typeface="Arial" pitchFamily="34" charset="0"/>
              </a:rPr>
              <a:t>However, keep in mind that schools should aim to incentivize students to take the whole grain-rich items, as this will be the only option in 2 years- so offering these items on many days of the week is encouraged to promote familiarity and acceptance).</a:t>
            </a:r>
            <a:endParaRPr lang="en-US" dirty="0" smtClean="0">
              <a:latin typeface="Arial" pitchFamily="34" charset="0"/>
              <a:ea typeface="MS Gothic"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charset="0"/>
                <a:cs typeface="+mn-ea" charset="0"/>
              </a:rPr>
              <a:t>The last section I will discuss</a:t>
            </a:r>
            <a:r>
              <a:rPr lang="en-US" baseline="0" dirty="0" smtClean="0">
                <a:latin typeface="Arial" charset="0"/>
                <a:cs typeface="+mn-ea" charset="0"/>
              </a:rPr>
              <a:t> today </a:t>
            </a:r>
            <a:r>
              <a:rPr lang="en-US" b="0" baseline="0" dirty="0" smtClean="0">
                <a:latin typeface="Arial" charset="0"/>
                <a:cs typeface="+mn-ea" charset="0"/>
              </a:rPr>
              <a:t>deal</a:t>
            </a:r>
            <a:r>
              <a:rPr lang="en-US" b="0" baseline="0" dirty="0" smtClean="0">
                <a:solidFill>
                  <a:srgbClr val="FF0000"/>
                </a:solidFill>
                <a:latin typeface="Arial" charset="0"/>
                <a:cs typeface="+mn-ea" charset="0"/>
              </a:rPr>
              <a:t>s</a:t>
            </a:r>
            <a:r>
              <a:rPr lang="en-US" b="0" baseline="0" dirty="0" smtClean="0">
                <a:latin typeface="Arial" charset="0"/>
                <a:cs typeface="+mn-ea" charset="0"/>
              </a:rPr>
              <a:t> with </a:t>
            </a:r>
            <a:r>
              <a:rPr lang="en-US" baseline="0" dirty="0" smtClean="0">
                <a:latin typeface="Arial" charset="0"/>
                <a:cs typeface="+mn-ea" charset="0"/>
              </a:rPr>
              <a:t>multiple offerings and serving lines. There are many aspects to this, including </a:t>
            </a:r>
            <a:r>
              <a:rPr lang="en-US" baseline="0" dirty="0" smtClean="0">
                <a:latin typeface="Arial" pitchFamily="34" charset="0"/>
                <a:cs typeface="Arial" pitchFamily="34" charset="0"/>
              </a:rPr>
              <a:t>salad bars, daily minimums, vegetable subgroups, and weekly ranges (where there is a minimum and maximum weekly requirement). </a:t>
            </a: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We will also take some time to solicit your feedback on some proposed ideas we have for monitoring (yes, I said the forbidden word!) with some of these aspects of menu planning.</a:t>
            </a:r>
            <a:endParaRPr lang="en-US" dirty="0" smtClean="0">
              <a:solidFill>
                <a:srgbClr val="FFFFFF"/>
              </a:solidFill>
              <a:latin typeface="Arial" charset="0"/>
              <a:cs typeface="+mn-ea"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It is important</a:t>
            </a:r>
            <a:r>
              <a:rPr lang="en-US" baseline="0" dirty="0" smtClean="0">
                <a:latin typeface="Arial" pitchFamily="34" charset="0"/>
                <a:cs typeface="Arial" pitchFamily="34" charset="0"/>
              </a:rPr>
              <a:t> to start the discussion on multiple offerings and multiple serving lines with a quick reference back to the regulatory text regarding this requirement. </a:t>
            </a: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In section 210.10(k)(2), it states “</a:t>
            </a:r>
            <a:r>
              <a:rPr lang="en-US" dirty="0" smtClean="0">
                <a:latin typeface="Arial" pitchFamily="34" charset="0"/>
                <a:cs typeface="Arial" pitchFamily="34" charset="0"/>
              </a:rPr>
              <a:t>Schools that offer a variety of lunches or multiple serving lines must make all required food components available to all students, on every lunch line, in at least the minimum required amounts.”</a:t>
            </a: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Therefore, one can think of each serving line as its own entity- and the daily and weekly requirements must be in place for each line.</a:t>
            </a: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However, we understand there are many outstanding questions on this issue, and more detailed guidance will be forthcoming on this. For instance, we will provide information on what the definition of a separate serving line would actually look like operationally.</a:t>
            </a:r>
          </a:p>
        </p:txBody>
      </p:sp>
      <p:sp>
        <p:nvSpPr>
          <p:cNvPr id="4" name="Slide Number Placeholder 3"/>
          <p:cNvSpPr>
            <a:spLocks noGrp="1"/>
          </p:cNvSpPr>
          <p:nvPr>
            <p:ph type="sldNum" sz="quarter" idx="10"/>
          </p:nvPr>
        </p:nvSpPr>
        <p:spPr/>
        <p:txBody>
          <a:bodyPr/>
          <a:lstStyle/>
          <a:p>
            <a:fld id="{F64F9F06-6F80-4899-B283-244C8AD57D1C}"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652" y="4721901"/>
            <a:ext cx="6654554" cy="4721902"/>
          </a:xfrm>
        </p:spPr>
        <p:txBody>
          <a:bodyPr>
            <a:normAutofit/>
          </a:bodyPr>
          <a:lstStyle/>
          <a:p>
            <a:pPr marL="223941" indent="-222294">
              <a:lnSpc>
                <a:spcPct val="93000"/>
              </a:lnSpc>
              <a:spcBef>
                <a:spcPct val="0"/>
              </a:spcBef>
              <a:buSzPct val="45000"/>
              <a:buFont typeface="Arial" charset="0"/>
              <a:buChar char="•"/>
            </a:pPr>
            <a:r>
              <a:rPr lang="en-US" dirty="0" smtClean="0">
                <a:latin typeface="Arial" charset="0"/>
                <a:cs typeface="+mn-ea" charset="0"/>
              </a:rPr>
              <a:t>A topic of interest</a:t>
            </a:r>
            <a:r>
              <a:rPr lang="en-US" baseline="0" dirty="0" smtClean="0">
                <a:latin typeface="Arial" charset="0"/>
                <a:cs typeface="+mn-ea" charset="0"/>
              </a:rPr>
              <a:t> for many of you is salad bars. We continue to encourage schools to offer salad bars to provide students with a wide variety of fresh produce. At the same time, we have been hearing from many of you that the new requirements present some new challenges. Many of the questions we have been hearing are not related to the new meal pattern, but confusion over existing practices related to salad bars.</a:t>
            </a:r>
          </a:p>
          <a:p>
            <a:pPr marL="223941" indent="-222294">
              <a:lnSpc>
                <a:spcPct val="93000"/>
              </a:lnSpc>
              <a:spcBef>
                <a:spcPct val="0"/>
              </a:spcBef>
              <a:buSzPct val="45000"/>
              <a:buFont typeface="Arial" charset="0"/>
              <a:buChar char="•"/>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ea typeface="MS Gothic" charset="0"/>
                <a:cs typeface="+mn-ea" charset="0"/>
              </a:rPr>
              <a:t>There is more guidance to come on this topic, but today we would like to remind you that if the salad bar is a separate line, it must offer all components of a reimbursable meal. This relates back to the slide I just presented to you with the regulatory text for separate serving lines. However, there have been some concerns raised about how to ensure that the child selects vegetable subgroup offerings from salad bars- we would like to remind you that the requirement is for schools to make those subgroups available. The child is not required to take any specific subgroups under OVS.</a:t>
            </a:r>
          </a:p>
          <a:p>
            <a:pPr marL="223941" indent="-222294">
              <a:lnSpc>
                <a:spcPct val="93000"/>
              </a:lnSpc>
              <a:spcBef>
                <a:spcPct val="0"/>
              </a:spcBef>
              <a:buSzPct val="45000"/>
              <a:buFont typeface="Arial" charset="0"/>
              <a:buChar char="•"/>
            </a:pPr>
            <a:endParaRPr lang="en-US" baseline="0" dirty="0" smtClean="0">
              <a:latin typeface="Arial" charset="0"/>
              <a:ea typeface="MS Gothic"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ea typeface="MS Gothic" charset="0"/>
                <a:cs typeface="+mn-ea" charset="0"/>
              </a:rPr>
              <a:t>Additionally, while we certainly encourage a variety of options within the vegetable subgroups, there is no requirement for this. Therefore, operators do not necessarily have to change their offerings each day on the salad bar.</a:t>
            </a:r>
          </a:p>
          <a:p>
            <a:pPr marL="223941" indent="-222294">
              <a:lnSpc>
                <a:spcPct val="93000"/>
              </a:lnSpc>
              <a:spcBef>
                <a:spcPct val="0"/>
              </a:spcBef>
              <a:buSzPct val="45000"/>
            </a:pPr>
            <a:endParaRPr lang="en-US" baseline="0" dirty="0" smtClean="0">
              <a:latin typeface="Arial" charset="0"/>
              <a:ea typeface="MS Gothic"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ea typeface="MS Gothic" charset="0"/>
                <a:cs typeface="+mn-ea" charset="0"/>
              </a:rPr>
              <a:t>We would like to remind you of some resources that continue to be available on utilizing salad bars (or garden bars, or fruit/veggie bars), such as reference materials already available through Team Nutrition. </a:t>
            </a:r>
          </a:p>
          <a:p>
            <a:pPr marL="223941" indent="-222294">
              <a:lnSpc>
                <a:spcPct val="93000"/>
              </a:lnSpc>
              <a:spcBef>
                <a:spcPct val="0"/>
              </a:spcBef>
              <a:buSzPct val="45000"/>
              <a:buFont typeface="Arial" charset="0"/>
              <a:buChar char="•"/>
            </a:pPr>
            <a:endParaRPr lang="en-US" dirty="0" smtClean="0">
              <a:latin typeface="Arial" charset="0"/>
              <a:ea typeface="MS Gothic"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ea typeface="MS Gothic" charset="0"/>
                <a:cs typeface="+mn-ea" charset="0"/>
              </a:rPr>
              <a:t>We recognize that some aspects of the document (the link is posted on the slide; it is also referenced for you in your packets of reference materials) may have to be updated, but there is some great material in there to work with already. And again, many of the concerns we are hearing are related to salad bars in general, not the new meal pattern- and general information on operating salad bars already exists.</a:t>
            </a:r>
            <a:endParaRPr lang="en-US" dirty="0" smtClean="0">
              <a:ea typeface="MS Gothic" charset="0"/>
              <a:cs typeface="MS Gothic"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The next aspect of multiple offerings relates to the daily minimum requirements. This applies</a:t>
            </a:r>
            <a:r>
              <a:rPr lang="en-US" baseline="0" dirty="0" smtClean="0">
                <a:latin typeface="Arial" pitchFamily="34" charset="0"/>
                <a:cs typeface="Arial" pitchFamily="34" charset="0"/>
              </a:rPr>
              <a:t> to fruits, vegetables, grains, meat/meat alternates, and milk (all 5 components) at lunch, and fruits, grains, and milk (all 3 components) at breakfast.</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223941" lvl="1" indent="-222294" defTabSz="966529">
              <a:lnSpc>
                <a:spcPct val="93000"/>
              </a:lnSpc>
              <a:spcBef>
                <a:spcPct val="0"/>
              </a:spcBef>
              <a:buSzPct val="45000"/>
              <a:buFont typeface="Arial" charset="0"/>
              <a:buChar char="•"/>
              <a:defRPr/>
            </a:pPr>
            <a:r>
              <a:rPr lang="en-US" dirty="0" smtClean="0">
                <a:latin typeface="Arial" pitchFamily="34" charset="0"/>
                <a:ea typeface="MS Gothic" charset="0"/>
                <a:cs typeface="Arial" pitchFamily="34" charset="0"/>
              </a:rPr>
              <a:t>Students must select the minimum daily requirement to meet any single meal component.</a:t>
            </a:r>
          </a:p>
          <a:p>
            <a:pPr marL="223941" lvl="1" indent="-222294" defTabSz="966529">
              <a:lnSpc>
                <a:spcPct val="93000"/>
              </a:lnSpc>
              <a:spcBef>
                <a:spcPct val="0"/>
              </a:spcBef>
              <a:buSzPct val="45000"/>
              <a:buFont typeface="Arial" charset="0"/>
              <a:buChar char="•"/>
              <a:defRPr/>
            </a:pPr>
            <a:endParaRPr lang="en-US" dirty="0" smtClean="0">
              <a:latin typeface="Arial" pitchFamily="34" charset="0"/>
              <a:ea typeface="MS Gothic"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I see you all getting ready to protest-</a:t>
            </a:r>
            <a:r>
              <a:rPr lang="en-US" dirty="0" smtClean="0">
                <a:latin typeface="Arial" pitchFamily="34" charset="0"/>
                <a:cs typeface="Arial" pitchFamily="34" charset="0"/>
              </a:rPr>
              <a:t> f</a:t>
            </a:r>
            <a:r>
              <a:rPr lang="en-US" baseline="0" dirty="0" smtClean="0">
                <a:latin typeface="Arial" pitchFamily="34" charset="0"/>
                <a:cs typeface="Arial" pitchFamily="34" charset="0"/>
              </a:rPr>
              <a:t>or fruits and vegetables ONLY, there is an option to take less than the required offering under OVS- but that will be discussed later in this presentation so I will not cover it now.</a:t>
            </a:r>
          </a:p>
          <a:p>
            <a:pPr marL="223941" indent="-222294">
              <a:lnSpc>
                <a:spcPct val="93000"/>
              </a:lnSpc>
              <a:spcBef>
                <a:spcPct val="0"/>
              </a:spcBef>
              <a:buSzPct val="45000"/>
              <a:buFont typeface="Arial" charset="0"/>
              <a:buChar char="•"/>
            </a:pPr>
            <a:endParaRPr lang="en-US" baseline="0"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For menu planning purposes, we expect that all offerings must meet the minimum requirement (be equal to or above that amount). </a:t>
            </a: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For example, in grades 9-12 the minimum daily grain requirement is 2 ounce equivalents. So if a student is offered a choice between a pizza with 2 ounce equivalents of grain OR a stir fry with a 1 ounce equivalent of grains, only 1 of those offerings meets the 2 ounce minimum. </a:t>
            </a:r>
          </a:p>
          <a:p>
            <a:pPr marL="223941" indent="-222294">
              <a:lnSpc>
                <a:spcPct val="93000"/>
              </a:lnSpc>
              <a:spcBef>
                <a:spcPct val="0"/>
              </a:spcBef>
              <a:buSzPct val="45000"/>
              <a:buFont typeface="Arial" charset="0"/>
              <a:buChar char="•"/>
            </a:pPr>
            <a:endParaRPr lang="en-US"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The student would need to have another ounce equivalent offered with the stir fry, such as a side item, in order to meet the daily grains minimum.</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latin typeface="Arial" pitchFamily="34" charset="0"/>
                <a:cs typeface="Arial" pitchFamily="34" charset="0"/>
              </a:rPr>
              <a:t>I want to start by mentioning that there are now 5 meal components for lunch --- fruits, vegetables, grains, meat/meat alternate and milk.  As you know, fruits and vegetables are now separate components.  </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3941" indent="-222294">
              <a:lnSpc>
                <a:spcPct val="93000"/>
              </a:lnSpc>
              <a:spcBef>
                <a:spcPct val="0"/>
              </a:spcBef>
              <a:buSzPct val="45000"/>
              <a:buFont typeface="Arial" charset="0"/>
              <a:buChar char="•"/>
            </a:pPr>
            <a:r>
              <a:rPr lang="en-US" dirty="0" smtClean="0">
                <a:solidFill>
                  <a:schemeClr val="tx1"/>
                </a:solidFill>
                <a:latin typeface="Arial" charset="0"/>
                <a:cs typeface="+mn-ea" charset="0"/>
              </a:rPr>
              <a:t>However, in consideration of how to assess that schools are meeting the</a:t>
            </a:r>
            <a:r>
              <a:rPr lang="en-US" baseline="0" dirty="0" smtClean="0">
                <a:solidFill>
                  <a:schemeClr val="tx1"/>
                </a:solidFill>
                <a:latin typeface="Arial" charset="0"/>
                <a:cs typeface="+mn-ea" charset="0"/>
              </a:rPr>
              <a:t> daily minimum requirements, we are aiming to weigh a rigorous application of the requirement with flexibility and practicality.</a:t>
            </a:r>
          </a:p>
          <a:p>
            <a:pPr marL="223941" indent="-222294">
              <a:lnSpc>
                <a:spcPct val="93000"/>
              </a:lnSpc>
              <a:spcBef>
                <a:spcPct val="0"/>
              </a:spcBef>
              <a:buSzPct val="45000"/>
              <a:buFont typeface="Arial" charset="0"/>
              <a:buChar char="•"/>
            </a:pPr>
            <a:endParaRPr lang="en-US" dirty="0" smtClean="0">
              <a:solidFill>
                <a:schemeClr val="tx1"/>
              </a:solidFill>
              <a:latin typeface="Arial" charset="0"/>
              <a:cs typeface="+mn-ea" charset="0"/>
            </a:endParaRPr>
          </a:p>
          <a:p>
            <a:pPr marL="223941" indent="-222294">
              <a:lnSpc>
                <a:spcPct val="93000"/>
              </a:lnSpc>
              <a:spcBef>
                <a:spcPct val="0"/>
              </a:spcBef>
              <a:buSzPct val="45000"/>
              <a:buFont typeface="Arial" charset="0"/>
              <a:buChar char="•"/>
            </a:pPr>
            <a:r>
              <a:rPr lang="en-US" dirty="0" smtClean="0">
                <a:solidFill>
                  <a:schemeClr val="tx1"/>
                </a:solidFill>
                <a:latin typeface="Arial" charset="0"/>
                <a:cs typeface="+mn-ea" charset="0"/>
              </a:rPr>
              <a:t>As</a:t>
            </a:r>
            <a:r>
              <a:rPr lang="en-US" baseline="0" dirty="0" smtClean="0">
                <a:solidFill>
                  <a:schemeClr val="tx1"/>
                </a:solidFill>
                <a:latin typeface="Arial" charset="0"/>
                <a:cs typeface="+mn-ea" charset="0"/>
              </a:rPr>
              <a:t> stated previously, implementation of the new meal pattern is going to be a work in progress. Therefore I would like to take a moment to solicit your feedback on our proposed compliance approach. </a:t>
            </a:r>
          </a:p>
          <a:p>
            <a:pPr marL="223941" indent="-222294">
              <a:lnSpc>
                <a:spcPct val="93000"/>
              </a:lnSpc>
              <a:spcBef>
                <a:spcPct val="0"/>
              </a:spcBef>
              <a:buSzPct val="45000"/>
              <a:buFont typeface="Arial" charset="0"/>
              <a:buChar char="•"/>
            </a:pPr>
            <a:endParaRPr lang="en-US" baseline="0" dirty="0" smtClean="0">
              <a:solidFill>
                <a:schemeClr val="tx1"/>
              </a:solidFill>
              <a:latin typeface="Arial" charset="0"/>
              <a:cs typeface="+mn-ea" charset="0"/>
            </a:endParaRPr>
          </a:p>
          <a:p>
            <a:pPr marL="223941" indent="-222294">
              <a:lnSpc>
                <a:spcPct val="93000"/>
              </a:lnSpc>
              <a:spcBef>
                <a:spcPct val="0"/>
              </a:spcBef>
              <a:buSzPct val="45000"/>
              <a:buFont typeface="Arial" charset="0"/>
              <a:buChar char="•"/>
            </a:pPr>
            <a:r>
              <a:rPr lang="en-US" baseline="0" dirty="0" smtClean="0">
                <a:solidFill>
                  <a:schemeClr val="tx1"/>
                </a:solidFill>
                <a:latin typeface="Arial" charset="0"/>
                <a:cs typeface="+mn-ea" charset="0"/>
              </a:rPr>
              <a:t>We are considering compliance with the daily minimums be assessed by averaging the daily offerings, and that average value must be equal to or above the daily minimum. </a:t>
            </a:r>
          </a:p>
          <a:p>
            <a:pPr marL="223941" indent="-222294">
              <a:lnSpc>
                <a:spcPct val="93000"/>
              </a:lnSpc>
              <a:spcBef>
                <a:spcPct val="0"/>
              </a:spcBef>
              <a:buSzPct val="45000"/>
              <a:buFont typeface="Arial" charset="0"/>
              <a:buChar char="•"/>
            </a:pPr>
            <a:endParaRPr lang="en-US" baseline="0" dirty="0" smtClean="0">
              <a:solidFill>
                <a:schemeClr val="tx1"/>
              </a:solidFill>
              <a:latin typeface="Arial" charset="0"/>
              <a:cs typeface="+mn-ea" charset="0"/>
            </a:endParaRPr>
          </a:p>
          <a:p>
            <a:pPr marL="223941" indent="-222294">
              <a:lnSpc>
                <a:spcPct val="93000"/>
              </a:lnSpc>
              <a:spcBef>
                <a:spcPct val="0"/>
              </a:spcBef>
              <a:buSzPct val="45000"/>
              <a:buFont typeface="Arial" charset="0"/>
              <a:buChar char="•"/>
            </a:pPr>
            <a:r>
              <a:rPr lang="en-US" baseline="0" dirty="0" smtClean="0">
                <a:solidFill>
                  <a:schemeClr val="tx1"/>
                </a:solidFill>
                <a:latin typeface="Arial" charset="0"/>
                <a:cs typeface="+mn-ea" charset="0"/>
              </a:rPr>
              <a:t>For example, if a school serving 9-12 grade (so a minimum daily requirement of 2 ounce equivalents of grain) offered a salad with 1.5 ounce</a:t>
            </a:r>
            <a:r>
              <a:rPr lang="en-US" baseline="0" dirty="0" smtClean="0">
                <a:latin typeface="Arial" pitchFamily="34" charset="0"/>
                <a:cs typeface="Arial" pitchFamily="34" charset="0"/>
              </a:rPr>
              <a:t> equivalents</a:t>
            </a:r>
            <a:r>
              <a:rPr lang="en-US" baseline="0" dirty="0" smtClean="0">
                <a:solidFill>
                  <a:schemeClr val="tx1"/>
                </a:solidFill>
                <a:latin typeface="Arial" charset="0"/>
                <a:cs typeface="+mn-ea" charset="0"/>
              </a:rPr>
              <a:t> of grain, or a pizza with 2.5 </a:t>
            </a:r>
            <a:r>
              <a:rPr lang="en-US" baseline="0" dirty="0" smtClean="0">
                <a:latin typeface="Arial" pitchFamily="34" charset="0"/>
                <a:cs typeface="Arial" pitchFamily="34" charset="0"/>
              </a:rPr>
              <a:t>ounce equivalents </a:t>
            </a:r>
            <a:r>
              <a:rPr lang="en-US" baseline="0" dirty="0" smtClean="0">
                <a:solidFill>
                  <a:schemeClr val="tx1"/>
                </a:solidFill>
                <a:latin typeface="Arial" charset="0"/>
                <a:cs typeface="+mn-ea" charset="0"/>
              </a:rPr>
              <a:t>of grain, the average offering would be 2 ounce equivalents and the school would be in compliance for that day.</a:t>
            </a:r>
          </a:p>
          <a:p>
            <a:pPr marL="223941" indent="-222294">
              <a:lnSpc>
                <a:spcPct val="93000"/>
              </a:lnSpc>
              <a:spcBef>
                <a:spcPct val="0"/>
              </a:spcBef>
              <a:buSzPct val="45000"/>
              <a:buFont typeface="Arial" charset="0"/>
              <a:buChar char="•"/>
            </a:pPr>
            <a:endParaRPr lang="en-US" baseline="0" dirty="0" smtClean="0">
              <a:solidFill>
                <a:schemeClr val="tx1"/>
              </a:solidFill>
              <a:latin typeface="Arial" charset="0"/>
              <a:cs typeface="+mn-ea" charset="0"/>
            </a:endParaRPr>
          </a:p>
          <a:p>
            <a:pPr marL="223941" indent="-222294">
              <a:lnSpc>
                <a:spcPct val="93000"/>
              </a:lnSpc>
              <a:spcBef>
                <a:spcPct val="0"/>
              </a:spcBef>
              <a:buSzPct val="45000"/>
              <a:buFont typeface="Arial" charset="0"/>
              <a:buChar char="•"/>
            </a:pPr>
            <a:r>
              <a:rPr lang="en-US" baseline="0" dirty="0" smtClean="0">
                <a:solidFill>
                  <a:schemeClr val="tx1"/>
                </a:solidFill>
                <a:latin typeface="Arial" charset="0"/>
                <a:cs typeface="+mn-ea" charset="0"/>
              </a:rPr>
              <a:t>If compliance is assessed by examining if all offerings of the food groups be equal to or above the daily minimum requirements, that same school- as stated on the previous slide- would not meet requirements, since one of the offerings, the salad with 1.5 ounce</a:t>
            </a:r>
            <a:r>
              <a:rPr lang="en-US" baseline="0" dirty="0" smtClean="0">
                <a:latin typeface="Arial" pitchFamily="34" charset="0"/>
                <a:cs typeface="Arial" pitchFamily="34" charset="0"/>
              </a:rPr>
              <a:t> equivalents</a:t>
            </a:r>
            <a:r>
              <a:rPr lang="en-US" baseline="0" dirty="0" smtClean="0">
                <a:solidFill>
                  <a:schemeClr val="tx1"/>
                </a:solidFill>
                <a:latin typeface="Arial" charset="0"/>
                <a:cs typeface="+mn-ea" charset="0"/>
              </a:rPr>
              <a:t> of grain, is below the daily minimum requirement of 2 ounce equivalents.</a:t>
            </a:r>
          </a:p>
          <a:p>
            <a:pPr marL="223941" indent="-222294">
              <a:lnSpc>
                <a:spcPct val="93000"/>
              </a:lnSpc>
              <a:spcBef>
                <a:spcPct val="0"/>
              </a:spcBef>
              <a:buSzPct val="45000"/>
              <a:buFont typeface="Arial" charset="0"/>
              <a:buChar char="•"/>
            </a:pPr>
            <a:endParaRPr lang="en-US" baseline="0" dirty="0" smtClean="0">
              <a:solidFill>
                <a:schemeClr val="tx1"/>
              </a:solidFill>
              <a:latin typeface="Arial" charset="0"/>
              <a:cs typeface="+mn-ea" charset="0"/>
            </a:endParaRPr>
          </a:p>
          <a:p>
            <a:pPr marL="223941" indent="-222294">
              <a:lnSpc>
                <a:spcPct val="93000"/>
              </a:lnSpc>
              <a:spcBef>
                <a:spcPct val="0"/>
              </a:spcBef>
              <a:buSzPct val="45000"/>
              <a:buFont typeface="Arial" charset="0"/>
              <a:buChar char="•"/>
            </a:pPr>
            <a:r>
              <a:rPr lang="en-US" baseline="0" dirty="0" smtClean="0">
                <a:solidFill>
                  <a:schemeClr val="tx1"/>
                </a:solidFill>
                <a:latin typeface="Arial" charset="0"/>
                <a:cs typeface="+mn-ea" charset="0"/>
              </a:rPr>
              <a:t>We welcome your thoughts on these two approaches and at the end of this section, we will open up the floor for your comments on this- so keep this in the back of your mind for now…</a:t>
            </a:r>
          </a:p>
        </p:txBody>
      </p:sp>
      <p:sp>
        <p:nvSpPr>
          <p:cNvPr id="4" name="Slide Number Placeholder 3"/>
          <p:cNvSpPr>
            <a:spLocks noGrp="1"/>
          </p:cNvSpPr>
          <p:nvPr>
            <p:ph type="sldNum" sz="quarter" idx="10"/>
          </p:nvPr>
        </p:nvSpPr>
        <p:spPr/>
        <p:txBody>
          <a:bodyPr/>
          <a:lstStyle/>
          <a:p>
            <a:fld id="{F64F9F06-6F80-4899-B283-244C8AD57D1C}"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cs typeface="Arial" pitchFamily="34" charset="0"/>
              </a:rPr>
              <a:t>There are also some questions about how to plan menus that meet the v</a:t>
            </a:r>
            <a:r>
              <a:rPr lang="en-US" dirty="0" smtClean="0">
                <a:latin typeface="Arial" pitchFamily="34" charset="0"/>
                <a:ea typeface="MS Gothic" charset="0"/>
                <a:cs typeface="Arial" pitchFamily="34" charset="0"/>
              </a:rPr>
              <a:t>egetable subgroup weekly requirements. </a:t>
            </a:r>
          </a:p>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Since there is no daily subgroup requirement, schools may choose what combinations of vegetable subgroups to offer each day</a:t>
            </a:r>
          </a:p>
          <a:p>
            <a:pPr marL="362448" indent="-360771">
              <a:spcBef>
                <a:spcPts val="674"/>
              </a:spcBef>
              <a:buClr>
                <a:srgbClr val="FFFFFF"/>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Question: what if a school plans a menu that serves two of the weekly subgroups on the same day and the student may choose only one of these? </a:t>
            </a:r>
          </a:p>
          <a:p>
            <a:pPr marL="362448" indent="-360771">
              <a:spcBef>
                <a:spcPts val="674"/>
              </a:spcBef>
              <a:buClr>
                <a:srgbClr val="FFFFFF"/>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This is an issue, because the school needs to make each of the subgroups available to all children during the week- the child should not have to choose 1 subgroup over another on a single day, and lose out on any remaining opportunity to select from the other subgroup</a:t>
            </a:r>
          </a:p>
          <a:p>
            <a:pPr marL="362448" indent="-360771">
              <a:spcBef>
                <a:spcPts val="674"/>
              </a:spcBef>
              <a:buClr>
                <a:srgbClr val="FFFFFF"/>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Therefore, schools need to make the subgroups where there is a conflict available for student selection on an additional day</a:t>
            </a:r>
          </a:p>
          <a:p>
            <a:pPr marL="362448" indent="-360771">
              <a:spcBef>
                <a:spcPts val="674"/>
              </a:spcBef>
              <a:buClr>
                <a:srgbClr val="FFFFFF"/>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pitchFamily="34" charset="0"/>
                <a:ea typeface="MS Gothic" charset="0"/>
                <a:cs typeface="Arial" pitchFamily="34" charset="0"/>
              </a:rPr>
              <a:t>Lots of training and technical assistance is needed to prevent/correct this from happening when SFAs are planning their menus!</a:t>
            </a:r>
          </a:p>
        </p:txBody>
      </p:sp>
      <p:sp>
        <p:nvSpPr>
          <p:cNvPr id="4" name="Slide Number Placeholder 3"/>
          <p:cNvSpPr>
            <a:spLocks noGrp="1"/>
          </p:cNvSpPr>
          <p:nvPr>
            <p:ph type="sldNum" sz="quarter" idx="10"/>
          </p:nvPr>
        </p:nvSpPr>
        <p:spPr/>
        <p:txBody>
          <a:bodyPr/>
          <a:lstStyle/>
          <a:p>
            <a:fld id="{F64F9F06-6F80-4899-B283-244C8AD57D1C}"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669925" y="160338"/>
            <a:ext cx="6029325" cy="4521200"/>
          </a:xfrm>
          <a:ln/>
        </p:spPr>
      </p:sp>
      <p:sp>
        <p:nvSpPr>
          <p:cNvPr id="3" name="Notes Placeholder 2"/>
          <p:cNvSpPr>
            <a:spLocks noGrp="1"/>
          </p:cNvSpPr>
          <p:nvPr>
            <p:ph type="body" idx="1"/>
          </p:nvPr>
        </p:nvSpPr>
        <p:spPr>
          <a:xfrm>
            <a:off x="650239" y="4880610"/>
            <a:ext cx="5932779" cy="4480560"/>
          </a:xfrm>
        </p:spPr>
        <p:txBody>
          <a:bodyPr>
            <a:normAutofit/>
          </a:bodyPr>
          <a:lstStyle/>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charset="0"/>
                <a:cs typeface="+mn-ea" charset="0"/>
              </a:rPr>
              <a:t>So in a practical sense, what might that look like on a menu?</a:t>
            </a:r>
            <a:r>
              <a:rPr lang="en-US" baseline="0" dirty="0" smtClean="0">
                <a:latin typeface="Arial" charset="0"/>
                <a:cs typeface="+mn-ea" charset="0"/>
              </a:rPr>
              <a:t> Here are two examples of menu planning where there is a vegetable subgroup conflict.</a:t>
            </a:r>
          </a:p>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endParaRPr lang="en-US" baseline="0" dirty="0" smtClean="0">
              <a:latin typeface="Arial" charset="0"/>
              <a:cs typeface="+mn-ea" charset="0"/>
            </a:endParaRPr>
          </a:p>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baseline="0" dirty="0" smtClean="0">
                <a:latin typeface="Arial" charset="0"/>
                <a:cs typeface="+mn-ea" charset="0"/>
              </a:rPr>
              <a:t>As you can see in example 1, students must choose an entrée that contains EITHER the legumes OR the dark green vegetables. This gets a bit confusing knowing that beans can used as </a:t>
            </a:r>
            <a:r>
              <a:rPr lang="en-US" i="1" baseline="0" dirty="0" smtClean="0">
                <a:latin typeface="Arial" charset="0"/>
                <a:cs typeface="+mn-ea" charset="0"/>
              </a:rPr>
              <a:t>either</a:t>
            </a:r>
            <a:r>
              <a:rPr lang="en-US" baseline="0" dirty="0" smtClean="0">
                <a:latin typeface="Arial" charset="0"/>
                <a:cs typeface="+mn-ea" charset="0"/>
              </a:rPr>
              <a:t> a vegetable or a meat/meat alternate at any given meal (schools determine which component), but bear with me here and let’s proceed with the understanding that the school has elected to serve beans today as a </a:t>
            </a:r>
            <a:r>
              <a:rPr lang="en-US" i="0" baseline="0" dirty="0" smtClean="0">
                <a:latin typeface="Arial" charset="0"/>
                <a:cs typeface="+mn-ea" charset="0"/>
              </a:rPr>
              <a:t>vegetable. </a:t>
            </a:r>
          </a:p>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endParaRPr lang="en-US" dirty="0" smtClean="0">
              <a:latin typeface="Arial" charset="0"/>
              <a:cs typeface="+mn-ea" charset="0"/>
            </a:endParaRPr>
          </a:p>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i="0" baseline="0" dirty="0" smtClean="0">
                <a:latin typeface="Arial" charset="0"/>
                <a:cs typeface="+mn-ea" charset="0"/>
              </a:rPr>
              <a:t>If</a:t>
            </a:r>
            <a:r>
              <a:rPr lang="en-US" baseline="0" dirty="0" smtClean="0">
                <a:latin typeface="Arial" charset="0"/>
                <a:cs typeface="+mn-ea" charset="0"/>
              </a:rPr>
              <a:t> this is the only day legumes are offered as a vegetable, and the student choose the </a:t>
            </a:r>
            <a:r>
              <a:rPr lang="en-US" dirty="0" smtClean="0">
                <a:latin typeface="Arial" charset="0"/>
                <a:cs typeface="+mn-ea" charset="0"/>
              </a:rPr>
              <a:t>C</a:t>
            </a:r>
            <a:r>
              <a:rPr lang="en-US" baseline="0" dirty="0" smtClean="0">
                <a:latin typeface="Arial" charset="0"/>
                <a:cs typeface="+mn-ea" charset="0"/>
              </a:rPr>
              <a:t>aesar salad, the student has no opportunity that week to consume the legume subgroup. (Note: if the school chose to count the beans as a meat/meat alternate, and served beans another day as a vegetable, there would no longer be a conflict).</a:t>
            </a:r>
          </a:p>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endParaRPr lang="en-US" baseline="0" dirty="0" smtClean="0">
              <a:latin typeface="Arial" charset="0"/>
              <a:cs typeface="+mn-ea" charset="0"/>
            </a:endParaRPr>
          </a:p>
          <a:p>
            <a:pPr marL="362448" indent="-360771">
              <a:spcBef>
                <a:spcPts val="674"/>
              </a:spcBef>
              <a:buClr>
                <a:srgbClr val="FFFFFF"/>
              </a:buClr>
              <a:buSzPct val="45000"/>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baseline="0" dirty="0" smtClean="0">
                <a:latin typeface="Arial" charset="0"/>
                <a:cs typeface="+mn-ea" charset="0"/>
              </a:rPr>
              <a:t>Similarly, in example two, there are two vegetable side dishes on the menu, but the student is directed to choose one of the two. If the students are encouraged to take both choices, there is no longer a conflict. Or, dark green veggies and/or legumes should be offered at another point during the week.</a:t>
            </a:r>
            <a:endParaRPr lang="en-US" dirty="0">
              <a:solidFill>
                <a:srgbClr val="FFFFFF"/>
              </a:solidFill>
              <a:latin typeface="Arial" charset="0"/>
              <a:cs typeface="+mn-ea"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563563" y="719138"/>
            <a:ext cx="6296025" cy="4721225"/>
          </a:xfrm>
          <a:ln/>
        </p:spPr>
      </p:sp>
      <p:sp>
        <p:nvSpPr>
          <p:cNvPr id="3" name="Notes Placeholder 2"/>
          <p:cNvSpPr>
            <a:spLocks noGrp="1"/>
          </p:cNvSpPr>
          <p:nvPr>
            <p:ph type="body" idx="1"/>
          </p:nvPr>
        </p:nvSpPr>
        <p:spPr>
          <a:xfrm>
            <a:off x="731520" y="6400800"/>
            <a:ext cx="5851498" cy="2806910"/>
          </a:xfrm>
        </p:spPr>
        <p:txBody>
          <a:bodyPr>
            <a:normAutofit/>
          </a:bodyPr>
          <a:lstStyle/>
          <a:p>
            <a:pPr marL="362448" indent="-360771">
              <a:spcBef>
                <a:spcPts val="674"/>
              </a:spcBef>
              <a:buClr>
                <a:srgbClr val="FFFFFF"/>
              </a:buClr>
              <a:buSzPct val="45000"/>
              <a:buFont typeface="Symbol" charset="2"/>
              <a:buChar char=""/>
              <a:tabLst>
                <a:tab pos="765168" algn="l"/>
                <a:tab pos="1530337" algn="l"/>
                <a:tab pos="2295505" algn="l"/>
                <a:tab pos="3060674" algn="l"/>
                <a:tab pos="3825844" algn="l"/>
                <a:tab pos="4591012" algn="l"/>
                <a:tab pos="5356180" algn="l"/>
                <a:tab pos="6121349" algn="l"/>
                <a:tab pos="6886517" algn="l"/>
                <a:tab pos="7651686" algn="l"/>
                <a:tab pos="8416854" algn="l"/>
              </a:tabLst>
            </a:pPr>
            <a:r>
              <a:rPr lang="en-US" dirty="0" smtClean="0">
                <a:latin typeface="Arial" charset="0"/>
                <a:cs typeface="+mn-ea" charset="0"/>
              </a:rPr>
              <a:t>This</a:t>
            </a:r>
            <a:r>
              <a:rPr lang="en-US" baseline="0" dirty="0" smtClean="0">
                <a:latin typeface="Arial" charset="0"/>
                <a:cs typeface="+mn-ea" charset="0"/>
              </a:rPr>
              <a:t> chart may be a useful way for schools (and States assisting schools) to plan their menus appropriately in order to minimize the issue of vegetable subgroup conflicts and ensure all students are able to select from all of the subgroups in a given week.</a:t>
            </a:r>
            <a:endParaRPr lang="en-US" dirty="0">
              <a:latin typeface="Arial" charset="0"/>
              <a:cs typeface="+mn-ea" charset="0"/>
            </a:endParaRPr>
          </a:p>
          <a:p>
            <a:pPr marL="223941" indent="-222294">
              <a:lnSpc>
                <a:spcPct val="93000"/>
              </a:lnSpc>
              <a:spcBef>
                <a:spcPct val="0"/>
              </a:spcBef>
              <a:buSzPct val="45000"/>
              <a:buFont typeface="Arial" charset="0"/>
              <a:buChar char="•"/>
            </a:pPr>
            <a:endParaRPr lang="en-US" dirty="0">
              <a:solidFill>
                <a:srgbClr val="FFFFFF"/>
              </a:solidFill>
              <a:latin typeface="Arial" charset="0"/>
              <a:cs typeface="+mn-ea" charset="0"/>
            </a:endParaRPr>
          </a:p>
        </p:txBody>
      </p:sp>
      <p:sp>
        <p:nvSpPr>
          <p:cNvPr id="70660" name="Slide Number Placeholder 3"/>
          <p:cNvSpPr>
            <a:spLocks noGrp="1"/>
          </p:cNvSpPr>
          <p:nvPr>
            <p:ph type="sldNum" sz="quarter" idx="5"/>
          </p:nvPr>
        </p:nvSpPr>
        <p:spPr>
          <a:noFill/>
        </p:spPr>
        <p:txBody>
          <a:bodyPr/>
          <a:lstStyle/>
          <a:p>
            <a:fld id="{BB9D466C-2CB9-4B07-BBF4-307BCA7D354C}"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719138"/>
            <a:ext cx="4448175" cy="3335337"/>
          </a:xfrm>
        </p:spPr>
      </p:sp>
      <p:sp>
        <p:nvSpPr>
          <p:cNvPr id="3" name="Notes Placeholder 2"/>
          <p:cNvSpPr>
            <a:spLocks noGrp="1"/>
          </p:cNvSpPr>
          <p:nvPr>
            <p:ph type="body" idx="1"/>
          </p:nvPr>
        </p:nvSpPr>
        <p:spPr>
          <a:xfrm>
            <a:off x="313869" y="4328410"/>
            <a:ext cx="6583680" cy="5115393"/>
          </a:xfrm>
        </p:spPr>
        <p:txBody>
          <a:bodyPr>
            <a:noAutofit/>
          </a:bodyPr>
          <a:lstStyle/>
          <a:p>
            <a:pPr marL="223941" indent="-222294">
              <a:lnSpc>
                <a:spcPct val="93000"/>
              </a:lnSpc>
              <a:spcBef>
                <a:spcPct val="0"/>
              </a:spcBef>
              <a:buSzPct val="45000"/>
              <a:buFont typeface="Arial" charset="0"/>
              <a:buChar char="•"/>
            </a:pPr>
            <a:r>
              <a:rPr lang="en-US" dirty="0" smtClean="0">
                <a:latin typeface="Arial" charset="0"/>
                <a:cs typeface="+mn-ea" charset="0"/>
              </a:rPr>
              <a:t>The last issue related to multiple offerings has to do with weekly range requirements. This applies to both the grain and meat/meat alternate components.</a:t>
            </a:r>
          </a:p>
          <a:p>
            <a:pPr marL="223941" indent="-222294">
              <a:lnSpc>
                <a:spcPct val="93000"/>
              </a:lnSpc>
              <a:spcBef>
                <a:spcPct val="0"/>
              </a:spcBef>
              <a:buSzPct val="45000"/>
              <a:buFont typeface="Arial" charset="0"/>
              <a:buChar char="•"/>
            </a:pPr>
            <a:endParaRPr lang="en-US" dirty="0" smtClean="0">
              <a:latin typeface="Arial" charset="0"/>
              <a:cs typeface="+mn-ea" charset="0"/>
            </a:endParaRPr>
          </a:p>
          <a:p>
            <a:pPr marL="223941" indent="-222294">
              <a:lnSpc>
                <a:spcPct val="93000"/>
              </a:lnSpc>
              <a:spcBef>
                <a:spcPct val="0"/>
              </a:spcBef>
              <a:buSzPct val="45000"/>
              <a:buFont typeface="Arial" charset="0"/>
              <a:buChar char="•"/>
            </a:pPr>
            <a:r>
              <a:rPr lang="en-US" dirty="0" smtClean="0">
                <a:latin typeface="Arial" charset="0"/>
                <a:cs typeface="+mn-ea" charset="0"/>
              </a:rPr>
              <a:t>For menu planning purposes, SFAs should strive to offer a menu such that the total of all daily minimum offerings meets at least the weekly minimum requirement. For grades 9-12, since the daily minimum for both grains and meat/meat alternates is 2 oz eq, adding these daily minimums across the week would result in a total of 10 oz eq offered per week- so that certainly works.</a:t>
            </a:r>
          </a:p>
          <a:p>
            <a:pPr marL="223941" indent="-222294">
              <a:lnSpc>
                <a:spcPct val="93000"/>
              </a:lnSpc>
              <a:spcBef>
                <a:spcPct val="0"/>
              </a:spcBef>
              <a:buSzPct val="45000"/>
              <a:buFont typeface="Arial" charset="0"/>
              <a:buChar char="•"/>
            </a:pPr>
            <a:endParaRPr lang="en-US" dirty="0" smtClean="0">
              <a:latin typeface="Arial" charset="0"/>
              <a:cs typeface="+mn-ea" charset="0"/>
            </a:endParaRPr>
          </a:p>
          <a:p>
            <a:pPr marL="223941" indent="-222294">
              <a:lnSpc>
                <a:spcPct val="93000"/>
              </a:lnSpc>
              <a:spcBef>
                <a:spcPct val="0"/>
              </a:spcBef>
              <a:buSzPct val="45000"/>
              <a:buFont typeface="Arial" charset="0"/>
              <a:buChar char="•"/>
            </a:pPr>
            <a:r>
              <a:rPr lang="en-US" dirty="0" smtClean="0">
                <a:latin typeface="Arial" charset="0"/>
                <a:cs typeface="+mn-ea" charset="0"/>
              </a:rPr>
              <a:t>For grades K-5 and 6-8, it is a slightly greater challenge since the daily grains minimum is only 1 oz eq and the weekly grains minimum is 8 oz eq. Offering a minimum of only 1 oz eq daily would only total 5 oz eq across the week. So on some days, schools would have to offer at a minimum </a:t>
            </a:r>
            <a:r>
              <a:rPr lang="en-US" b="1" dirty="0" smtClean="0">
                <a:latin typeface="Arial" charset="0"/>
                <a:cs typeface="+mn-ea" charset="0"/>
              </a:rPr>
              <a:t>more</a:t>
            </a:r>
            <a:r>
              <a:rPr lang="en-US" dirty="0" smtClean="0">
                <a:latin typeface="Arial" charset="0"/>
                <a:cs typeface="+mn-ea" charset="0"/>
              </a:rPr>
              <a:t> than 1 oz eq of grains.</a:t>
            </a:r>
          </a:p>
          <a:p>
            <a:pPr marL="223941" indent="-222294">
              <a:lnSpc>
                <a:spcPct val="93000"/>
              </a:lnSpc>
              <a:spcBef>
                <a:spcPct val="0"/>
              </a:spcBef>
              <a:buSzPct val="45000"/>
              <a:buFont typeface="Arial" charset="0"/>
              <a:buChar char="•"/>
            </a:pPr>
            <a:endParaRPr lang="en-US" dirty="0" smtClean="0">
              <a:latin typeface="Arial" charset="0"/>
              <a:cs typeface="+mn-ea" charset="0"/>
            </a:endParaRPr>
          </a:p>
          <a:p>
            <a:pPr marL="223941" indent="-222294">
              <a:lnSpc>
                <a:spcPct val="93000"/>
              </a:lnSpc>
              <a:spcBef>
                <a:spcPct val="0"/>
              </a:spcBef>
              <a:buSzPct val="45000"/>
              <a:buFont typeface="Arial" charset="0"/>
              <a:buChar char="•"/>
            </a:pPr>
            <a:r>
              <a:rPr lang="en-US" dirty="0" smtClean="0">
                <a:latin typeface="Arial" charset="0"/>
                <a:cs typeface="+mn-ea" charset="0"/>
              </a:rPr>
              <a:t>The same logic for weekly minimums applies to the meat/meat alternate component.</a:t>
            </a:r>
          </a:p>
          <a:p>
            <a:pPr marL="223941" indent="-222294">
              <a:lnSpc>
                <a:spcPct val="93000"/>
              </a:lnSpc>
              <a:spcBef>
                <a:spcPct val="0"/>
              </a:spcBef>
              <a:buSzPct val="45000"/>
              <a:buFont typeface="Arial" charset="0"/>
              <a:buChar char="•"/>
            </a:pPr>
            <a:endParaRPr lang="en-US" dirty="0" smtClean="0">
              <a:latin typeface="Arial" charset="0"/>
              <a:cs typeface="+mn-ea" charset="0"/>
            </a:endParaRPr>
          </a:p>
          <a:p>
            <a:pPr marL="223941" indent="-222294">
              <a:lnSpc>
                <a:spcPct val="93000"/>
              </a:lnSpc>
              <a:spcBef>
                <a:spcPct val="0"/>
              </a:spcBef>
              <a:buSzPct val="45000"/>
              <a:buFont typeface="Arial" charset="0"/>
              <a:buChar char="•"/>
            </a:pPr>
            <a:r>
              <a:rPr lang="en-US" dirty="0" smtClean="0">
                <a:latin typeface="Arial" charset="0"/>
                <a:cs typeface="+mn-ea" charset="0"/>
              </a:rPr>
              <a:t>The second half of the menu planning approach is not exceeding weekly maximums. SFAs should plan their menus so that the sum of the daily maximum offerings for grains and meat/meat alternates is equal to or less than the weekly maximum limit. This is likely more challenging for schools, particularly those that offer a wide variety of items that vary in size. </a:t>
            </a:r>
          </a:p>
          <a:p>
            <a:pPr marL="223941" indent="-222294">
              <a:lnSpc>
                <a:spcPct val="93000"/>
              </a:lnSpc>
              <a:spcBef>
                <a:spcPct val="0"/>
              </a:spcBef>
              <a:buSzPct val="45000"/>
              <a:buFont typeface="Arial" charset="0"/>
              <a:buChar char="•"/>
            </a:pPr>
            <a:endParaRPr lang="en-US" dirty="0" smtClean="0">
              <a:latin typeface="Arial" charset="0"/>
              <a:cs typeface="+mn-ea" charset="0"/>
            </a:endParaRPr>
          </a:p>
          <a:p>
            <a:pPr marL="223941" indent="-222294">
              <a:lnSpc>
                <a:spcPct val="93000"/>
              </a:lnSpc>
              <a:spcBef>
                <a:spcPct val="0"/>
              </a:spcBef>
              <a:buSzPct val="45000"/>
              <a:buFont typeface="Arial" charset="0"/>
              <a:buChar char="•"/>
            </a:pPr>
            <a:r>
              <a:rPr lang="en-US" dirty="0" smtClean="0">
                <a:latin typeface="Arial" charset="0"/>
                <a:cs typeface="+mn-ea" charset="0"/>
              </a:rPr>
              <a:t>For instance, at the extreme, if every day a grade 9-12 school offered an item with 3 oz eq of grain (even if other items with lower weights were also options), this would add to a total of a possible 15 oz eq offered over the week, if the child selected that 3oz grain item every day. </a:t>
            </a:r>
          </a:p>
          <a:p>
            <a:pPr marL="223941" indent="-222294">
              <a:lnSpc>
                <a:spcPct val="93000"/>
              </a:lnSpc>
              <a:spcBef>
                <a:spcPct val="0"/>
              </a:spcBef>
              <a:buSzPct val="45000"/>
              <a:buFont typeface="Arial" charset="0"/>
              <a:buChar char="•"/>
            </a:pPr>
            <a:endParaRPr lang="en-US" dirty="0" smtClean="0">
              <a:latin typeface="Arial" charset="0"/>
              <a:cs typeface="+mn-ea" charset="0"/>
            </a:endParaRPr>
          </a:p>
          <a:p>
            <a:pPr marL="223941" indent="-222294">
              <a:lnSpc>
                <a:spcPct val="93000"/>
              </a:lnSpc>
              <a:spcBef>
                <a:spcPct val="0"/>
              </a:spcBef>
              <a:buSzPct val="45000"/>
              <a:buFont typeface="Arial" charset="0"/>
              <a:buChar char="•"/>
            </a:pPr>
            <a:r>
              <a:rPr lang="en-US" dirty="0" smtClean="0">
                <a:latin typeface="Arial" charset="0"/>
                <a:cs typeface="+mn-ea" charset="0"/>
              </a:rPr>
              <a:t>Since the maximum weekly grain offering for grades 9-12 is 12 oz eq, the school’s planned menu that week would not meet the meal pattern requirements. In this case, the menu planner would have to revise the offerings for the week.</a:t>
            </a:r>
            <a:endParaRPr lang="en-US" dirty="0">
              <a:latin typeface="Arial" charset="0"/>
              <a:cs typeface="+mn-ea"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41" indent="-222294">
              <a:lnSpc>
                <a:spcPct val="93000"/>
              </a:lnSpc>
              <a:spcBef>
                <a:spcPct val="0"/>
              </a:spcBef>
              <a:buSzPct val="45000"/>
              <a:buFont typeface="Arial" charset="0"/>
              <a:buChar char="•"/>
            </a:pPr>
            <a:r>
              <a:rPr lang="en-US" dirty="0" smtClean="0">
                <a:latin typeface="Arial" pitchFamily="34" charset="0"/>
                <a:cs typeface="Arial" pitchFamily="34" charset="0"/>
              </a:rPr>
              <a:t>However, similar</a:t>
            </a:r>
            <a:r>
              <a:rPr lang="en-US" baseline="0" dirty="0" smtClean="0">
                <a:latin typeface="Arial" pitchFamily="34" charset="0"/>
                <a:cs typeface="Arial" pitchFamily="34" charset="0"/>
              </a:rPr>
              <a:t> to the discussion we had earlier on how to assess menus to make sure they are meeting requirements, we would like to also consider flexibility and practicality. Therefore, we are currently considering the following approaches to assessing compliance with the weekly range requirements: </a:t>
            </a:r>
          </a:p>
          <a:p>
            <a:pPr marL="707205" lvl="1" indent="-222294">
              <a:lnSpc>
                <a:spcPct val="93000"/>
              </a:lnSpc>
              <a:spcBef>
                <a:spcPct val="0"/>
              </a:spcBef>
              <a:buSzPct val="45000"/>
              <a:buFont typeface="Arial" charset="0"/>
              <a:buChar char="•"/>
            </a:pPr>
            <a:r>
              <a:rPr lang="en-US" dirty="0" smtClean="0">
                <a:latin typeface="Arial" pitchFamily="34" charset="0"/>
                <a:ea typeface="MS Gothic" charset="0"/>
                <a:cs typeface="Arial" pitchFamily="34" charset="0"/>
              </a:rPr>
              <a:t>Sum of daily minimums must meet the weekly minimum requirement AND sum of daily maximums must meet the weekly maximum requirement</a:t>
            </a:r>
          </a:p>
          <a:p>
            <a:pPr marL="1190470" lvl="2" indent="-222294">
              <a:lnSpc>
                <a:spcPct val="93000"/>
              </a:lnSpc>
              <a:spcBef>
                <a:spcPct val="0"/>
              </a:spcBef>
              <a:buSzPct val="45000"/>
              <a:buFont typeface="Arial" charset="0"/>
              <a:buChar char="•"/>
            </a:pPr>
            <a:r>
              <a:rPr lang="en-US" dirty="0" smtClean="0">
                <a:latin typeface="Arial" pitchFamily="34" charset="0"/>
                <a:ea typeface="MS Gothic" charset="0"/>
                <a:cs typeface="Arial" pitchFamily="34" charset="0"/>
              </a:rPr>
              <a:t>OR</a:t>
            </a:r>
          </a:p>
          <a:p>
            <a:pPr marL="707205" lvl="1" indent="-222294">
              <a:lnSpc>
                <a:spcPct val="93000"/>
              </a:lnSpc>
              <a:spcBef>
                <a:spcPct val="0"/>
              </a:spcBef>
              <a:buSzPct val="45000"/>
              <a:buFont typeface="Arial" charset="0"/>
              <a:buChar char="•"/>
            </a:pPr>
            <a:r>
              <a:rPr lang="en-US" dirty="0" smtClean="0">
                <a:latin typeface="Arial" pitchFamily="34" charset="0"/>
                <a:ea typeface="MS Gothic" charset="0"/>
                <a:cs typeface="Arial" pitchFamily="34" charset="0"/>
              </a:rPr>
              <a:t>Sum of daily averages to be compliant with the weekly min and max</a:t>
            </a:r>
          </a:p>
          <a:p>
            <a:pPr marL="707205" lvl="1" indent="-222294">
              <a:lnSpc>
                <a:spcPct val="93000"/>
              </a:lnSpc>
              <a:spcBef>
                <a:spcPct val="0"/>
              </a:spcBef>
              <a:buSzPct val="45000"/>
              <a:buFont typeface="Arial" charset="0"/>
              <a:buChar char="•"/>
            </a:pPr>
            <a:endParaRPr lang="en-US" dirty="0" smtClean="0">
              <a:latin typeface="Arial" pitchFamily="34" charset="0"/>
              <a:ea typeface="MS Gothic" charset="0"/>
              <a:cs typeface="Arial" pitchFamily="34" charset="0"/>
            </a:endParaRPr>
          </a:p>
          <a:p>
            <a:pPr marL="223941" indent="-222294">
              <a:lnSpc>
                <a:spcPct val="93000"/>
              </a:lnSpc>
              <a:spcBef>
                <a:spcPct val="0"/>
              </a:spcBef>
              <a:buSzPct val="45000"/>
              <a:buFont typeface="Arial" charset="0"/>
              <a:buChar char="•"/>
            </a:pPr>
            <a:r>
              <a:rPr lang="en-US" dirty="0" smtClean="0">
                <a:latin typeface="Arial" pitchFamily="34" charset="0"/>
                <a:ea typeface="MS Gothic" charset="0"/>
                <a:cs typeface="Arial" pitchFamily="34" charset="0"/>
              </a:rPr>
              <a:t>The second</a:t>
            </a:r>
            <a:r>
              <a:rPr lang="en-US" baseline="0" dirty="0" smtClean="0">
                <a:latin typeface="Arial" pitchFamily="34" charset="0"/>
                <a:ea typeface="MS Gothic" charset="0"/>
                <a:cs typeface="Arial" pitchFamily="34" charset="0"/>
              </a:rPr>
              <a:t> approach would be consistent with the proposed approach to assess daily minimums by using an average calculation.</a:t>
            </a:r>
          </a:p>
          <a:p>
            <a:pPr marL="223941" indent="-222294">
              <a:lnSpc>
                <a:spcPct val="93000"/>
              </a:lnSpc>
              <a:spcBef>
                <a:spcPct val="0"/>
              </a:spcBef>
              <a:buSzPct val="45000"/>
              <a:buFont typeface="Arial" charset="0"/>
              <a:buChar char="•"/>
            </a:pPr>
            <a:endParaRPr lang="en-US" dirty="0" smtClean="0">
              <a:latin typeface="Arial" pitchFamily="34" charset="0"/>
              <a:ea typeface="MS Gothic"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ea typeface="MS Gothic" charset="0"/>
                <a:cs typeface="Arial" pitchFamily="34" charset="0"/>
              </a:rPr>
              <a:t>Again, we want to hear from you: What are the trade-offs of these approaches? Can you think of examples where one approach might either be too restrictive, or when an approach might not do a good enough job making sure the school is following the meal pattern requirements? </a:t>
            </a:r>
          </a:p>
          <a:p>
            <a:pPr marL="223941" indent="-222294">
              <a:lnSpc>
                <a:spcPct val="93000"/>
              </a:lnSpc>
              <a:spcBef>
                <a:spcPct val="0"/>
              </a:spcBef>
              <a:buSzPct val="45000"/>
              <a:buFont typeface="Arial" charset="0"/>
              <a:buChar char="•"/>
            </a:pPr>
            <a:endParaRPr lang="en-US" dirty="0" smtClean="0">
              <a:latin typeface="Arial" pitchFamily="34" charset="0"/>
              <a:ea typeface="MS Gothic" charset="0"/>
              <a:cs typeface="Arial" pitchFamily="34"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5652" y="4560570"/>
            <a:ext cx="6328028" cy="4883233"/>
          </a:xfrm>
        </p:spPr>
        <p:txBody>
          <a:bodyPr>
            <a:normAutofit lnSpcReduction="10000"/>
          </a:bodyPr>
          <a:lstStyle/>
          <a:p>
            <a:pPr marL="223941" indent="-222294">
              <a:lnSpc>
                <a:spcPct val="93000"/>
              </a:lnSpc>
              <a:spcBef>
                <a:spcPct val="0"/>
              </a:spcBef>
              <a:buSzPct val="45000"/>
              <a:buFont typeface="Arial" charset="0"/>
              <a:buChar char="•"/>
            </a:pPr>
            <a:r>
              <a:rPr lang="en-US" dirty="0" smtClean="0">
                <a:latin typeface="Arial" charset="0"/>
                <a:cs typeface="+mn-ea" charset="0"/>
              </a:rPr>
              <a:t>This section of today’s training</a:t>
            </a:r>
            <a:r>
              <a:rPr lang="en-US" baseline="0" dirty="0" smtClean="0">
                <a:latin typeface="Arial" charset="0"/>
                <a:cs typeface="+mn-ea" charset="0"/>
              </a:rPr>
              <a:t> covered a lot of ground, and I know there are still a lot of questions on these topics. We do plan to continue to provide you with additional information in the coming months.</a:t>
            </a:r>
          </a:p>
          <a:p>
            <a:pPr marL="223941" indent="-222294">
              <a:lnSpc>
                <a:spcPct val="93000"/>
              </a:lnSpc>
              <a:spcBef>
                <a:spcPct val="0"/>
              </a:spcBef>
              <a:buSzPct val="45000"/>
              <a:buFont typeface="Arial" charset="0"/>
              <a:buChar char="•"/>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cs typeface="+mn-ea" charset="0"/>
              </a:rPr>
              <a:t>I would like to take some time to revisit three topics that we asked you to consider during this portion of the presentation.</a:t>
            </a:r>
          </a:p>
          <a:p>
            <a:pPr marL="223941" indent="-222294">
              <a:lnSpc>
                <a:spcPct val="93000"/>
              </a:lnSpc>
              <a:spcBef>
                <a:spcPct val="0"/>
              </a:spcBef>
              <a:buSzPct val="45000"/>
              <a:buFont typeface="Arial" charset="0"/>
              <a:buChar char="•"/>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cs typeface="+mn-ea" charset="0"/>
              </a:rPr>
              <a:t>The first is whole grain-rich, where we noted </a:t>
            </a:r>
            <a:r>
              <a:rPr lang="en-US" baseline="0" dirty="0" smtClean="0">
                <a:latin typeface="Arial" pitchFamily="34" charset="0"/>
                <a:cs typeface="Arial" pitchFamily="34" charset="0"/>
              </a:rPr>
              <a:t>we are considering that if schools are able to show that they are EITHER offering half of their items as whole grain-rich OR half of the total ounce equivalents for the week are whole grain-rich, that is sufficient. I’d like to hear your thoughts on this consideration. </a:t>
            </a:r>
            <a:r>
              <a:rPr lang="en-US" b="1" baseline="0" dirty="0" smtClean="0">
                <a:latin typeface="Arial" pitchFamily="34" charset="0"/>
                <a:cs typeface="Arial" pitchFamily="34" charset="0"/>
              </a:rPr>
              <a:t>Open up for audience discussion.</a:t>
            </a:r>
          </a:p>
          <a:p>
            <a:pPr marL="223941" indent="-222294">
              <a:lnSpc>
                <a:spcPct val="93000"/>
              </a:lnSpc>
              <a:spcBef>
                <a:spcPct val="0"/>
              </a:spcBef>
              <a:buSzPct val="45000"/>
              <a:buFont typeface="Arial" charset="0"/>
              <a:buChar char="•"/>
            </a:pPr>
            <a:endParaRPr lang="en-US" b="0" baseline="0" dirty="0" smtClean="0">
              <a:latin typeface="Arial" charset="0"/>
              <a:cs typeface="+mn-ea" charset="0"/>
            </a:endParaRPr>
          </a:p>
          <a:p>
            <a:pPr marL="223941" indent="-222294">
              <a:lnSpc>
                <a:spcPct val="93000"/>
              </a:lnSpc>
              <a:spcBef>
                <a:spcPct val="0"/>
              </a:spcBef>
              <a:buSzPct val="45000"/>
              <a:buFont typeface="Arial" charset="0"/>
              <a:buChar char="•"/>
            </a:pPr>
            <a:r>
              <a:rPr lang="en-US" b="0" baseline="0" dirty="0" smtClean="0">
                <a:latin typeface="Arial" charset="0"/>
                <a:cs typeface="+mn-ea" charset="0"/>
              </a:rPr>
              <a:t>The next consideration is for daily minimums, where we could asses compliance by checking whether all offerings are equal to or above the daily minimum requirement, </a:t>
            </a:r>
            <a:r>
              <a:rPr lang="en-US" b="0" i="1" baseline="0" dirty="0" smtClean="0">
                <a:latin typeface="Arial" charset="0"/>
                <a:cs typeface="+mn-ea" charset="0"/>
              </a:rPr>
              <a:t>or</a:t>
            </a:r>
            <a:r>
              <a:rPr lang="en-US" b="0" i="0" baseline="0" dirty="0" smtClean="0">
                <a:latin typeface="Arial" charset="0"/>
                <a:cs typeface="+mn-ea" charset="0"/>
              </a:rPr>
              <a:t> </a:t>
            </a:r>
            <a:r>
              <a:rPr lang="en-US" baseline="0" dirty="0" smtClean="0">
                <a:solidFill>
                  <a:schemeClr val="tx1"/>
                </a:solidFill>
                <a:latin typeface="Arial" charset="0"/>
                <a:cs typeface="+mn-ea" charset="0"/>
              </a:rPr>
              <a:t>compliance with the daily minimums could be assessed by averaging the daily offerings, and that average value must be equal to or above the daily minimum.</a:t>
            </a:r>
            <a:r>
              <a:rPr lang="en-US" b="0" baseline="0" dirty="0" smtClean="0">
                <a:latin typeface="Arial" charset="0"/>
                <a:cs typeface="+mn-ea" charset="0"/>
              </a:rPr>
              <a:t> </a:t>
            </a:r>
            <a:r>
              <a:rPr lang="en-US" baseline="0" dirty="0" smtClean="0">
                <a:latin typeface="Arial" pitchFamily="34" charset="0"/>
                <a:cs typeface="Arial" pitchFamily="34" charset="0"/>
              </a:rPr>
              <a:t>I’d like to hear your thoughts on this consideration. </a:t>
            </a:r>
            <a:r>
              <a:rPr lang="en-US" b="1" baseline="0" dirty="0" smtClean="0">
                <a:latin typeface="Arial" pitchFamily="34" charset="0"/>
                <a:cs typeface="Arial" pitchFamily="34" charset="0"/>
              </a:rPr>
              <a:t>Open up for audience discussion.</a:t>
            </a:r>
          </a:p>
          <a:p>
            <a:pPr marL="223941" indent="-222294">
              <a:lnSpc>
                <a:spcPct val="93000"/>
              </a:lnSpc>
              <a:spcBef>
                <a:spcPct val="0"/>
              </a:spcBef>
              <a:buSzPct val="45000"/>
              <a:buFont typeface="Arial" charset="0"/>
              <a:buChar char="•"/>
            </a:pPr>
            <a:endParaRPr lang="en-US" b="1" baseline="0" dirty="0" smtClean="0">
              <a:latin typeface="Arial" pitchFamily="34" charset="0"/>
              <a:cs typeface="Arial" pitchFamily="34" charset="0"/>
            </a:endParaRPr>
          </a:p>
          <a:p>
            <a:pPr marL="223941" indent="-222294">
              <a:lnSpc>
                <a:spcPct val="93000"/>
              </a:lnSpc>
              <a:spcBef>
                <a:spcPct val="0"/>
              </a:spcBef>
              <a:buSzPct val="45000"/>
              <a:buFont typeface="Arial" charset="0"/>
              <a:buChar char="•"/>
            </a:pPr>
            <a:r>
              <a:rPr lang="en-US" baseline="0" dirty="0" smtClean="0">
                <a:latin typeface="Arial" pitchFamily="34" charset="0"/>
                <a:cs typeface="Arial" pitchFamily="34" charset="0"/>
              </a:rPr>
              <a:t>The third consideration is related to assessing weekly ranges, which have both a minimum and maximum. One option is that the s</a:t>
            </a:r>
            <a:r>
              <a:rPr lang="en-US" dirty="0" smtClean="0">
                <a:latin typeface="Arial" pitchFamily="34" charset="0"/>
                <a:ea typeface="MS Gothic" charset="0"/>
                <a:cs typeface="Arial" pitchFamily="34" charset="0"/>
              </a:rPr>
              <a:t>um of daily minimums must meet the weekly minimum requirement AND the sum of daily maximums must meet the weekly maximum requirement…OR</a:t>
            </a:r>
            <a:r>
              <a:rPr lang="en-US" baseline="0" dirty="0" smtClean="0">
                <a:latin typeface="Arial" pitchFamily="34" charset="0"/>
                <a:ea typeface="MS Gothic" charset="0"/>
                <a:cs typeface="Arial" pitchFamily="34" charset="0"/>
              </a:rPr>
              <a:t> the s</a:t>
            </a:r>
            <a:r>
              <a:rPr lang="en-US" dirty="0" smtClean="0">
                <a:latin typeface="Arial" pitchFamily="34" charset="0"/>
                <a:ea typeface="MS Gothic" charset="0"/>
                <a:cs typeface="Arial" pitchFamily="34" charset="0"/>
              </a:rPr>
              <a:t>um of the daily averages must be compliant with the weekly min and max (it falls somewhere</a:t>
            </a:r>
            <a:r>
              <a:rPr lang="en-US" baseline="0" dirty="0" smtClean="0">
                <a:latin typeface="Arial" pitchFamily="34" charset="0"/>
                <a:ea typeface="MS Gothic" charset="0"/>
                <a:cs typeface="Arial" pitchFamily="34" charset="0"/>
              </a:rPr>
              <a:t> in between). </a:t>
            </a:r>
            <a:r>
              <a:rPr lang="en-US" baseline="0" dirty="0" smtClean="0">
                <a:latin typeface="Arial" pitchFamily="34" charset="0"/>
                <a:cs typeface="Arial" pitchFamily="34" charset="0"/>
              </a:rPr>
              <a:t>I’d like to hear your thoughts on this consideration. </a:t>
            </a:r>
            <a:r>
              <a:rPr lang="en-US" b="1" baseline="0" dirty="0" smtClean="0">
                <a:latin typeface="Arial" pitchFamily="34" charset="0"/>
                <a:cs typeface="Arial" pitchFamily="34" charset="0"/>
              </a:rPr>
              <a:t> Open up for audience discussion.</a:t>
            </a:r>
          </a:p>
          <a:p>
            <a:pPr marL="223941" indent="-222294">
              <a:lnSpc>
                <a:spcPct val="93000"/>
              </a:lnSpc>
              <a:spcBef>
                <a:spcPct val="0"/>
              </a:spcBef>
              <a:buSzPct val="45000"/>
              <a:buFont typeface="Arial" charset="0"/>
              <a:buChar char="•"/>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cs typeface="+mn-ea" charset="0"/>
              </a:rPr>
              <a:t>What questions do you have on any of the other Key Issues we discussed in this section?</a:t>
            </a:r>
          </a:p>
          <a:p>
            <a:pPr marL="223941" indent="-222294">
              <a:lnSpc>
                <a:spcPct val="93000"/>
              </a:lnSpc>
              <a:spcBef>
                <a:spcPct val="0"/>
              </a:spcBef>
              <a:buSzPct val="45000"/>
              <a:buFont typeface="Arial" charset="0"/>
              <a:buChar char="•"/>
            </a:pPr>
            <a:endParaRPr lang="en-US" baseline="0" dirty="0" smtClean="0">
              <a:latin typeface="Arial" charset="0"/>
              <a:cs typeface="+mn-ea" charset="0"/>
            </a:endParaRPr>
          </a:p>
          <a:p>
            <a:pPr marL="223941" indent="-222294">
              <a:lnSpc>
                <a:spcPct val="93000"/>
              </a:lnSpc>
              <a:spcBef>
                <a:spcPct val="0"/>
              </a:spcBef>
              <a:buSzPct val="45000"/>
              <a:buFont typeface="Arial" charset="0"/>
              <a:buChar char="•"/>
            </a:pPr>
            <a:r>
              <a:rPr lang="en-US" baseline="0" dirty="0" smtClean="0">
                <a:latin typeface="Arial" charset="0"/>
                <a:cs typeface="+mn-ea" charset="0"/>
              </a:rPr>
              <a:t>How about other topics/key issues that we have not yet addressed?</a:t>
            </a:r>
            <a:endParaRPr lang="en-US" dirty="0">
              <a:latin typeface="Arial" charset="0"/>
              <a:cs typeface="+mn-ea" charset="0"/>
            </a:endParaRPr>
          </a:p>
        </p:txBody>
      </p:sp>
      <p:sp>
        <p:nvSpPr>
          <p:cNvPr id="4" name="Slide Number Placeholder 3"/>
          <p:cNvSpPr>
            <a:spLocks noGrp="1"/>
          </p:cNvSpPr>
          <p:nvPr>
            <p:ph type="sldNum" sz="quarter" idx="10"/>
          </p:nvPr>
        </p:nvSpPr>
        <p:spPr/>
        <p:txBody>
          <a:bodyPr/>
          <a:lstStyle/>
          <a:p>
            <a:fld id="{F64F9F06-6F80-4899-B283-244C8AD57D1C}"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pPr>
              <a:defRPr/>
            </a:pPr>
            <a:fld id="{7D2D640F-1FCF-4725-8338-8EED19629021}"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(Rosemary)</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89</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statutory requirement that OVS</a:t>
            </a:r>
            <a:r>
              <a:rPr lang="en-US" baseline="0" dirty="0" smtClean="0"/>
              <a:t> is only required for senior high schools in the NSLP did not change.  </a:t>
            </a:r>
          </a:p>
          <a:p>
            <a:endParaRPr lang="en-US" baseline="0" dirty="0" smtClean="0"/>
          </a:p>
          <a:p>
            <a:r>
              <a:rPr lang="en-US" baseline="0" dirty="0" smtClean="0"/>
              <a:t>Nor did the optional OVS in the NSLP for grades below senior high school.  </a:t>
            </a:r>
          </a:p>
          <a:p>
            <a:endParaRPr lang="en-US" baseline="0" dirty="0" smtClean="0"/>
          </a:p>
          <a:p>
            <a:r>
              <a:rPr lang="en-US" baseline="0" dirty="0" smtClean="0"/>
              <a:t>And OVS remains an option for all grade levels for the SBP. </a:t>
            </a:r>
          </a:p>
          <a:p>
            <a:endParaRPr lang="en-US" baseline="0" dirty="0" smtClean="0"/>
          </a:p>
        </p:txBody>
      </p:sp>
      <p:sp>
        <p:nvSpPr>
          <p:cNvPr id="4" name="Slide Number Placeholder 3"/>
          <p:cNvSpPr>
            <a:spLocks noGrp="1"/>
          </p:cNvSpPr>
          <p:nvPr>
            <p:ph type="sldNum" sz="quarter" idx="10"/>
          </p:nvPr>
        </p:nvSpPr>
        <p:spPr/>
        <p:txBody>
          <a:bodyPr/>
          <a:lstStyle/>
          <a:p>
            <a:fld id="{12D4307C-66F8-479B-9946-8F671EFBA3CA}" type="slidenum">
              <a:rPr lang="en-US" smtClean="0"/>
              <a:pPr/>
              <a:t>90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new meal</a:t>
            </a:r>
            <a:r>
              <a:rPr lang="en-US" baseline="0" dirty="0" smtClean="0"/>
              <a:t> pattern for lunch.  </a:t>
            </a:r>
          </a:p>
          <a:p>
            <a:endParaRPr lang="en-US" baseline="0" dirty="0" smtClean="0"/>
          </a:p>
          <a:p>
            <a:r>
              <a:rPr lang="en-US" baseline="0" dirty="0" smtClean="0"/>
              <a:t>There is a copy of the full meal pattern chart in your packets which you can refer to throughout the day</a:t>
            </a:r>
          </a:p>
          <a:p>
            <a:endParaRPr lang="en-US" baseline="0" dirty="0" smtClean="0"/>
          </a:p>
          <a:p>
            <a:r>
              <a:rPr lang="en-US" baseline="0" dirty="0" smtClean="0"/>
              <a:t>Now let’s review the requirements for each of the components</a:t>
            </a:r>
            <a:endParaRPr lang="en-US" dirty="0"/>
          </a:p>
        </p:txBody>
      </p:sp>
      <p:sp>
        <p:nvSpPr>
          <p:cNvPr id="4" name="Slide Number Placeholder 3"/>
          <p:cNvSpPr>
            <a:spLocks noGrp="1"/>
          </p:cNvSpPr>
          <p:nvPr>
            <p:ph type="sldNum" sz="quarter" idx="10"/>
          </p:nvPr>
        </p:nvSpPr>
        <p:spPr/>
        <p:txBody>
          <a:bodyPr/>
          <a:lstStyle/>
          <a:p>
            <a:fld id="{F64F9F06-6F80-4899-B283-244C8AD57D1C}"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option to</a:t>
            </a:r>
            <a:r>
              <a:rPr lang="en-US" baseline="0" dirty="0" smtClean="0"/>
              <a:t> decline items remains with the child although must take at least ½ cup of fruit or vegetable which we’ll discuss later. </a:t>
            </a:r>
          </a:p>
          <a:p>
            <a:endParaRPr lang="en-US" baseline="0" dirty="0" smtClean="0"/>
          </a:p>
          <a:p>
            <a:r>
              <a:rPr lang="en-US" baseline="0" dirty="0" smtClean="0"/>
              <a:t>Meal is still priced as a unit and the price is the same whether the child takes the full reimbursable or declines one or two items. </a:t>
            </a:r>
          </a:p>
          <a:p>
            <a:pPr marL="0" lvl="1" defTabSz="966529"/>
            <a:endParaRPr lang="en-US" dirty="0" smtClean="0"/>
          </a:p>
          <a:p>
            <a:pPr marL="0" lvl="1" defTabSz="966529">
              <a:defRPr/>
            </a:pPr>
            <a:r>
              <a:rPr lang="en-US" baseline="0" dirty="0" smtClean="0"/>
              <a:t>Full amount of each component must be made available to choose.  For example, if the fruit component requirement of one cup for 9-12 is offered in two half cup servings, the student must be able to take both ½ servings if s/he wants the full serving of fruit. </a:t>
            </a:r>
          </a:p>
          <a:p>
            <a:endParaRPr lang="en-US" dirty="0" smtClean="0"/>
          </a:p>
          <a:p>
            <a:r>
              <a:rPr lang="en-US" b="0" baseline="0" dirty="0" smtClean="0"/>
              <a:t>And students are always encouraged to not only take the full planned serving for the fruit and vegetable components but for all components as only the full meal provides the nutritional benefits needed for each grade grouping of students. </a:t>
            </a:r>
          </a:p>
          <a:p>
            <a:endParaRPr lang="en-US" b="0" baseline="0" dirty="0" smtClean="0"/>
          </a:p>
          <a:p>
            <a:r>
              <a:rPr lang="en-US" b="0" baseline="0" dirty="0" smtClean="0"/>
              <a:t>We were asked if the student has to be offered the full amount  - how does that save money and waste?  Once the school knows what is typically taken, it may not need to produce the full amount for every child.  For example, if a school has determined that when peaches, blackberries, and strawberries were offered in ¼ cup portions,  the strawberries are taken 75% of the time and the other choices are only taken 5% of the time.  The school would not need to produce enough for 100% of servings of all 3 fruit choices; rather, they would prepare more servings of the more popular items.  (They should have some fruit ready in case they do run out.)</a:t>
            </a:r>
            <a:endParaRPr lang="en-US" b="0" dirty="0" smtClean="0"/>
          </a:p>
          <a:p>
            <a:endParaRPr lang="en-US" dirty="0"/>
          </a:p>
        </p:txBody>
      </p:sp>
      <p:sp>
        <p:nvSpPr>
          <p:cNvPr id="4" name="Slide Number Placeholder 3"/>
          <p:cNvSpPr>
            <a:spLocks noGrp="1"/>
          </p:cNvSpPr>
          <p:nvPr>
            <p:ph type="sldNum" sz="quarter" idx="10"/>
          </p:nvPr>
        </p:nvSpPr>
        <p:spPr/>
        <p:txBody>
          <a:bodyPr/>
          <a:lstStyle/>
          <a:p>
            <a:fld id="{12D4307C-66F8-479B-9946-8F671EFBA3CA}" type="slidenum">
              <a:rPr lang="en-US" smtClean="0"/>
              <a:pPr/>
              <a:t>91</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48507">
              <a:defRPr/>
            </a:pPr>
            <a:r>
              <a:rPr lang="en-US" baseline="0" dirty="0" smtClean="0"/>
              <a:t>Before we get into the new OVS requirements, let’s review what food component and food item are under the new regulations.  We’ll discuss in terms of the lunch requirements, but the same definitions apply to the SBP. </a:t>
            </a:r>
          </a:p>
          <a:p>
            <a:endParaRPr lang="en-US" baseline="0" dirty="0" smtClean="0"/>
          </a:p>
          <a:p>
            <a:r>
              <a:rPr lang="en-US" baseline="0" dirty="0" smtClean="0"/>
              <a:t>There are five components with the separation of fruits and vegetables at lunch.</a:t>
            </a:r>
          </a:p>
          <a:p>
            <a:endParaRPr lang="en-US" baseline="0" dirty="0" smtClean="0"/>
          </a:p>
          <a:p>
            <a:r>
              <a:rPr lang="en-US" baseline="0" dirty="0" smtClean="0"/>
              <a:t>For NLSP, food items are what’s offered for each of the five different components.</a:t>
            </a:r>
          </a:p>
          <a:p>
            <a:endParaRPr lang="en-US" baseline="0" dirty="0" smtClean="0"/>
          </a:p>
          <a:p>
            <a:r>
              <a:rPr lang="en-US" baseline="0" dirty="0" smtClean="0"/>
              <a:t>For SBP, food items are what is offered for the fruit component; grain component; and milk component. </a:t>
            </a:r>
          </a:p>
          <a:p>
            <a:endParaRPr lang="en-US" dirty="0" smtClean="0"/>
          </a:p>
          <a:p>
            <a:pPr defTabSz="948507">
              <a:defRPr/>
            </a:pPr>
            <a:r>
              <a:rPr lang="en-US" baseline="0" dirty="0" smtClean="0"/>
              <a:t>We understand that in practice, people may think of an item as the what’s offered in the meal (a turkey sandwich, a slice of pizza or a chef’s salad) but this presentation, we’re thinking in terms of what meets these definitions.  The turkey sandwich then becomes a two component (m/ma and grains) item, the pizza becomes a three component (m/ma; grains; and vegetable) item and the chef salad becomes a 2 component item ( vegetable and m/ma).  </a:t>
            </a:r>
          </a:p>
          <a:p>
            <a:endParaRPr lang="en-US" baseline="0" dirty="0" smtClean="0"/>
          </a:p>
          <a:p>
            <a:r>
              <a:rPr lang="en-US" dirty="0" smtClean="0"/>
              <a:t>Definitions from 7 CFR 210.2 </a:t>
            </a:r>
          </a:p>
          <a:p>
            <a:endParaRPr lang="en-US" i="1" dirty="0" smtClean="0"/>
          </a:p>
          <a:p>
            <a:r>
              <a:rPr lang="en-US" i="1" dirty="0" smtClean="0"/>
              <a:t>Food component means</a:t>
            </a:r>
            <a:r>
              <a:rPr lang="en-US" dirty="0" smtClean="0"/>
              <a:t> one of the five food groups which comprise reimbursable meals. The five food components to be offered to students in</a:t>
            </a:r>
          </a:p>
          <a:p>
            <a:r>
              <a:rPr lang="en-US" dirty="0" smtClean="0"/>
              <a:t>grades K–5 are: Meats/meat alternates, grains, vegetables, fruits, and fluid milk.  Meals offered to preschoolers must consist of four food components: Meats/</a:t>
            </a:r>
          </a:p>
          <a:p>
            <a:r>
              <a:rPr lang="en-US" dirty="0" smtClean="0"/>
              <a:t>meat alternates, grains, vegetables/fruits, and fluid milk.  </a:t>
            </a:r>
          </a:p>
          <a:p>
            <a:endParaRPr lang="en-US" dirty="0" smtClean="0"/>
          </a:p>
          <a:p>
            <a:r>
              <a:rPr lang="en-US" i="1" dirty="0" smtClean="0"/>
              <a:t>Food item means a </a:t>
            </a:r>
            <a:r>
              <a:rPr lang="en-US" dirty="0" smtClean="0"/>
              <a:t>specific food</a:t>
            </a:r>
            <a:r>
              <a:rPr lang="en-US" i="1" dirty="0" smtClean="0"/>
              <a:t> </a:t>
            </a:r>
            <a:r>
              <a:rPr lang="en-US" dirty="0" smtClean="0"/>
              <a:t>offered within the five food components: Meats/meat alternates, grains, vegetables, fruits, and fluid milk.</a:t>
            </a:r>
            <a:endParaRPr lang="en-US" b="0" dirty="0" smtClean="0"/>
          </a:p>
          <a:p>
            <a:endParaRPr lang="en-US" dirty="0"/>
          </a:p>
        </p:txBody>
      </p:sp>
      <p:sp>
        <p:nvSpPr>
          <p:cNvPr id="4" name="Slide Number Placeholder 3"/>
          <p:cNvSpPr>
            <a:spLocks noGrp="1"/>
          </p:cNvSpPr>
          <p:nvPr>
            <p:ph type="sldNum" sz="quarter" idx="10"/>
          </p:nvPr>
        </p:nvSpPr>
        <p:spPr/>
        <p:txBody>
          <a:bodyPr/>
          <a:lstStyle/>
          <a:p>
            <a:fld id="{12D4307C-66F8-479B-9946-8F671EFBA3CA}" type="slidenum">
              <a:rPr lang="en-US" smtClean="0"/>
              <a:pPr/>
              <a:t>92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While we’ve heard lots about</a:t>
            </a:r>
            <a:r>
              <a:rPr lang="en-US" baseline="0" dirty="0" smtClean="0"/>
              <a:t> the meal pattern, this shows it again for the NSLP because, of course, it is the basis for determining reimbursable meals under OVS.  </a:t>
            </a:r>
          </a:p>
          <a:p>
            <a:endParaRPr lang="en-US" baseline="0" dirty="0" smtClean="0"/>
          </a:p>
          <a:p>
            <a:r>
              <a:rPr lang="en-US" baseline="0" dirty="0" smtClean="0"/>
              <a:t>This shows that </a:t>
            </a:r>
            <a:r>
              <a:rPr lang="en-US" dirty="0" smtClean="0"/>
              <a:t>SFAs must have menus that provide</a:t>
            </a:r>
            <a:r>
              <a:rPr lang="en-US" baseline="0" dirty="0" smtClean="0"/>
              <a:t> the meat/meat alternate, grains and milk components and separate fruit and vegetable components. </a:t>
            </a:r>
          </a:p>
          <a:p>
            <a:endParaRPr lang="en-US" baseline="0" dirty="0" smtClean="0"/>
          </a:p>
          <a:p>
            <a:r>
              <a:rPr lang="en-US" b="0" dirty="0" smtClean="0"/>
              <a:t>For OVS, a student may refuse up to two food components.</a:t>
            </a:r>
          </a:p>
          <a:p>
            <a:endParaRPr lang="en-US" b="0" dirty="0" smtClean="0"/>
          </a:p>
        </p:txBody>
      </p:sp>
      <p:sp>
        <p:nvSpPr>
          <p:cNvPr id="4" name="Slide Number Placeholder 3"/>
          <p:cNvSpPr>
            <a:spLocks noGrp="1"/>
          </p:cNvSpPr>
          <p:nvPr>
            <p:ph type="sldNum" sz="quarter" idx="10"/>
          </p:nvPr>
        </p:nvSpPr>
        <p:spPr/>
        <p:txBody>
          <a:bodyPr/>
          <a:lstStyle/>
          <a:p>
            <a:fld id="{12D4307C-66F8-479B-9946-8F671EFBA3CA}" type="slidenum">
              <a:rPr lang="en-US" smtClean="0"/>
              <a:pPr/>
              <a:t>93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 real simple</a:t>
            </a:r>
            <a:r>
              <a:rPr lang="en-US" b="0" baseline="0" dirty="0" smtClean="0"/>
              <a:t> e</a:t>
            </a:r>
            <a:r>
              <a:rPr lang="en-US" b="0" dirty="0" smtClean="0"/>
              <a:t>xample of OVS currently and OVS under the new regulations:  </a:t>
            </a:r>
          </a:p>
          <a:p>
            <a:endParaRPr lang="en-US" b="0" dirty="0" smtClean="0"/>
          </a:p>
          <a:p>
            <a:r>
              <a:rPr lang="en-US" b="0" dirty="0" smtClean="0"/>
              <a:t>Turkey, mashed potatoes, peaches, roll</a:t>
            </a:r>
            <a:r>
              <a:rPr lang="en-US" b="0" baseline="0" dirty="0" smtClean="0"/>
              <a:t> and milk.  </a:t>
            </a:r>
          </a:p>
          <a:p>
            <a:endParaRPr lang="en-US" b="0" baseline="0" dirty="0" smtClean="0"/>
          </a:p>
          <a:p>
            <a:r>
              <a:rPr lang="en-US" b="0" baseline="0" dirty="0" smtClean="0"/>
              <a:t>The child may take turkey, roll and milk under current OVS requirement.</a:t>
            </a:r>
          </a:p>
          <a:p>
            <a:endParaRPr lang="en-US" b="0" baseline="0" dirty="0" smtClean="0"/>
          </a:p>
          <a:p>
            <a:r>
              <a:rPr lang="en-US" b="0" baseline="0" dirty="0" smtClean="0"/>
              <a:t>Under the  new requirements, this meal isn’t reimbursable even though it has 3 components.  The child would be required to take either the mashed potatoes or peaches in addition or choose one of these instead of one of their other choices.  There must always be at least ½ cup serving of a fruit or a vegetable for reimbursable meal under OVS.  </a:t>
            </a:r>
          </a:p>
          <a:p>
            <a:endParaRPr lang="en-US" b="0" baseline="0" dirty="0" smtClean="0"/>
          </a:p>
          <a:p>
            <a:r>
              <a:rPr lang="en-US" b="0" baseline="0" dirty="0" smtClean="0"/>
              <a:t>We’ll be doing an exercise at the end of this presentation with a sample menu and determining if various choices provide reimbursable lunches. </a:t>
            </a:r>
            <a:endParaRPr lang="en-US" b="0" dirty="0" smtClean="0"/>
          </a:p>
        </p:txBody>
      </p:sp>
      <p:sp>
        <p:nvSpPr>
          <p:cNvPr id="4" name="Slide Number Placeholder 3"/>
          <p:cNvSpPr>
            <a:spLocks noGrp="1"/>
          </p:cNvSpPr>
          <p:nvPr>
            <p:ph type="sldNum" sz="quarter" idx="10"/>
          </p:nvPr>
        </p:nvSpPr>
        <p:spPr/>
        <p:txBody>
          <a:bodyPr/>
          <a:lstStyle/>
          <a:p>
            <a:fld id="{12D4307C-66F8-479B-9946-8F671EFBA3CA}" type="slidenum">
              <a:rPr lang="en-US" smtClean="0"/>
              <a:pPr/>
              <a:t>94</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smtClean="0"/>
              <a:t>A student can decline</a:t>
            </a:r>
            <a:r>
              <a:rPr lang="en-US" b="0" baseline="0" dirty="0" smtClean="0"/>
              <a:t> a maximum of two items – this means they m</a:t>
            </a:r>
            <a:r>
              <a:rPr lang="en-US" b="0" dirty="0" smtClean="0"/>
              <a:t>ust take at least 3 of the 5 offered components including</a:t>
            </a:r>
            <a:r>
              <a:rPr lang="en-US" b="0" baseline="0" dirty="0" smtClean="0"/>
              <a:t> a fruit or a vegetable. </a:t>
            </a:r>
            <a:endParaRPr lang="en-US" b="0" dirty="0" smtClean="0"/>
          </a:p>
          <a:p>
            <a:endParaRPr lang="en-US" b="0" dirty="0" smtClean="0"/>
          </a:p>
          <a:p>
            <a:r>
              <a:rPr lang="en-US" b="0" dirty="0" smtClean="0"/>
              <a:t>If the school offers a combination item – one containing more than one component (say a cheeseburger (grain</a:t>
            </a:r>
            <a:r>
              <a:rPr lang="en-US" b="0" baseline="0" dirty="0" smtClean="0"/>
              <a:t> and meat) ): if a student chooses to decline this item, they could not decline another if there are no other way to choose these components.  This has not changed; 3 components are still necessary. </a:t>
            </a:r>
          </a:p>
          <a:p>
            <a:endParaRPr lang="en-US" b="0" dirty="0" smtClean="0"/>
          </a:p>
          <a:p>
            <a:pPr defTabSz="948507">
              <a:defRPr/>
            </a:pPr>
            <a:r>
              <a:rPr lang="en-US" sz="1700" dirty="0" smtClean="0">
                <a:solidFill>
                  <a:srgbClr val="C00000"/>
                </a:solidFill>
              </a:rPr>
              <a:t>In order for the fruit or vegetable component to be credited under OVS, the student must take at least ½ cup serving of the fruit or vegetable component.  This smaller portion size is only credited under OVS as meeting the fruit or vegetable component.  Otherwise, to be credited, the full component must be selected.  And even under OVS, the full components of the m/ma, grains and milk must be selected to be credited as a component for a reimbursable lunch.  </a:t>
            </a:r>
          </a:p>
          <a:p>
            <a:endParaRPr lang="en-US" b="0" baseline="0" dirty="0" smtClean="0">
              <a:solidFill>
                <a:srgbClr val="C00000"/>
              </a:solidFill>
            </a:endParaRPr>
          </a:p>
          <a:p>
            <a:r>
              <a:rPr lang="en-US" b="0" baseline="0" dirty="0" smtClean="0">
                <a:solidFill>
                  <a:srgbClr val="C00000"/>
                </a:solidFill>
              </a:rPr>
              <a:t>The child can now take two of same items to meet the fruit or vegetable component for lunch.  For example, if the school offers ¼ cup servings of applesauce, peaches and grapes for the fruit component, the child may select 2 servings of peaches or 2 servings of grapes to meet the requirement.  This is not currently allowed in order to ensure some variety in a student’s choices since fruits and vegetables are one component.  However,  because fruits and vegetables, under the new requirements. are separate components, variety is promoted that separation.  </a:t>
            </a:r>
          </a:p>
          <a:p>
            <a:endParaRPr lang="en-US" b="0" baseline="0" dirty="0" smtClean="0"/>
          </a:p>
        </p:txBody>
      </p:sp>
      <p:sp>
        <p:nvSpPr>
          <p:cNvPr id="4" name="Slide Number Placeholder 3"/>
          <p:cNvSpPr>
            <a:spLocks noGrp="1"/>
          </p:cNvSpPr>
          <p:nvPr>
            <p:ph type="sldNum" sz="quarter" idx="10"/>
          </p:nvPr>
        </p:nvSpPr>
        <p:spPr/>
        <p:txBody>
          <a:bodyPr/>
          <a:lstStyle/>
          <a:p>
            <a:fld id="{12D4307C-66F8-479B-9946-8F671EFBA3CA}" type="slidenum">
              <a:rPr lang="en-US" smtClean="0"/>
              <a:pPr/>
              <a:t>95</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Can mix different fruits to reach minimum required serving.</a:t>
            </a:r>
            <a:r>
              <a:rPr lang="en-US" b="0" baseline="0" dirty="0" smtClean="0"/>
              <a:t>  For example, a student can choose ¼ cup of peaches and ¼ cup of apples to arrive at the ½ cup.   </a:t>
            </a:r>
          </a:p>
          <a:p>
            <a:endParaRPr lang="en-US" b="0" dirty="0" smtClean="0"/>
          </a:p>
          <a:p>
            <a:r>
              <a:rPr lang="en-US" b="0" dirty="0" smtClean="0"/>
              <a:t>Can mix different vegetables to reach minimum required serving. For example, the student could choose a pizza with 1/8</a:t>
            </a:r>
            <a:r>
              <a:rPr lang="en-US" b="0" baseline="30000" dirty="0" smtClean="0"/>
              <a:t>th</a:t>
            </a:r>
            <a:r>
              <a:rPr lang="en-US" b="0" baseline="0" dirty="0" smtClean="0"/>
              <a:t>  </a:t>
            </a:r>
            <a:r>
              <a:rPr lang="en-US" b="0" dirty="0" smtClean="0"/>
              <a:t>cup vegetable and a 3/8</a:t>
            </a:r>
            <a:r>
              <a:rPr lang="en-US" b="0" baseline="30000" dirty="0" smtClean="0"/>
              <a:t>th</a:t>
            </a:r>
            <a:r>
              <a:rPr lang="en-US" b="0" dirty="0" smtClean="0"/>
              <a:t> cup of broccoli.</a:t>
            </a:r>
            <a:r>
              <a:rPr lang="en-US" b="0" baseline="0" dirty="0" smtClean="0"/>
              <a:t> </a:t>
            </a:r>
          </a:p>
          <a:p>
            <a:endParaRPr lang="en-US" b="0" baseline="0" dirty="0" smtClean="0"/>
          </a:p>
          <a:p>
            <a:r>
              <a:rPr lang="en-US" b="0" dirty="0" smtClean="0"/>
              <a:t>However, student can’t take ¼ cup of fruit and ¼ cup of vegetables to meet the requirement</a:t>
            </a:r>
            <a:r>
              <a:rPr lang="en-US" b="0" baseline="0" dirty="0" smtClean="0"/>
              <a:t> because these are now two separate components and can’t be combined. </a:t>
            </a:r>
            <a:r>
              <a:rPr lang="en-US" b="0" dirty="0" smtClean="0"/>
              <a:t>  </a:t>
            </a:r>
          </a:p>
          <a:p>
            <a:endParaRPr lang="en-US" b="0" dirty="0" smtClean="0"/>
          </a:p>
          <a:p>
            <a:r>
              <a:rPr lang="en-US" b="0" dirty="0" smtClean="0"/>
              <a:t>We’ve been asked</a:t>
            </a:r>
            <a:r>
              <a:rPr lang="en-US" b="0" baseline="0" dirty="0" smtClean="0"/>
              <a:t> about crediting combination items containing both the fruit and vegetable components for OVS.  These would items like a salad with orange slices or carrot raisin slaw.  We would like to hear more from you about this issue so please bring up any concerns or suggestions on this issue during the question period or place them on the parking lot. </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12D4307C-66F8-479B-9946-8F671EFBA3CA}" type="slidenum">
              <a:rPr lang="en-US" smtClean="0"/>
              <a:pPr/>
              <a:t>96</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phasing-in changes in the SBP as you have already heard.</a:t>
            </a:r>
            <a:r>
              <a:rPr lang="en-US" baseline="0" dirty="0" smtClean="0"/>
              <a:t> </a:t>
            </a:r>
            <a:endParaRPr lang="en-US" dirty="0" smtClean="0"/>
          </a:p>
          <a:p>
            <a:endParaRPr lang="en-US" dirty="0" smtClean="0"/>
          </a:p>
          <a:p>
            <a:r>
              <a:rPr lang="en-US" dirty="0" smtClean="0"/>
              <a:t>For SY 2012-2013, there</a:t>
            </a:r>
            <a:r>
              <a:rPr lang="en-US" baseline="0" dirty="0" smtClean="0"/>
              <a:t> are </a:t>
            </a:r>
            <a:r>
              <a:rPr lang="en-US" dirty="0" smtClean="0"/>
              <a:t>no changes to SBP other than the milk requirement, which was already implemented through memo for this year and saturated</a:t>
            </a:r>
            <a:r>
              <a:rPr lang="en-US" baseline="0" dirty="0" smtClean="0"/>
              <a:t> fat limit applies since this has not changed</a:t>
            </a:r>
            <a:r>
              <a:rPr lang="en-US" dirty="0" smtClean="0"/>
              <a:t>. </a:t>
            </a:r>
          </a:p>
          <a:p>
            <a:endParaRPr lang="en-US" dirty="0" smtClean="0"/>
          </a:p>
          <a:p>
            <a:r>
              <a:rPr lang="en-US" dirty="0" smtClean="0"/>
              <a:t>SY 2013-2014, single food-based approach implemented with the requirement to use a food based approach and new components.</a:t>
            </a:r>
          </a:p>
          <a:p>
            <a:endParaRPr lang="en-US" dirty="0"/>
          </a:p>
        </p:txBody>
      </p:sp>
      <p:sp>
        <p:nvSpPr>
          <p:cNvPr id="4" name="Slide Number Placeholder 3"/>
          <p:cNvSpPr>
            <a:spLocks noGrp="1"/>
          </p:cNvSpPr>
          <p:nvPr>
            <p:ph type="sldNum" sz="quarter" idx="10"/>
          </p:nvPr>
        </p:nvSpPr>
        <p:spPr/>
        <p:txBody>
          <a:bodyPr/>
          <a:lstStyle/>
          <a:p>
            <a:fld id="{12D4307C-66F8-479B-9946-8F671EFBA3CA}" type="slidenum">
              <a:rPr lang="en-US" smtClean="0"/>
              <a:pPr/>
              <a:t>97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SY 2013-2014</a:t>
            </a:r>
            <a:r>
              <a:rPr lang="en-US" baseline="0" dirty="0" smtClean="0"/>
              <a:t> will require implementation of the 3 components for non-OVS and 4 food items for OVS.   </a:t>
            </a:r>
          </a:p>
          <a:p>
            <a:pPr defTabSz="948507">
              <a:defRPr/>
            </a:pPr>
            <a:endParaRPr lang="en-US" baseline="0" dirty="0" smtClean="0"/>
          </a:p>
          <a:p>
            <a:pPr defTabSz="948507">
              <a:defRPr/>
            </a:pPr>
            <a:r>
              <a:rPr lang="en-US" baseline="0" dirty="0" smtClean="0"/>
              <a:t>Also implemented in this SY that will affect OVS:</a:t>
            </a:r>
          </a:p>
          <a:p>
            <a:pPr defTabSz="948507">
              <a:defRPr/>
            </a:pPr>
            <a:r>
              <a:rPr lang="en-US" baseline="0" dirty="0" smtClean="0"/>
              <a:t>	the grade groups must be followed which effects the number of servings for grains; and </a:t>
            </a:r>
          </a:p>
          <a:p>
            <a:pPr defTabSz="948507">
              <a:defRPr/>
            </a:pPr>
            <a:r>
              <a:rPr lang="en-US" baseline="0" dirty="0" smtClean="0"/>
              <a:t>	the daily grain requirement with an optional meat/meat alternate once at least one grain  </a:t>
            </a:r>
          </a:p>
          <a:p>
            <a:pPr defTabSz="948507">
              <a:defRPr/>
            </a:pPr>
            <a:endParaRPr lang="en-US" baseline="0" dirty="0" smtClean="0"/>
          </a:p>
          <a:p>
            <a:pPr defTabSz="948507">
              <a:defRPr/>
            </a:pPr>
            <a:r>
              <a:rPr lang="en-US" b="1" u="sng" cap="all" baseline="0" dirty="0" smtClean="0"/>
              <a:t>Not</a:t>
            </a:r>
            <a:r>
              <a:rPr lang="en-US" u="sng" baseline="0" dirty="0" smtClean="0"/>
              <a:t> </a:t>
            </a:r>
            <a:r>
              <a:rPr lang="en-US" baseline="0" dirty="0" smtClean="0"/>
              <a:t>implemented are any changes to the fruit/vegetable/juice component for—</a:t>
            </a:r>
          </a:p>
          <a:p>
            <a:pPr defTabSz="948507">
              <a:defRPr/>
            </a:pPr>
            <a:r>
              <a:rPr lang="en-US" baseline="0" dirty="0" smtClean="0"/>
              <a:t>	for grade groups which would affect the required serving sizes; and </a:t>
            </a:r>
          </a:p>
          <a:p>
            <a:pPr defTabSz="948507">
              <a:defRPr/>
            </a:pPr>
            <a:r>
              <a:rPr lang="en-US" baseline="0" dirty="0" smtClean="0"/>
              <a:t>	the requirement to select at least ½ cup of fruit must be selected for a reimbursable meal under OVS.  </a:t>
            </a:r>
          </a:p>
          <a:p>
            <a:pPr defTabSz="948507">
              <a:defRPr/>
            </a:pPr>
            <a:endParaRPr lang="en-US" dirty="0" smtClean="0"/>
          </a:p>
          <a:p>
            <a:r>
              <a:rPr lang="en-US" dirty="0" smtClean="0"/>
              <a:t>So under OVS</a:t>
            </a:r>
            <a:r>
              <a:rPr lang="en-US" baseline="0" dirty="0" smtClean="0"/>
              <a:t> this school year, the 4 food items would be:</a:t>
            </a:r>
          </a:p>
          <a:p>
            <a:r>
              <a:rPr lang="en-US" baseline="0" dirty="0" smtClean="0"/>
              <a:t>	A Grain</a:t>
            </a:r>
          </a:p>
          <a:p>
            <a:r>
              <a:rPr lang="en-US" baseline="0" dirty="0" smtClean="0"/>
              <a:t>	A fruit or a vegetable or juice</a:t>
            </a:r>
          </a:p>
          <a:p>
            <a:r>
              <a:rPr lang="en-US" baseline="0" dirty="0" smtClean="0"/>
              <a:t>	Milk and </a:t>
            </a:r>
          </a:p>
          <a:p>
            <a:r>
              <a:rPr lang="en-US" baseline="0" dirty="0" smtClean="0"/>
              <a:t>	An additional item, e.g., a serving of grain or a serving of meat/meat alternate </a:t>
            </a:r>
            <a:r>
              <a:rPr lang="en-US" dirty="0" smtClean="0"/>
              <a:t>  </a:t>
            </a:r>
          </a:p>
        </p:txBody>
      </p:sp>
      <p:sp>
        <p:nvSpPr>
          <p:cNvPr id="4" name="Slide Number Placeholder 3"/>
          <p:cNvSpPr>
            <a:spLocks noGrp="1"/>
          </p:cNvSpPr>
          <p:nvPr>
            <p:ph type="sldNum" sz="quarter" idx="10"/>
          </p:nvPr>
        </p:nvSpPr>
        <p:spPr/>
        <p:txBody>
          <a:bodyPr/>
          <a:lstStyle/>
          <a:p>
            <a:fld id="{12D4307C-66F8-479B-9946-8F671EFBA3CA}" type="slidenum">
              <a:rPr lang="en-US" smtClean="0"/>
              <a:pPr/>
              <a:t>98</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OVS, must take at least-- </a:t>
            </a:r>
          </a:p>
          <a:p>
            <a:pPr lvl="1"/>
            <a:r>
              <a:rPr lang="en-US" dirty="0" smtClean="0"/>
              <a:t>½ cup of fruit OR</a:t>
            </a:r>
          </a:p>
          <a:p>
            <a:pPr lvl="1"/>
            <a:r>
              <a:rPr lang="en-US" dirty="0" smtClean="0"/>
              <a:t>½ cup of vegetable, if offered </a:t>
            </a:r>
          </a:p>
          <a:p>
            <a:endParaRPr lang="en-US" dirty="0" smtClean="0"/>
          </a:p>
          <a:p>
            <a:r>
              <a:rPr lang="en-US" dirty="0" smtClean="0"/>
              <a:t>This is the</a:t>
            </a:r>
            <a:r>
              <a:rPr lang="en-US" baseline="0" dirty="0" smtClean="0"/>
              <a:t> same as in NSLP, but does not take effect until SY 2014-2015 because that is when the additional fruit is added to the SBP</a:t>
            </a:r>
            <a:endParaRPr lang="en-US" dirty="0"/>
          </a:p>
        </p:txBody>
      </p:sp>
      <p:sp>
        <p:nvSpPr>
          <p:cNvPr id="4" name="Slide Number Placeholder 3"/>
          <p:cNvSpPr>
            <a:spLocks noGrp="1"/>
          </p:cNvSpPr>
          <p:nvPr>
            <p:ph type="sldNum" sz="quarter" idx="10"/>
          </p:nvPr>
        </p:nvSpPr>
        <p:spPr/>
        <p:txBody>
          <a:bodyPr/>
          <a:lstStyle/>
          <a:p>
            <a:fld id="{12D4307C-66F8-479B-9946-8F671EFBA3CA}" type="slidenum">
              <a:rPr lang="en-US" smtClean="0"/>
              <a:pPr/>
              <a:t>99</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all of the changes are phased-in, this is what SBP must</a:t>
            </a:r>
            <a:r>
              <a:rPr lang="en-US" baseline="0" dirty="0" smtClean="0"/>
              <a:t> offer </a:t>
            </a:r>
            <a:endParaRPr lang="en-US" dirty="0" smtClean="0"/>
          </a:p>
          <a:p>
            <a:endParaRPr lang="en-US" dirty="0" smtClean="0"/>
          </a:p>
          <a:p>
            <a:r>
              <a:rPr lang="en-US" dirty="0" smtClean="0"/>
              <a:t>Non OVS, must offer at least three components</a:t>
            </a:r>
          </a:p>
          <a:p>
            <a:r>
              <a:rPr lang="en-US" dirty="0" smtClean="0"/>
              <a:t>OVS,</a:t>
            </a:r>
            <a:r>
              <a:rPr lang="en-US" baseline="0" dirty="0" smtClean="0"/>
              <a:t> must offer at least 4 food items </a:t>
            </a:r>
          </a:p>
          <a:p>
            <a:endParaRPr lang="en-US" baseline="0" dirty="0" smtClean="0"/>
          </a:p>
          <a:p>
            <a:r>
              <a:rPr lang="en-US" baseline="0" dirty="0" smtClean="0"/>
              <a:t>In 2014-2015, must offer fruit in quantities specified and child must take at least ½ cup of fruit</a:t>
            </a:r>
          </a:p>
          <a:p>
            <a:r>
              <a:rPr lang="en-US" baseline="0" dirty="0" smtClean="0"/>
              <a:t>In 2014-2015, can substitute vegetables </a:t>
            </a:r>
          </a:p>
          <a:p>
            <a:endParaRPr lang="en-US" baseline="0" dirty="0" smtClean="0"/>
          </a:p>
          <a:p>
            <a:pPr defTabSz="948507">
              <a:defRPr/>
            </a:pPr>
            <a:r>
              <a:rPr lang="en-US" b="0" baseline="0" dirty="0" smtClean="0"/>
              <a:t>An old reimbursable breakfast:  Slice of toast,  scrambled eggs, fruit cup and milk.  Under OVS, can take any 3.</a:t>
            </a:r>
          </a:p>
          <a:p>
            <a:pPr defTabSz="948507">
              <a:defRPr/>
            </a:pPr>
            <a:endParaRPr lang="en-US" b="0" baseline="0" dirty="0" smtClean="0"/>
          </a:p>
          <a:p>
            <a:pPr defTabSz="948507">
              <a:defRPr/>
            </a:pPr>
            <a:r>
              <a:rPr lang="en-US" b="0" baseline="0" dirty="0" smtClean="0"/>
              <a:t>Under new SBP OVS: 4 offered and eggs may be offered because the grain requirement is met.  Student must take 3 items, one of which must be the fruit cup. </a:t>
            </a:r>
          </a:p>
          <a:p>
            <a:endParaRPr lang="en-US" b="1" baseline="0" dirty="0" smtClean="0"/>
          </a:p>
          <a:p>
            <a:r>
              <a:rPr lang="en-US" b="1" baseline="0" dirty="0" smtClean="0"/>
              <a:t>There are a couple of issues that we’d like to provide input on relating to OVS in the SBP.  One is how the new OVS requirements could work for breakfast in the classroom and whether, given  the weekly grains requirements and the difference in the number of required components for non-OVS and OVS, whether schools would not necessarily have OVS everyday.  Again, please discuss during the question session or put your thoughts on this issue on the parking lot. </a:t>
            </a:r>
          </a:p>
        </p:txBody>
      </p:sp>
      <p:sp>
        <p:nvSpPr>
          <p:cNvPr id="4" name="Slide Number Placeholder 3"/>
          <p:cNvSpPr>
            <a:spLocks noGrp="1"/>
          </p:cNvSpPr>
          <p:nvPr>
            <p:ph type="sldNum" sz="quarter" idx="10"/>
          </p:nvPr>
        </p:nvSpPr>
        <p:spPr/>
        <p:txBody>
          <a:bodyPr/>
          <a:lstStyle/>
          <a:p>
            <a:fld id="{12D4307C-66F8-479B-9946-8F671EFBA3CA}" type="slidenum">
              <a:rPr lang="en-US" smtClean="0"/>
              <a:pPr/>
              <a:t>100</a:t>
            </a:fld>
            <a:endParaRPr lang="en-US"/>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a:xfrm>
            <a:off x="2895600" y="6324600"/>
            <a:ext cx="3352800" cy="365125"/>
          </a:xfrm>
        </p:spPr>
        <p:txBody>
          <a:bodyPr/>
          <a:lstStyle>
            <a:lvl1pPr algn="r">
              <a:defRPr sz="1400"/>
            </a:lvl1pPr>
          </a:lstStyle>
          <a:p>
            <a:r>
              <a:rPr lang="en-US" smtClean="0"/>
              <a:t>USDA Food and Nutrition Service</a:t>
            </a:r>
            <a:endParaRPr lang="en-US" dirty="0"/>
          </a:p>
        </p:txBody>
      </p:sp>
      <p:sp>
        <p:nvSpPr>
          <p:cNvPr id="27" name="Slide Number Placeholder 26"/>
          <p:cNvSpPr>
            <a:spLocks noGrp="1"/>
          </p:cNvSpPr>
          <p:nvPr>
            <p:ph type="sldNum" sz="quarter" idx="12"/>
          </p:nvPr>
        </p:nvSpPr>
        <p:spPr>
          <a:xfrm>
            <a:off x="8153400" y="6324600"/>
            <a:ext cx="762000" cy="365125"/>
          </a:xfrm>
        </p:spPr>
        <p:txBody>
          <a:bodyPr/>
          <a:lstStyle/>
          <a:p>
            <a:fld id="{C349C2B7-80B8-4F28-B182-D3819F42ED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USDA Food and Nutrition Service</a:t>
            </a:r>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USDA Food and Nutrition Service</a:t>
            </a:r>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lstStyle/>
          <a:p>
            <a:r>
              <a:rPr lang="en-US" dirty="0" smtClean="0"/>
              <a:t>Click to edit Master title style</a:t>
            </a:r>
            <a:endParaRPr lang="en-US" dirty="0"/>
          </a:p>
        </p:txBody>
      </p:sp>
      <p:sp>
        <p:nvSpPr>
          <p:cNvPr id="5" name="Subtitle 2"/>
          <p:cNvSpPr>
            <a:spLocks noGrp="1"/>
          </p:cNvSpPr>
          <p:nvPr>
            <p:ph type="subTitle" idx="1"/>
          </p:nvPr>
        </p:nvSpPr>
        <p:spPr>
          <a:xfrm>
            <a:off x="457200" y="2057400"/>
            <a:ext cx="7391400" cy="2362200"/>
          </a:xfrm>
          <a:prstGeom prst="rect">
            <a:avLst/>
          </a:prstGeom>
        </p:spPr>
        <p:txBody>
          <a:bodyPr/>
          <a:lstStyle>
            <a:lvl1pPr marL="0" indent="0" algn="l">
              <a:buNone/>
              <a:defRPr>
                <a:solidFill>
                  <a:srgbClr val="51698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905000"/>
            <a:ext cx="8229600" cy="438912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971800" y="6400800"/>
            <a:ext cx="3352800" cy="365125"/>
          </a:xfrm>
        </p:spPr>
        <p:txBody>
          <a:bodyPr/>
          <a:lstStyle>
            <a:lvl1pPr algn="r">
              <a:defRPr sz="1400"/>
            </a:lvl1pPr>
          </a:lstStyle>
          <a:p>
            <a:r>
              <a:rPr lang="en-US" dirty="0" smtClean="0"/>
              <a:t>USDA Food and Nutrition Service</a:t>
            </a:r>
            <a:endParaRPr lang="en-US" dirty="0"/>
          </a:p>
        </p:txBody>
      </p:sp>
      <p:sp>
        <p:nvSpPr>
          <p:cNvPr id="6" name="Slide Number Placeholder 5"/>
          <p:cNvSpPr>
            <a:spLocks noGrp="1"/>
          </p:cNvSpPr>
          <p:nvPr>
            <p:ph type="sldNum" sz="quarter" idx="12"/>
          </p:nvPr>
        </p:nvSpPr>
        <p:spPr>
          <a:xfrm>
            <a:off x="7924800" y="6324600"/>
            <a:ext cx="762000" cy="380999"/>
          </a:xfrm>
        </p:spPr>
        <p:txBody>
          <a:bodyPr anchor="t" anchorCtr="0"/>
          <a:lstStyle/>
          <a:p>
            <a:fld id="{C349C2B7-80B8-4F28-B182-D3819F42ED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r"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2895600" y="6324600"/>
            <a:ext cx="3352800" cy="365125"/>
          </a:xfrm>
        </p:spPr>
        <p:txBody>
          <a:bodyPr/>
          <a:lstStyle>
            <a:lvl1pPr algn="r">
              <a:defRPr sz="1400"/>
            </a:lvl1pPr>
          </a:lstStyle>
          <a:p>
            <a:r>
              <a:rPr lang="en-US" smtClean="0"/>
              <a:t>USDA Food and Nutrition Service</a:t>
            </a:r>
            <a:endParaRPr lang="en-US" dirty="0"/>
          </a:p>
        </p:txBody>
      </p:sp>
      <p:sp>
        <p:nvSpPr>
          <p:cNvPr id="6" name="Slide Number Placeholder 5"/>
          <p:cNvSpPr>
            <a:spLocks noGrp="1"/>
          </p:cNvSpPr>
          <p:nvPr>
            <p:ph type="sldNum" sz="quarter" idx="12"/>
          </p:nvPr>
        </p:nvSpPr>
        <p:spPr>
          <a:xfrm>
            <a:off x="8077200" y="6324600"/>
            <a:ext cx="762000" cy="365125"/>
          </a:xfrm>
        </p:spPr>
        <p:txBody>
          <a:bodyPr/>
          <a:lstStyle/>
          <a:p>
            <a:fld id="{C349C2B7-80B8-4F28-B182-D3819F42ED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USDA Food and Nutrition Service</a:t>
            </a:r>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USDA Food and Nutrition Service</a:t>
            </a:r>
            <a:endParaRPr lang="en-US"/>
          </a:p>
        </p:txBody>
      </p:sp>
      <p:sp>
        <p:nvSpPr>
          <p:cNvPr id="9" name="Slide Number Placeholder 8"/>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2895600" y="6324600"/>
            <a:ext cx="3352800" cy="365125"/>
          </a:xfrm>
        </p:spPr>
        <p:txBody>
          <a:bodyPr/>
          <a:lstStyle>
            <a:lvl1pPr algn="r">
              <a:defRPr sz="1400"/>
            </a:lvl1pPr>
          </a:lstStyle>
          <a:p>
            <a:r>
              <a:rPr lang="en-US" smtClean="0"/>
              <a:t>USDA Food and Nutrition Service</a:t>
            </a:r>
            <a:endParaRPr lang="en-US" dirty="0"/>
          </a:p>
        </p:txBody>
      </p:sp>
      <p:sp>
        <p:nvSpPr>
          <p:cNvPr id="5" name="Slide Number Placeholder 4"/>
          <p:cNvSpPr>
            <a:spLocks noGrp="1"/>
          </p:cNvSpPr>
          <p:nvPr>
            <p:ph type="sldNum" sz="quarter" idx="12"/>
          </p:nvPr>
        </p:nvSpPr>
        <p:spPr>
          <a:xfrm>
            <a:off x="8153400" y="6324600"/>
            <a:ext cx="762000" cy="365125"/>
          </a:xfrm>
        </p:spPr>
        <p:txBody>
          <a:bodyPr/>
          <a:lstStyle/>
          <a:p>
            <a:fld id="{C349C2B7-80B8-4F28-B182-D3819F42ED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5562600" y="6356350"/>
            <a:ext cx="3352800" cy="365125"/>
          </a:xfrm>
        </p:spPr>
        <p:txBody>
          <a:bodyPr/>
          <a:lstStyle>
            <a:lvl1pPr algn="r">
              <a:defRPr sz="1400"/>
            </a:lvl1pPr>
          </a:lstStyle>
          <a:p>
            <a:r>
              <a:rPr lang="en-US" smtClean="0"/>
              <a:t>USDA Food and Nutrition Service</a:t>
            </a:r>
            <a:endParaRPr lang="en-US"/>
          </a:p>
        </p:txBody>
      </p:sp>
      <p:sp>
        <p:nvSpPr>
          <p:cNvPr id="4" name="Slide Number Placeholder 3"/>
          <p:cNvSpPr>
            <a:spLocks noGrp="1"/>
          </p:cNvSpPr>
          <p:nvPr>
            <p:ph type="sldNum" sz="quarter" idx="12"/>
          </p:nvPr>
        </p:nvSpPr>
        <p:spPr>
          <a:xfrm>
            <a:off x="3657600" y="6324600"/>
            <a:ext cx="762000" cy="365125"/>
          </a:xfrm>
        </p:spPr>
        <p:txBody>
          <a:bodyPr/>
          <a:lstStyle/>
          <a:p>
            <a:fld id="{C349C2B7-80B8-4F28-B182-D3819F42ED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USDA Food and Nutrition Service</a:t>
            </a:r>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USDA Food and Nutrition Service</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349C2B7-80B8-4F28-B182-D3819F42EDD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USDA Food and Nutrition Service</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49C2B7-80B8-4F28-B182-D3819F42EDD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0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9.xml"/>
</Relationships>

</file>

<file path=ppt/slides/_rels/slide10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0.xml"/>
</Relationships>

</file>

<file path=ppt/slides/_rels/slide10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01.xml"/>
</Relationships>

</file>

<file path=ppt/slides/_rels/slide10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02.xml"/>
</Relationships>

</file>

<file path=ppt/slides/_rels/slide10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3.xml"/>
</Relationships>

</file>

<file path=ppt/slides/_rels/slide10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4.xml"/>
</Relationships>

</file>

<file path=ppt/slides/_rels/slide10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5.xml"/>
</Relationships>

</file>

<file path=ppt/slides/_rels/slide10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6.xml"/>
</Relationships>

</file>

<file path=ppt/slides/_rels/slide10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7.xml"/>
</Relationships>

</file>

<file path=ppt/slides/_rels/slide10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8.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10.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1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9.xml"/>
</Relationships>

</file>

<file path=ppt/slides/_rels/slide1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0.xml"/>
</Relationships>

</file>

<file path=ppt/slides/_rels/slide1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1.xml"/>
</Relationships>

</file>

<file path=ppt/slides/_rels/slide1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2.xml"/>
</Relationships>

</file>

<file path=ppt/slides/_rels/slide1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1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3.xml"/>
</Relationships>

</file>

<file path=ppt/slides/_rels/slide1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4.xml"/>
</Relationships>

</file>

<file path=ppt/slides/_rels/slide1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5.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6.xml"/>
</Relationships>

</file>

<file path=ppt/slides/_rels/slide12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7.xml"/>
</Relationships>

</file>

<file path=ppt/slides/_rels/slide12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18.xml"/>
</Relationships>

</file>

<file path=ppt/slides/_rels/slide12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19.xml"/>
</Relationships>

</file>

<file path=ppt/slides/_rels/slide12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0.xml"/>
</Relationships>

</file>

<file path=ppt/slides/_rels/slide12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1.xml"/>
  <Relationship Id="rId3" Type="http://schemas.openxmlformats.org/officeDocument/2006/relationships/image" Target="../media/image31.png"/>
</Relationships>

</file>

<file path=ppt/slides/_rels/slide12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22.xml"/>
  <Relationship Id="rId3" Type="http://schemas.openxmlformats.org/officeDocument/2006/relationships/image" Target="../media/image32.png"/>
</Relationships>

</file>

<file path=ppt/slides/_rels/slide128.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123.xml"/>
  <Relationship Id="rId3" Type="http://schemas.openxmlformats.org/officeDocument/2006/relationships/image" Target="../media/image33.jpeg"/>
</Relationships>

</file>

<file path=ppt/slides/_rels/slide12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4.xml"/>
  <Relationship Id="rId3" Type="http://schemas.openxmlformats.org/officeDocument/2006/relationships/image" Target="../media/image34.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3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5.xml"/>
  <Relationship Id="rId3" Type="http://schemas.openxmlformats.org/officeDocument/2006/relationships/image" Target="../media/image35.png"/>
</Relationships>

</file>

<file path=ppt/slides/_rels/slide13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6.xml"/>
  <Relationship Id="rId3" Type="http://schemas.openxmlformats.org/officeDocument/2006/relationships/image" Target="../media/image36.wmf"/>
</Relationships>

</file>

<file path=ppt/slides/_rels/slide13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27.xml"/>
  <Relationship Id="rId3" Type="http://schemas.openxmlformats.org/officeDocument/2006/relationships/image" Target="../media/image37.jpeg"/>
  <Relationship Id="rId4" Type="http://schemas.openxmlformats.org/officeDocument/2006/relationships/image" Target="../media/image38.jpeg"/>
</Relationships>

</file>

<file path=ppt/slides/_rels/slide133.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128.xml"/>
  <Relationship Id="rId3" Type="http://schemas.openxmlformats.org/officeDocument/2006/relationships/image" Target="../media/image39.jpeg"/>
</Relationships>

</file>

<file path=ppt/slides/_rels/slide134.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129.xml"/>
  <Relationship Id="rId3" Type="http://schemas.openxmlformats.org/officeDocument/2006/relationships/image" Target="../media/image40.jpeg"/>
</Relationships>

</file>

<file path=ppt/slides/_rels/slide13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0.xml"/>
  <Relationship Id="rId3" Type="http://schemas.openxmlformats.org/officeDocument/2006/relationships/image" Target="../media/image41.png"/>
</Relationships>

</file>

<file path=ppt/slides/_rels/slide13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1.xml"/>
  <Relationship Id="rId3" Type="http://schemas.openxmlformats.org/officeDocument/2006/relationships/image" Target="../media/image42.png"/>
</Relationships>

</file>

<file path=ppt/slides/_rels/slide13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32.xml"/>
  <Relationship Id="rId3" Type="http://schemas.openxmlformats.org/officeDocument/2006/relationships/image" Target="../media/image43.png"/>
</Relationships>

</file>

<file path=ppt/slides/_rels/slide13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3.xml"/>
  <Relationship Id="rId3" Type="http://schemas.openxmlformats.org/officeDocument/2006/relationships/image" Target="../media/image44.png"/>
</Relationships>

</file>

<file path=ppt/slides/_rels/slide13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4.xml"/>
  <Relationship Id="rId3" Type="http://schemas.openxmlformats.org/officeDocument/2006/relationships/image" Target="../media/image45.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4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5.xml"/>
</Relationships>

</file>

<file path=ppt/slides/_rels/slide14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6.xml"/>
  <Relationship Id="rId3" Type="http://schemas.openxmlformats.org/officeDocument/2006/relationships/image" Target="../media/image46.png"/>
</Relationships>

</file>

<file path=ppt/slides/_rels/slide142.xml.rels><?xml version="1.0" encoding="UTF-8"?>

<Relationships xmlns="http://schemas.openxmlformats.org/package/2006/relationships">
  <Relationship Id="rId1" Type="http://schemas.openxmlformats.org/officeDocument/2006/relationships/slideLayout" Target="../slideLayouts/slideLayout8.xml"/>
  <Relationship Id="rId2" Type="http://schemas.openxmlformats.org/officeDocument/2006/relationships/notesSlide" Target="../notesSlides/notesSlide137.xml"/>
  <Relationship Id="rId3" Type="http://schemas.openxmlformats.org/officeDocument/2006/relationships/image" Target="../media/image47.jpeg"/>
</Relationships>

</file>

<file path=ppt/slides/_rels/slide14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38.xml"/>
  <Relationship Id="rId3" Type="http://schemas.openxmlformats.org/officeDocument/2006/relationships/image" Target="../media/image48.png"/>
</Relationships>

</file>

<file path=ppt/slides/_rels/slide14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39.xml"/>
  <Relationship Id="rId3" Type="http://schemas.openxmlformats.org/officeDocument/2006/relationships/image" Target="../media/image49.png"/>
</Relationships>

</file>

<file path=ppt/slides/_rels/slide14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0.xml"/>
  <Relationship Id="rId3" Type="http://schemas.openxmlformats.org/officeDocument/2006/relationships/image" Target="../media/image50.jpeg"/>
</Relationships>

</file>

<file path=ppt/slides/_rels/slide14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1.xml"/>
  <Relationship Id="rId3" Type="http://schemas.openxmlformats.org/officeDocument/2006/relationships/image" Target="../media/image51.jpeg"/>
</Relationships>

</file>

<file path=ppt/slides/_rels/slide14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2.xml"/>
</Relationships>

</file>

<file path=ppt/slides/_rels/slide14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3.xml"/>
</Relationships>

</file>

<file path=ppt/slides/_rels/slide14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44.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50.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45.xml"/>
  <Relationship Id="rId3" Type="http://schemas.openxmlformats.org/officeDocument/2006/relationships/image" Target="../media/image52.png"/>
  <Relationship Id="rId4" Type="http://schemas.openxmlformats.org/officeDocument/2006/relationships/image" Target="../media/image53.png"/>
  <Relationship Id="rId5" Type="http://schemas.openxmlformats.org/officeDocument/2006/relationships/image" Target="../media/image54.png"/>
</Relationships>

</file>

<file path=ppt/slides/_rels/slide15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6.xml"/>
</Relationships>

</file>

<file path=ppt/slides/_rels/slide15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7.xml"/>
</Relationships>

</file>

<file path=ppt/slides/_rels/slide15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48.xml"/>
</Relationships>

</file>

<file path=ppt/slides/_rels/slide154.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notesSlide" Target="../notesSlides/notesSlide149.xml"/>
</Relationships>

</file>

<file path=ppt/slides/_rels/slide15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0.xml"/>
</Relationships>

</file>

<file path=ppt/slides/_rels/slide15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1.xml"/>
</Relationships>

</file>

<file path=ppt/slides/_rels/slide15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2.xml"/>
</Relationships>

</file>

<file path=ppt/slides/_rels/slide15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53.xml"/>
</Relationships>

</file>

<file path=ppt/slides/_rels/slide15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4.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6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5.xml"/>
</Relationships>

</file>

<file path=ppt/slides/_rels/slide16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6.xml"/>
</Relationships>

</file>

<file path=ppt/slides/_rels/slide16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57.xml"/>
  <Relationship Id="rId3" Type="http://schemas.openxmlformats.org/officeDocument/2006/relationships/image" Target="../media/image55.png"/>
</Relationships>

</file>

<file path=ppt/slides/_rels/slide16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58.xml"/>
</Relationships>

</file>

<file path=ppt/slides/_rels/slide164.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59.xml"/>
  <Relationship Id="rId3" Type="http://schemas.openxmlformats.org/officeDocument/2006/relationships/image" Target="../media/image56.png"/>
  <Relationship Id="rId4" Type="http://schemas.openxmlformats.org/officeDocument/2006/relationships/image" Target="../media/image57.png"/>
  <Relationship Id="rId5" Type="http://schemas.openxmlformats.org/officeDocument/2006/relationships/image" Target="../media/image58.png"/>
  <Relationship Id="rId6" Type="http://schemas.openxmlformats.org/officeDocument/2006/relationships/image" Target="../media/image59.jpeg"/>
</Relationships>

</file>

<file path=ppt/slides/_rels/slide16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0.xml"/>
</Relationships>

</file>

<file path=ppt/slides/_rels/slide16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1.xml"/>
  <Relationship Id="rId3" Type="http://schemas.openxmlformats.org/officeDocument/2006/relationships/chart" Target="../charts/chart1.xml"/>
</Relationships>

</file>

<file path=ppt/slides/_rels/slide16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2.xml"/>
</Relationships>

</file>

<file path=ppt/slides/_rels/slide16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3.xml"/>
</Relationships>

</file>

<file path=ppt/slides/_rels/slide16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4.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7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65.xml"/>
</Relationships>

</file>

<file path=ppt/slides/_rels/slide17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66.xml"/>
  <Relationship Id="rId3" Type="http://schemas.openxmlformats.org/officeDocument/2006/relationships/image" Target="../media/image60.gif"/>
</Relationships>

</file>

<file path=ppt/slides/_rels/slide17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67.xml"/>
  <Relationship Id="rId3" Type="http://schemas.openxmlformats.org/officeDocument/2006/relationships/image" Target="../media/image61.jpe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1.xml"/>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4.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microsoft.com/office/2007/relationships/diagramDrawing" Target="../diagrams/drawing2.xml"/>
</Relationships>

</file>

<file path=ppt/slides/_rels/slide6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6.xml"/>
</Relationships>

</file>

<file path=ppt/slides/_rels/slide6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7.xml"/>
</Relationships>

</file>

<file path=ppt/slides/_rels/slide6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8.xml"/>
</Relationships>

</file>

<file path=ppt/slides/_rels/slide6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9.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0.xml"/>
</Relationships>

</file>

<file path=ppt/slides/_rels/slide7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1.xml"/>
</Relationships>

</file>

<file path=ppt/slides/_rels/slide8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
  <Relationship Id="rId1" Type="http://schemas.openxmlformats.org/officeDocument/2006/relationships/slideLayout" Target="../slideLayouts/slideLayout2.xml"/>
  <Relationship Id="rId10" Type="http://schemas.openxmlformats.org/officeDocument/2006/relationships/image" Target="../media/image12.emf"/>
  <Relationship Id="rId11" Type="http://schemas.openxmlformats.org/officeDocument/2006/relationships/image" Target="../media/image13.emf"/>
  <Relationship Id="rId12" Type="http://schemas.openxmlformats.org/officeDocument/2006/relationships/image" Target="../media/image14.emf"/>
  <Relationship Id="rId13" Type="http://schemas.openxmlformats.org/officeDocument/2006/relationships/image" Target="../media/image15.emf"/>
  <Relationship Id="rId14" Type="http://schemas.openxmlformats.org/officeDocument/2006/relationships/image" Target="../media/image16.emf"/>
  <Relationship Id="rId15" Type="http://schemas.openxmlformats.org/officeDocument/2006/relationships/image" Target="../media/image17.emf"/>
  <Relationship Id="rId16" Type="http://schemas.openxmlformats.org/officeDocument/2006/relationships/image" Target="../media/image18.emf"/>
  <Relationship Id="rId17" Type="http://schemas.openxmlformats.org/officeDocument/2006/relationships/image" Target="../media/image19.emf"/>
  <Relationship Id="rId18" Type="http://schemas.openxmlformats.org/officeDocument/2006/relationships/image" Target="../media/image20.emf"/>
  <Relationship Id="rId19" Type="http://schemas.openxmlformats.org/officeDocument/2006/relationships/image" Target="../media/image21.emf"/>
  <Relationship Id="rId2" Type="http://schemas.openxmlformats.org/officeDocument/2006/relationships/notesSlide" Target="../notesSlides/notesSlide83.xml"/>
  <Relationship Id="rId20" Type="http://schemas.openxmlformats.org/officeDocument/2006/relationships/image" Target="../media/image22.emf"/>
  <Relationship Id="rId21" Type="http://schemas.openxmlformats.org/officeDocument/2006/relationships/image" Target="../media/image23.emf"/>
  <Relationship Id="rId22" Type="http://schemas.openxmlformats.org/officeDocument/2006/relationships/image" Target="../media/image24.emf"/>
  <Relationship Id="rId23" Type="http://schemas.openxmlformats.org/officeDocument/2006/relationships/image" Target="../media/image25.emf"/>
  <Relationship Id="rId24" Type="http://schemas.openxmlformats.org/officeDocument/2006/relationships/image" Target="../media/image26.emf"/>
  <Relationship Id="rId25" Type="http://schemas.openxmlformats.org/officeDocument/2006/relationships/image" Target="../media/image27.emf"/>
  <Relationship Id="rId26" Type="http://schemas.openxmlformats.org/officeDocument/2006/relationships/image" Target="../media/image28.emf"/>
  <Relationship Id="rId3" Type="http://schemas.openxmlformats.org/officeDocument/2006/relationships/image" Target="../media/image5.emf"/>
  <Relationship Id="rId4" Type="http://schemas.openxmlformats.org/officeDocument/2006/relationships/image" Target="../media/image6.emf"/>
  <Relationship Id="rId5" Type="http://schemas.openxmlformats.org/officeDocument/2006/relationships/image" Target="../media/image7.emf"/>
  <Relationship Id="rId6" Type="http://schemas.openxmlformats.org/officeDocument/2006/relationships/image" Target="../media/image8.emf"/>
  <Relationship Id="rId7" Type="http://schemas.openxmlformats.org/officeDocument/2006/relationships/image" Target="../media/image9.emf"/>
  <Relationship Id="rId8" Type="http://schemas.openxmlformats.org/officeDocument/2006/relationships/image" Target="../media/image10.emf"/>
  <Relationship Id="rId9" Type="http://schemas.openxmlformats.org/officeDocument/2006/relationships/image" Target="../media/image11.emf"/>
</Relationships>

</file>

<file path=ppt/slides/_rels/slide8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87.xml"/>
  <Relationship Id="rId3" Type="http://schemas.openxmlformats.org/officeDocument/2006/relationships/image" Target="../media/image29.gif"/>
</Relationships>

</file>

<file path=ppt/slides/_rels/slide8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30.jpeg"/>
</Relationships>

</file>

<file path=ppt/slides/_rels/slide8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88.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9.xml"/>
</Relationships>

</file>

<file path=ppt/slides/_rels/slide9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0.xml"/>
</Relationships>

</file>

<file path=ppt/slides/_rels/slide9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1.xml"/>
</Relationships>

</file>

<file path=ppt/slides/_rels/slide9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2.xml"/>
</Relationships>

</file>

<file path=ppt/slides/_rels/slide9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3.xml"/>
</Relationships>

</file>

<file path=ppt/slides/_rels/slide9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4.xml"/>
</Relationships>

</file>

<file path=ppt/slides/_rels/slide9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5.xml"/>
</Relationships>

</file>

<file path=ppt/slides/_rels/slide9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6.xml"/>
</Relationships>

</file>

<file path=ppt/slides/_rels/slide9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7.xml"/>
</Relationships>

</file>

<file path=ppt/slides/_rels/slide9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4300" dirty="0" smtClean="0">
                <a:solidFill>
                  <a:schemeClr val="tx1"/>
                </a:solidFill>
                <a:effectLst/>
              </a:rPr>
              <a:t>New Meal Pattern Requirements and Nutrition Standards </a:t>
            </a:r>
            <a:endParaRPr lang="en-US" sz="4300" dirty="0">
              <a:solidFill>
                <a:schemeClr val="tx1"/>
              </a:solidFill>
              <a:effectLst/>
            </a:endParaRPr>
          </a:p>
        </p:txBody>
      </p:sp>
      <p:sp>
        <p:nvSpPr>
          <p:cNvPr id="2" name="Subtitle 1"/>
          <p:cNvSpPr>
            <a:spLocks noGrp="1"/>
          </p:cNvSpPr>
          <p:nvPr>
            <p:ph type="subTitle" idx="1"/>
          </p:nvPr>
        </p:nvSpPr>
        <p:spPr/>
        <p:txBody>
          <a:bodyPr/>
          <a:lstStyle/>
          <a:p>
            <a:pPr algn="ctr"/>
            <a:r>
              <a:rPr lang="en-US" dirty="0" smtClean="0"/>
              <a:t>USDA’s National School Lunch and School Breakfast Programs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686800" cy="1143000"/>
          </a:xfrm>
        </p:spPr>
        <p:txBody>
          <a:bodyPr>
            <a:noAutofit/>
          </a:bodyPr>
          <a:lstStyle/>
          <a:p>
            <a:r>
              <a:rPr lang="en-US" sz="4000" dirty="0" smtClean="0"/>
              <a:t>Fruits (Lunch)</a:t>
            </a:r>
            <a:endParaRPr lang="en-US" sz="4000" dirty="0"/>
          </a:p>
        </p:txBody>
      </p:sp>
      <p:graphicFrame>
        <p:nvGraphicFramePr>
          <p:cNvPr id="5" name="Table 4"/>
          <p:cNvGraphicFramePr>
            <a:graphicFrameLocks noGrp="1"/>
          </p:cNvGraphicFramePr>
          <p:nvPr/>
        </p:nvGraphicFramePr>
        <p:xfrm>
          <a:off x="838200" y="2209801"/>
          <a:ext cx="7620000" cy="3276599"/>
        </p:xfrm>
        <a:graphic>
          <a:graphicData uri="http://schemas.openxmlformats.org/drawingml/2006/table">
            <a:tbl>
              <a:tblPr>
                <a:effectLst/>
              </a:tblPr>
              <a:tblGrid>
                <a:gridCol w="2514600"/>
                <a:gridCol w="1929774"/>
                <a:gridCol w="1584060"/>
                <a:gridCol w="1591566"/>
              </a:tblGrid>
              <a:tr h="507920">
                <a:tc gridSpan="4">
                  <a:txBody>
                    <a:bodyPr/>
                    <a:lstStyle/>
                    <a:p>
                      <a:pPr algn="ctr">
                        <a:lnSpc>
                          <a:spcPct val="115000"/>
                        </a:lnSpc>
                      </a:pPr>
                      <a:r>
                        <a:rPr lang="en-US" sz="1800" b="1" dirty="0">
                          <a:solidFill>
                            <a:schemeClr val="tx1"/>
                          </a:solidFill>
                          <a:latin typeface="Times New Roman" pitchFamily="18" charset="0"/>
                          <a:ea typeface="Calibri"/>
                          <a:cs typeface="Times New Roman" pitchFamily="18" charset="0"/>
                        </a:rPr>
                        <a:t>Lunch Meal Pattern</a:t>
                      </a:r>
                      <a:endParaRPr lang="en-US" sz="18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F9FC"/>
                    </a:solidFill>
                  </a:tcPr>
                </a:tc>
                <a:tc hMerge="1">
                  <a:txBody>
                    <a:bodyPr/>
                    <a:lstStyle/>
                    <a:p>
                      <a:pPr>
                        <a:lnSpc>
                          <a:spcPct val="115000"/>
                        </a:lnSpc>
                      </a:pPr>
                      <a:endParaRPr lang="en-US" sz="18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015842">
                <a:tc>
                  <a:txBody>
                    <a:bodyPr/>
                    <a:lstStyle/>
                    <a:p>
                      <a:pPr>
                        <a:lnSpc>
                          <a:spcPct val="115000"/>
                        </a:lnSpc>
                      </a:pPr>
                      <a:endParaRPr lang="en-US" sz="11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2000" b="1" dirty="0" smtClean="0">
                          <a:solidFill>
                            <a:schemeClr val="tx1"/>
                          </a:solidFill>
                          <a:latin typeface="Times New Roman" pitchFamily="18" charset="0"/>
                          <a:ea typeface="Calibri"/>
                          <a:cs typeface="Times New Roman" pitchFamily="18" charset="0"/>
                        </a:rPr>
                        <a:t>Grades</a:t>
                      </a:r>
                    </a:p>
                    <a:p>
                      <a:pPr algn="ctr">
                        <a:lnSpc>
                          <a:spcPct val="115000"/>
                        </a:lnSpc>
                      </a:pPr>
                      <a:r>
                        <a:rPr lang="en-US" sz="2000" b="1" dirty="0" smtClean="0">
                          <a:solidFill>
                            <a:schemeClr val="tx1"/>
                          </a:solidFill>
                          <a:latin typeface="Times New Roman" pitchFamily="18" charset="0"/>
                          <a:ea typeface="Calibri"/>
                          <a:cs typeface="Times New Roman" pitchFamily="18" charset="0"/>
                        </a:rPr>
                        <a:t>K-5</a:t>
                      </a:r>
                      <a:endParaRPr lang="en-US" sz="20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1" dirty="0" smtClean="0">
                          <a:solidFill>
                            <a:schemeClr val="tx1"/>
                          </a:solidFill>
                          <a:latin typeface="Times New Roman" pitchFamily="18" charset="0"/>
                          <a:ea typeface="Calibri"/>
                          <a:cs typeface="Times New Roman" pitchFamily="18" charset="0"/>
                        </a:rPr>
                        <a:t>Grades </a:t>
                      </a:r>
                    </a:p>
                    <a:p>
                      <a:pPr algn="ctr">
                        <a:lnSpc>
                          <a:spcPct val="115000"/>
                        </a:lnSpc>
                      </a:pPr>
                      <a:r>
                        <a:rPr lang="en-US" sz="2000" b="1" dirty="0" smtClean="0">
                          <a:solidFill>
                            <a:schemeClr val="tx1"/>
                          </a:solidFill>
                          <a:latin typeface="Times New Roman" pitchFamily="18" charset="0"/>
                          <a:ea typeface="Calibri"/>
                          <a:cs typeface="Times New Roman" pitchFamily="18" charset="0"/>
                        </a:rPr>
                        <a:t>6-8</a:t>
                      </a:r>
                      <a:endParaRPr lang="en-US" sz="20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1" dirty="0" smtClean="0">
                          <a:solidFill>
                            <a:schemeClr val="tx1"/>
                          </a:solidFill>
                          <a:latin typeface="Times New Roman" pitchFamily="18" charset="0"/>
                          <a:ea typeface="Calibri"/>
                          <a:cs typeface="Times New Roman" pitchFamily="18" charset="0"/>
                        </a:rPr>
                        <a:t>Grades</a:t>
                      </a:r>
                    </a:p>
                    <a:p>
                      <a:pPr algn="ctr">
                        <a:lnSpc>
                          <a:spcPct val="115000"/>
                        </a:lnSpc>
                      </a:pPr>
                      <a:r>
                        <a:rPr lang="en-US" sz="2000" b="1" dirty="0" smtClean="0">
                          <a:solidFill>
                            <a:schemeClr val="tx1"/>
                          </a:solidFill>
                          <a:latin typeface="Times New Roman" pitchFamily="18" charset="0"/>
                          <a:ea typeface="Calibri"/>
                          <a:cs typeface="Times New Roman" pitchFamily="18" charset="0"/>
                        </a:rPr>
                        <a:t>9-12</a:t>
                      </a:r>
                      <a:endParaRPr lang="en-US" sz="20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4124">
                <a:tc>
                  <a:txBody>
                    <a:bodyPr/>
                    <a:lstStyle/>
                    <a:p>
                      <a:pPr>
                        <a:lnSpc>
                          <a:spcPct val="115000"/>
                        </a:lnSpc>
                      </a:pPr>
                      <a:r>
                        <a:rPr lang="en-US" sz="1800" b="1" dirty="0">
                          <a:solidFill>
                            <a:schemeClr val="tx1"/>
                          </a:solidFill>
                          <a:latin typeface="Times New Roman" pitchFamily="18" charset="0"/>
                          <a:ea typeface="Calibri"/>
                          <a:cs typeface="Times New Roman" pitchFamily="18" charset="0"/>
                        </a:rPr>
                        <a:t>Meal Pattern</a:t>
                      </a:r>
                      <a:endParaRPr lang="en-US" sz="18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gridSpan="3">
                  <a:txBody>
                    <a:bodyPr/>
                    <a:lstStyle/>
                    <a:p>
                      <a:pPr>
                        <a:lnSpc>
                          <a:spcPct val="115000"/>
                        </a:lnSpc>
                      </a:pPr>
                      <a:r>
                        <a:rPr lang="en-US" sz="1800" b="1" dirty="0">
                          <a:solidFill>
                            <a:schemeClr val="tx1"/>
                          </a:solidFill>
                          <a:latin typeface="Times New Roman" pitchFamily="18" charset="0"/>
                          <a:ea typeface="Calibri"/>
                          <a:cs typeface="Times New Roman" pitchFamily="18" charset="0"/>
                        </a:rPr>
                        <a:t>Amount of </a:t>
                      </a:r>
                      <a:r>
                        <a:rPr lang="en-US" sz="1800" b="1" dirty="0" err="1">
                          <a:solidFill>
                            <a:schemeClr val="tx1"/>
                          </a:solidFill>
                          <a:latin typeface="Times New Roman" pitchFamily="18" charset="0"/>
                          <a:ea typeface="Calibri"/>
                          <a:cs typeface="Times New Roman" pitchFamily="18" charset="0"/>
                        </a:rPr>
                        <a:t>Food</a:t>
                      </a:r>
                      <a:r>
                        <a:rPr lang="en-US" sz="1800" b="1" baseline="30000" dirty="0" err="1">
                          <a:solidFill>
                            <a:schemeClr val="tx1"/>
                          </a:solidFill>
                          <a:latin typeface="Times New Roman" pitchFamily="18" charset="0"/>
                          <a:ea typeface="Calibri"/>
                          <a:cs typeface="Times New Roman" pitchFamily="18" charset="0"/>
                        </a:rPr>
                        <a:t>b</a:t>
                      </a:r>
                      <a:r>
                        <a:rPr lang="en-US" sz="1800" b="1" dirty="0">
                          <a:solidFill>
                            <a:schemeClr val="tx1"/>
                          </a:solidFill>
                          <a:latin typeface="Times New Roman" pitchFamily="18" charset="0"/>
                          <a:ea typeface="Calibri"/>
                          <a:cs typeface="Times New Roman" pitchFamily="18" charset="0"/>
                        </a:rPr>
                        <a:t> Per Week  (Minimum Per Day)</a:t>
                      </a:r>
                      <a:endParaRPr lang="en-US" sz="1800" dirty="0">
                        <a:solidFill>
                          <a:schemeClr val="tx1"/>
                        </a:solidFill>
                        <a:latin typeface="Times New Roman" pitchFamily="18" charset="0"/>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128713">
                <a:tc>
                  <a:txBody>
                    <a:bodyPr/>
                    <a:lstStyle/>
                    <a:p>
                      <a:pPr>
                        <a:lnSpc>
                          <a:spcPct val="115000"/>
                        </a:lnSpc>
                      </a:pPr>
                      <a:r>
                        <a:rPr lang="en-US" sz="2800" b="1" dirty="0">
                          <a:solidFill>
                            <a:schemeClr val="tx1"/>
                          </a:solidFill>
                          <a:latin typeface="Times New Roman" pitchFamily="18" charset="0"/>
                          <a:ea typeface="Calibri"/>
                          <a:cs typeface="Times New Roman" pitchFamily="18" charset="0"/>
                        </a:rPr>
                        <a:t>Fruits </a:t>
                      </a:r>
                      <a:endParaRPr lang="en-US" sz="2800" b="1" dirty="0" smtClean="0">
                        <a:solidFill>
                          <a:schemeClr val="tx1"/>
                        </a:solidFill>
                        <a:latin typeface="Times New Roman" pitchFamily="18" charset="0"/>
                        <a:ea typeface="Calibri"/>
                        <a:cs typeface="Times New Roman" pitchFamily="18" charset="0"/>
                      </a:endParaRPr>
                    </a:p>
                    <a:p>
                      <a:pPr>
                        <a:lnSpc>
                          <a:spcPct val="115000"/>
                        </a:lnSpc>
                      </a:pPr>
                      <a:r>
                        <a:rPr lang="en-US" sz="2400" b="1" dirty="0" smtClean="0">
                          <a:solidFill>
                            <a:schemeClr val="tx1"/>
                          </a:solidFill>
                          <a:latin typeface="Times New Roman" pitchFamily="18" charset="0"/>
                          <a:ea typeface="Calibri"/>
                          <a:cs typeface="Times New Roman" pitchFamily="18" charset="0"/>
                        </a:rPr>
                        <a:t>(cups)</a:t>
                      </a:r>
                      <a:endParaRPr lang="en-US" sz="2400" b="1" dirty="0">
                        <a:solidFill>
                          <a:schemeClr val="tx1"/>
                        </a:solidFill>
                        <a:latin typeface="Times New Roman" pitchFamily="18" charset="0"/>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2400" b="1" dirty="0" smtClean="0">
                          <a:solidFill>
                            <a:schemeClr val="tx1"/>
                          </a:solidFill>
                          <a:latin typeface="Times New Roman" pitchFamily="18" charset="0"/>
                          <a:ea typeface="Calibri"/>
                          <a:cs typeface="Times New Roman" pitchFamily="18" charset="0"/>
                        </a:rPr>
                        <a:t>2.5 (0.5)</a:t>
                      </a:r>
                      <a:endParaRPr lang="en-US" sz="2400" b="1" dirty="0">
                        <a:solidFill>
                          <a:schemeClr val="tx1"/>
                        </a:solidFill>
                        <a:latin typeface="Times New Roman" pitchFamily="18" charset="0"/>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smtClean="0">
                          <a:solidFill>
                            <a:schemeClr val="tx1"/>
                          </a:solidFill>
                          <a:latin typeface="Times New Roman" pitchFamily="18" charset="0"/>
                          <a:ea typeface="Calibri"/>
                          <a:cs typeface="Times New Roman" pitchFamily="18" charset="0"/>
                        </a:rPr>
                        <a:t>2.5 (0.5)</a:t>
                      </a:r>
                      <a:endParaRPr lang="en-US" sz="2400" b="1"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a:solidFill>
                            <a:schemeClr val="tx1"/>
                          </a:solidFill>
                          <a:latin typeface="Times New Roman" pitchFamily="18" charset="0"/>
                          <a:ea typeface="Calibri"/>
                          <a:cs typeface="Times New Roman" pitchFamily="18" charset="0"/>
                        </a:rPr>
                        <a:t>5 (1)</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What must be offered for SBP</a:t>
            </a:r>
            <a:endParaRPr lang="en-US" sz="4000" dirty="0"/>
          </a:p>
        </p:txBody>
      </p:sp>
      <p:sp>
        <p:nvSpPr>
          <p:cNvPr id="3" name="Content Placeholder 2"/>
          <p:cNvSpPr>
            <a:spLocks noGrp="1"/>
          </p:cNvSpPr>
          <p:nvPr>
            <p:ph idx="1"/>
          </p:nvPr>
        </p:nvSpPr>
        <p:spPr/>
        <p:txBody>
          <a:bodyPr>
            <a:normAutofit/>
          </a:bodyPr>
          <a:lstStyle/>
          <a:p>
            <a:r>
              <a:rPr lang="en-US" dirty="0" smtClean="0"/>
              <a:t>3 components</a:t>
            </a:r>
          </a:p>
          <a:p>
            <a:pPr lvl="1"/>
            <a:r>
              <a:rPr lang="en-US" dirty="0" smtClean="0"/>
              <a:t>Grains  (optional meat/meat alternate substitution)</a:t>
            </a:r>
          </a:p>
          <a:p>
            <a:pPr lvl="1"/>
            <a:r>
              <a:rPr lang="en-US" dirty="0" smtClean="0"/>
              <a:t>Fruits (optional vegetable substitution) </a:t>
            </a:r>
          </a:p>
          <a:p>
            <a:pPr lvl="1"/>
            <a:r>
              <a:rPr lang="en-US" dirty="0" smtClean="0"/>
              <a:t>Milk </a:t>
            </a:r>
          </a:p>
          <a:p>
            <a:r>
              <a:rPr lang="en-US" dirty="0" smtClean="0"/>
              <a:t>OVS must offer four food items </a:t>
            </a:r>
          </a:p>
          <a:p>
            <a:pPr lvl="1"/>
            <a:r>
              <a:rPr lang="en-US" dirty="0" smtClean="0"/>
              <a:t>Milk</a:t>
            </a:r>
          </a:p>
          <a:p>
            <a:pPr lvl="1"/>
            <a:r>
              <a:rPr lang="en-US" dirty="0" smtClean="0"/>
              <a:t>Fruit (or optional vegetable)</a:t>
            </a:r>
          </a:p>
          <a:p>
            <a:pPr lvl="1"/>
            <a:r>
              <a:rPr lang="en-US" dirty="0" smtClean="0"/>
              <a:t>Grains</a:t>
            </a:r>
          </a:p>
          <a:p>
            <a:pPr lvl="1"/>
            <a:r>
              <a:rPr lang="en-US" dirty="0" smtClean="0"/>
              <a:t>One additional item </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OVS for SBP-What must be </a:t>
            </a:r>
            <a:r>
              <a:rPr lang="en-US" sz="4000" u="sng" dirty="0" smtClean="0"/>
              <a:t>taken</a:t>
            </a:r>
            <a:endParaRPr lang="en-US" sz="4000" u="sng" dirty="0"/>
          </a:p>
        </p:txBody>
      </p:sp>
      <p:sp>
        <p:nvSpPr>
          <p:cNvPr id="3" name="Content Placeholder 2"/>
          <p:cNvSpPr>
            <a:spLocks noGrp="1"/>
          </p:cNvSpPr>
          <p:nvPr>
            <p:ph idx="1"/>
          </p:nvPr>
        </p:nvSpPr>
        <p:spPr/>
        <p:txBody>
          <a:bodyPr/>
          <a:lstStyle/>
          <a:p>
            <a:r>
              <a:rPr lang="en-US" dirty="0" smtClean="0"/>
              <a:t>Students may decline one item except they must take at least </a:t>
            </a:r>
          </a:p>
          <a:p>
            <a:pPr lvl="1"/>
            <a:r>
              <a:rPr lang="en-US" dirty="0" smtClean="0"/>
              <a:t>½ cup of fruit OR</a:t>
            </a:r>
          </a:p>
          <a:p>
            <a:pPr lvl="1"/>
            <a:r>
              <a:rPr lang="en-US" dirty="0" smtClean="0"/>
              <a:t>½ cup of vegetable, if offered </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solidFill>
                <a:effectLst/>
              </a:rPr>
              <a:t>Is it reimbursable? </a:t>
            </a:r>
            <a:endParaRPr lang="en-US" dirty="0">
              <a:solidFill>
                <a:schemeClr val="tx1"/>
              </a:solidFill>
              <a:effectLst/>
            </a:endParaRPr>
          </a:p>
        </p:txBody>
      </p:sp>
      <p:sp>
        <p:nvSpPr>
          <p:cNvPr id="5" name="Subtitle 4"/>
          <p:cNvSpPr>
            <a:spLocks noGrp="1"/>
          </p:cNvSpPr>
          <p:nvPr>
            <p:ph type="subTitle" idx="1"/>
          </p:nvPr>
        </p:nvSpPr>
        <p:spPr/>
        <p:txBody>
          <a:bodyPr/>
          <a:lstStyle/>
          <a:p>
            <a:r>
              <a:rPr lang="en-US" dirty="0" smtClean="0"/>
              <a:t>An OVS Challenge </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effectLst/>
              </a:rPr>
              <a:t>Monitoring</a:t>
            </a:r>
            <a:endParaRPr lang="en-US" dirty="0">
              <a:solidFill>
                <a:schemeClr val="tx1"/>
              </a:solidFill>
              <a:effectLst/>
            </a:endParaRPr>
          </a:p>
        </p:txBody>
      </p:sp>
      <p:sp>
        <p:nvSpPr>
          <p:cNvPr id="6" name="Slide Number Placeholder 5"/>
          <p:cNvSpPr>
            <a:spLocks noGrp="1"/>
          </p:cNvSpPr>
          <p:nvPr>
            <p:ph type="sldNum" sz="quarter" idx="12"/>
          </p:nvPr>
        </p:nvSpPr>
        <p:spPr/>
        <p:txBody>
          <a:bodyPr/>
          <a:lstStyle/>
          <a:p>
            <a:fld id="{C349C2B7-80B8-4F28-B182-D3819F42EDD1}"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Monitoring Requirements</a:t>
            </a:r>
            <a:endParaRPr lang="en-US" sz="4000" dirty="0"/>
          </a:p>
        </p:txBody>
      </p:sp>
      <p:sp>
        <p:nvSpPr>
          <p:cNvPr id="3" name="Content Placeholder 2"/>
          <p:cNvSpPr>
            <a:spLocks noGrp="1"/>
          </p:cNvSpPr>
          <p:nvPr>
            <p:ph idx="1"/>
          </p:nvPr>
        </p:nvSpPr>
        <p:spPr/>
        <p:txBody>
          <a:bodyPr>
            <a:normAutofit/>
          </a:bodyPr>
          <a:lstStyle/>
          <a:p>
            <a:r>
              <a:rPr lang="en-US" dirty="0" smtClean="0"/>
              <a:t>Interim Rule – 6 Cent Certification</a:t>
            </a:r>
          </a:p>
          <a:p>
            <a:r>
              <a:rPr lang="en-US" dirty="0" smtClean="0"/>
              <a:t>Final Meal Pattern Rule</a:t>
            </a:r>
          </a:p>
          <a:p>
            <a:pPr lvl="1"/>
            <a:r>
              <a:rPr lang="en-US" dirty="0" smtClean="0"/>
              <a:t>3 year State agency review cycle</a:t>
            </a:r>
          </a:p>
          <a:p>
            <a:pPr lvl="2"/>
            <a:r>
              <a:rPr lang="en-US" dirty="0" smtClean="0"/>
              <a:t>Begins School Year 2013-14 (July 1, 2013)</a:t>
            </a:r>
          </a:p>
          <a:p>
            <a:pPr lvl="2"/>
            <a:r>
              <a:rPr lang="en-US" dirty="0" smtClean="0"/>
              <a:t>Admin review includes breakfast beginning SY 2013-14</a:t>
            </a:r>
          </a:p>
          <a:p>
            <a:pPr lvl="1"/>
            <a:r>
              <a:rPr lang="en-US" dirty="0" smtClean="0"/>
              <a:t>SMI reviews eliminated</a:t>
            </a:r>
          </a:p>
          <a:p>
            <a:pPr lvl="1"/>
            <a:r>
              <a:rPr lang="en-US" dirty="0" smtClean="0"/>
              <a:t>Modified Performance Standard 2 (CRE) Nutrition Provisions</a:t>
            </a:r>
          </a:p>
          <a:p>
            <a:pPr lvl="1"/>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Monitoring Requirements (cont.)</a:t>
            </a:r>
            <a:endParaRPr lang="en-US" sz="4000" dirty="0"/>
          </a:p>
        </p:txBody>
      </p:sp>
      <p:sp>
        <p:nvSpPr>
          <p:cNvPr id="3" name="Content Placeholder 2"/>
          <p:cNvSpPr>
            <a:spLocks noGrp="1"/>
          </p:cNvSpPr>
          <p:nvPr>
            <p:ph idx="1"/>
          </p:nvPr>
        </p:nvSpPr>
        <p:spPr/>
        <p:txBody>
          <a:bodyPr/>
          <a:lstStyle/>
          <a:p>
            <a:r>
              <a:rPr lang="en-US" dirty="0" smtClean="0"/>
              <a:t>Performance Standard 2 requirements</a:t>
            </a:r>
          </a:p>
          <a:p>
            <a:pPr lvl="1"/>
            <a:r>
              <a:rPr lang="en-US" dirty="0" smtClean="0"/>
              <a:t>Lunch </a:t>
            </a:r>
            <a:r>
              <a:rPr lang="en-US" u="sng" dirty="0" smtClean="0"/>
              <a:t>and</a:t>
            </a:r>
            <a:r>
              <a:rPr lang="en-US" dirty="0" smtClean="0"/>
              <a:t> breakfast</a:t>
            </a:r>
          </a:p>
          <a:p>
            <a:pPr lvl="1"/>
            <a:r>
              <a:rPr lang="en-US" dirty="0" smtClean="0"/>
              <a:t>Food components </a:t>
            </a:r>
            <a:r>
              <a:rPr lang="en-US" u="sng" dirty="0" smtClean="0"/>
              <a:t>and</a:t>
            </a:r>
            <a:r>
              <a:rPr lang="en-US" dirty="0" smtClean="0"/>
              <a:t> quantities</a:t>
            </a:r>
          </a:p>
          <a:p>
            <a:pPr lvl="1"/>
            <a:r>
              <a:rPr lang="en-US" dirty="0" smtClean="0"/>
              <a:t>State agency weighted nutrient analysis on meals offered to determine compliance with calories, sodium, saturated fat</a:t>
            </a:r>
          </a:p>
          <a:p>
            <a:pPr lvl="1"/>
            <a:r>
              <a:rPr lang="en-US" dirty="0" smtClean="0"/>
              <a:t>State review of nutrition labels and/or manufacturer specs for </a:t>
            </a:r>
            <a:r>
              <a:rPr lang="en-US" i="1" dirty="0" smtClean="0"/>
              <a:t>trans</a:t>
            </a:r>
            <a:r>
              <a:rPr lang="en-US" dirty="0" smtClean="0"/>
              <a:t> fat</a:t>
            </a:r>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533400"/>
            <a:ext cx="8229600" cy="1143000"/>
          </a:xfrm>
        </p:spPr>
        <p:txBody>
          <a:bodyPr>
            <a:noAutofit/>
          </a:bodyPr>
          <a:lstStyle/>
          <a:p>
            <a:r>
              <a:rPr lang="en-US" sz="3700" dirty="0" smtClean="0">
                <a:cs typeface="Times New Roman" pitchFamily="18" charset="0"/>
              </a:rPr>
              <a:t>Technical Assistance and Corrective Action</a:t>
            </a:r>
            <a:endParaRPr lang="en-US" sz="3700" dirty="0" smtClean="0">
              <a:solidFill>
                <a:srgbClr val="92D050"/>
              </a:solidFill>
            </a:endParaRPr>
          </a:p>
        </p:txBody>
      </p:sp>
      <p:sp>
        <p:nvSpPr>
          <p:cNvPr id="50179" name="Content Placeholder 2"/>
          <p:cNvSpPr>
            <a:spLocks noGrp="1"/>
          </p:cNvSpPr>
          <p:nvPr>
            <p:ph idx="1"/>
          </p:nvPr>
        </p:nvSpPr>
        <p:spPr>
          <a:xfrm>
            <a:off x="304800" y="1905000"/>
            <a:ext cx="8534400" cy="4648200"/>
          </a:xfrm>
        </p:spPr>
        <p:txBody>
          <a:bodyPr/>
          <a:lstStyle/>
          <a:p>
            <a:pPr eaLnBrk="1" hangingPunct="1"/>
            <a:r>
              <a:rPr lang="en-US" dirty="0" smtClean="0"/>
              <a:t>Actions required for Performance Standard 2 Violations</a:t>
            </a:r>
          </a:p>
          <a:p>
            <a:pPr eaLnBrk="1" hangingPunct="1">
              <a:buNone/>
            </a:pPr>
            <a:endParaRPr lang="en-US" dirty="0" smtClean="0"/>
          </a:p>
        </p:txBody>
      </p:sp>
      <p:graphicFrame>
        <p:nvGraphicFramePr>
          <p:cNvPr id="8" name="Table 7"/>
          <p:cNvGraphicFramePr>
            <a:graphicFrameLocks noGrp="1"/>
          </p:cNvGraphicFramePr>
          <p:nvPr/>
        </p:nvGraphicFramePr>
        <p:xfrm>
          <a:off x="457201" y="2667001"/>
          <a:ext cx="8229599" cy="3581400"/>
        </p:xfrm>
        <a:graphic>
          <a:graphicData uri="http://schemas.openxmlformats.org/drawingml/2006/table">
            <a:tbl>
              <a:tblPr firstRow="1" bandRow="1">
                <a:tableStyleId>{5C22544A-7EE6-4342-B048-85BDC9FD1C3A}</a:tableStyleId>
              </a:tblPr>
              <a:tblGrid>
                <a:gridCol w="2400649"/>
                <a:gridCol w="2894902"/>
                <a:gridCol w="2934048"/>
              </a:tblGrid>
              <a:tr h="1225216">
                <a:tc>
                  <a:txBody>
                    <a:bodyPr/>
                    <a:lstStyle/>
                    <a:p>
                      <a:pPr algn="ctr"/>
                      <a:r>
                        <a:rPr lang="en-US" dirty="0" smtClean="0"/>
                        <a:t>Missing Menu Items/Food Items</a:t>
                      </a:r>
                      <a:endParaRPr lang="en-US" dirty="0"/>
                    </a:p>
                  </a:txBody>
                  <a:tcPr/>
                </a:tc>
                <a:tc>
                  <a:txBody>
                    <a:bodyPr/>
                    <a:lstStyle/>
                    <a:p>
                      <a:pPr algn="ctr"/>
                      <a:r>
                        <a:rPr lang="en-US" dirty="0" smtClean="0"/>
                        <a:t>Milk Type</a:t>
                      </a:r>
                      <a:r>
                        <a:rPr lang="en-US" baseline="0" dirty="0" smtClean="0"/>
                        <a:t>, and Vegetable Subgroup</a:t>
                      </a:r>
                      <a:endParaRPr lang="en-US" dirty="0"/>
                    </a:p>
                  </a:txBody>
                  <a:tcPr/>
                </a:tc>
                <a:tc>
                  <a:txBody>
                    <a:bodyPr/>
                    <a:lstStyle/>
                    <a:p>
                      <a:pPr algn="ctr"/>
                      <a:r>
                        <a:rPr lang="en-US" dirty="0" smtClean="0"/>
                        <a:t>Whole</a:t>
                      </a:r>
                      <a:r>
                        <a:rPr lang="en-US" baseline="0" dirty="0" smtClean="0"/>
                        <a:t> Grain Rich, Food Quantities, and Dietary Specifications</a:t>
                      </a:r>
                      <a:endParaRPr lang="en-US" dirty="0"/>
                    </a:p>
                  </a:txBody>
                  <a:tcPr/>
                </a:tc>
              </a:tr>
              <a:tr h="2356184">
                <a:tc>
                  <a:txBody>
                    <a:bodyPr/>
                    <a:lstStyle/>
                    <a:p>
                      <a:pPr>
                        <a:buFont typeface="Arial" pitchFamily="34" charset="0"/>
                        <a:buChar char="•"/>
                      </a:pPr>
                      <a:r>
                        <a:rPr lang="en-US" dirty="0" smtClean="0"/>
                        <a:t>  Immediate fiscal action </a:t>
                      </a:r>
                      <a:r>
                        <a:rPr lang="en-US" b="1" dirty="0" smtClean="0"/>
                        <a:t>required</a:t>
                      </a:r>
                      <a:r>
                        <a:rPr lang="en-US" dirty="0" smtClean="0"/>
                        <a:t> (as currently</a:t>
                      </a:r>
                      <a:r>
                        <a:rPr lang="en-US" baseline="0" dirty="0" smtClean="0"/>
                        <a:t> done)</a:t>
                      </a:r>
                      <a:endParaRPr lang="en-US" dirty="0"/>
                    </a:p>
                  </a:txBody>
                  <a:tcPr/>
                </a:tc>
                <a:tc>
                  <a:txBody>
                    <a:bodyPr/>
                    <a:lstStyle/>
                    <a:p>
                      <a:pPr>
                        <a:buFont typeface="Arial" pitchFamily="34" charset="0"/>
                        <a:buChar char="•"/>
                      </a:pPr>
                      <a:r>
                        <a:rPr lang="en-US" baseline="0" dirty="0" smtClean="0"/>
                        <a:t>  Fiscal action </a:t>
                      </a:r>
                      <a:r>
                        <a:rPr lang="en-US" b="1" baseline="0" dirty="0" smtClean="0"/>
                        <a:t>required</a:t>
                      </a:r>
                      <a:r>
                        <a:rPr lang="en-US" baseline="0" dirty="0" smtClean="0"/>
                        <a:t> for unresolved, repeat violations (after technical assistance and corrective action have taken place)</a:t>
                      </a:r>
                      <a:endParaRPr lang="en-US" dirty="0"/>
                    </a:p>
                  </a:txBody>
                  <a:tcPr/>
                </a:tc>
                <a:tc>
                  <a:txBody>
                    <a:bodyPr/>
                    <a:lstStyle/>
                    <a:p>
                      <a:pPr>
                        <a:buFont typeface="Arial" pitchFamily="34" charset="0"/>
                        <a:buChar char="•"/>
                      </a:pPr>
                      <a:r>
                        <a:rPr lang="en-US" dirty="0" smtClean="0"/>
                        <a:t>  State Agencies</a:t>
                      </a:r>
                      <a:r>
                        <a:rPr lang="en-US" baseline="0" dirty="0" smtClean="0"/>
                        <a:t> </a:t>
                      </a:r>
                      <a:r>
                        <a:rPr lang="en-US" b="1" baseline="0" dirty="0" smtClean="0"/>
                        <a:t>have discretion </a:t>
                      </a:r>
                      <a:r>
                        <a:rPr lang="en-US" b="0" baseline="0" dirty="0" smtClean="0"/>
                        <a:t>to take fiscal action for unresolved, repeated violations </a:t>
                      </a:r>
                      <a:r>
                        <a:rPr lang="en-US" baseline="0" dirty="0" smtClean="0"/>
                        <a:t>(after technical assistance and corrective action have taken place)</a:t>
                      </a:r>
                      <a:endParaRPr lang="en-US" b="1" dirty="0"/>
                    </a:p>
                  </a:txBody>
                  <a:tcPr/>
                </a:tc>
              </a:tr>
            </a:tbl>
          </a:graphicData>
        </a:graphic>
      </p:graphicFrame>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9" name="Slide Number Placeholder 8"/>
          <p:cNvSpPr>
            <a:spLocks noGrp="1"/>
          </p:cNvSpPr>
          <p:nvPr>
            <p:ph type="sldNum" sz="quarter" idx="12"/>
          </p:nvPr>
        </p:nvSpPr>
        <p:spPr/>
        <p:txBody>
          <a:bodyPr/>
          <a:lstStyle/>
          <a:p>
            <a:fld id="{C349C2B7-80B8-4F28-B182-D3819F42EDD1}"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Monitoring Workgroup</a:t>
            </a:r>
            <a:endParaRPr lang="en-US" sz="4000" dirty="0"/>
          </a:p>
        </p:txBody>
      </p:sp>
      <p:sp>
        <p:nvSpPr>
          <p:cNvPr id="3" name="Content Placeholder 2"/>
          <p:cNvSpPr>
            <a:spLocks noGrp="1"/>
          </p:cNvSpPr>
          <p:nvPr>
            <p:ph idx="1"/>
          </p:nvPr>
        </p:nvSpPr>
        <p:spPr/>
        <p:txBody>
          <a:bodyPr/>
          <a:lstStyle/>
          <a:p>
            <a:r>
              <a:rPr lang="en-US" dirty="0" smtClean="0"/>
              <a:t>Administrative Review Reinvention Team will consider administrative review process and procedures</a:t>
            </a:r>
          </a:p>
          <a:p>
            <a:r>
              <a:rPr lang="en-US" dirty="0" smtClean="0"/>
              <a:t>Not bound by what’s currently in place---will look at program requirements and make recommendations for how best to achieve program oversight</a:t>
            </a:r>
          </a:p>
          <a:p>
            <a:r>
              <a:rPr lang="en-US" dirty="0" smtClean="0"/>
              <a:t>Develop new tools to accomplish review activity</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Monitoring/Oversight Timeline</a:t>
            </a:r>
            <a:endParaRPr lang="en-US" sz="4000" dirty="0"/>
          </a:p>
        </p:txBody>
      </p:sp>
      <p:sp>
        <p:nvSpPr>
          <p:cNvPr id="3" name="Content Placeholder 2"/>
          <p:cNvSpPr>
            <a:spLocks noGrp="1"/>
          </p:cNvSpPr>
          <p:nvPr>
            <p:ph idx="1"/>
          </p:nvPr>
        </p:nvSpPr>
        <p:spPr/>
        <p:txBody>
          <a:bodyPr>
            <a:normAutofit lnSpcReduction="10000"/>
          </a:bodyPr>
          <a:lstStyle/>
          <a:p>
            <a:r>
              <a:rPr lang="en-US" sz="2400" dirty="0" smtClean="0"/>
              <a:t>Spring 2012</a:t>
            </a:r>
          </a:p>
          <a:p>
            <a:pPr lvl="1"/>
            <a:r>
              <a:rPr lang="en-US" sz="2200" dirty="0" smtClean="0"/>
              <a:t>Interim rule:  certification for  6 cent reimbursement</a:t>
            </a:r>
          </a:p>
          <a:p>
            <a:pPr lvl="1"/>
            <a:r>
              <a:rPr lang="en-US" sz="2200" dirty="0" smtClean="0"/>
              <a:t>Additional information on SY 2012-13 administrative reviews</a:t>
            </a:r>
          </a:p>
          <a:p>
            <a:pPr lvl="1"/>
            <a:r>
              <a:rPr lang="en-US" sz="2200" dirty="0" smtClean="0"/>
              <a:t>Begin reinvention of administrative reviews</a:t>
            </a:r>
          </a:p>
          <a:p>
            <a:r>
              <a:rPr lang="en-US" sz="2400" dirty="0" smtClean="0"/>
              <a:t>SY 2012-2013</a:t>
            </a:r>
          </a:p>
          <a:p>
            <a:pPr lvl="1"/>
            <a:r>
              <a:rPr lang="en-US" sz="2200" dirty="0" smtClean="0"/>
              <a:t>New meal patterns implemented for lunch (July 1, 2012)</a:t>
            </a:r>
          </a:p>
          <a:p>
            <a:pPr lvl="1"/>
            <a:r>
              <a:rPr lang="en-US" sz="2200" dirty="0" smtClean="0"/>
              <a:t>Certification for 6 cents (funds available 10/1/12)</a:t>
            </a:r>
          </a:p>
          <a:p>
            <a:pPr lvl="1"/>
            <a:r>
              <a:rPr lang="en-US" sz="2200" dirty="0" smtClean="0"/>
              <a:t>Final year of current 5-year review cycle for CRE</a:t>
            </a:r>
          </a:p>
          <a:p>
            <a:pPr lvl="1"/>
            <a:r>
              <a:rPr lang="en-US" sz="2200" dirty="0" smtClean="0"/>
              <a:t>No SMIs</a:t>
            </a:r>
          </a:p>
          <a:p>
            <a:r>
              <a:rPr lang="en-US" sz="2400" dirty="0" smtClean="0"/>
              <a:t>SY 2013-2014</a:t>
            </a:r>
          </a:p>
          <a:p>
            <a:pPr lvl="1"/>
            <a:r>
              <a:rPr lang="en-US" sz="2200" dirty="0" smtClean="0"/>
              <a:t>3-year cycle for administrative reviews begins</a:t>
            </a:r>
          </a:p>
        </p:txBody>
      </p:sp>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Grp="1" noChangeArrowheads="1"/>
          </p:cNvSpPr>
          <p:nvPr>
            <p:ph type="title" idx="4294967295"/>
          </p:nvPr>
        </p:nvSpPr>
        <p:spPr>
          <a:xfrm>
            <a:off x="685800" y="533400"/>
            <a:ext cx="8763000" cy="1143000"/>
          </a:xfrm>
          <a:ln/>
        </p:spPr>
        <p:txBody>
          <a:bodyPr tIns="83808">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State Funding Assistance</a:t>
            </a:r>
            <a:endParaRPr lang="en-US" sz="4000" dirty="0"/>
          </a:p>
        </p:txBody>
      </p:sp>
      <p:sp>
        <p:nvSpPr>
          <p:cNvPr id="11" name="Text Box 2"/>
          <p:cNvSpPr txBox="1">
            <a:spLocks noChangeArrowheads="1"/>
          </p:cNvSpPr>
          <p:nvPr/>
        </p:nvSpPr>
        <p:spPr bwMode="auto">
          <a:xfrm>
            <a:off x="609600" y="1477962"/>
            <a:ext cx="8229600" cy="4389438"/>
          </a:xfrm>
          <a:prstGeom prst="rect">
            <a:avLst/>
          </a:prstGeom>
          <a:noFill/>
          <a:ln w="9360">
            <a:noFill/>
            <a:miter lim="800000"/>
            <a:headEnd/>
            <a:tailEnd/>
          </a:ln>
          <a:effectLst/>
        </p:spPr>
        <p:txBody>
          <a:bodyPr lIns="90000" tIns="73224" rIns="90000" bIns="45000"/>
          <a:lstStyle/>
          <a:p>
            <a:pPr marL="342900" indent="-341313">
              <a:spcBef>
                <a:spcPts val="638"/>
              </a:spcBef>
              <a:buClr>
                <a:srgbClr val="FFFFFF"/>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smtClean="0">
              <a:solidFill>
                <a:srgbClr val="FFFFFF"/>
              </a:solidFill>
              <a:ea typeface="MS Gothic" charset="0"/>
              <a:cs typeface="MS Gothic" charset="0"/>
            </a:endParaRPr>
          </a:p>
          <a:p>
            <a:pPr marL="211863" indent="-210305">
              <a:lnSpc>
                <a:spcPct val="93000"/>
              </a:lnSpc>
              <a:spcBef>
                <a:spcPct val="0"/>
              </a:spcBef>
              <a:buSzPct val="45000"/>
              <a:buFont typeface="Arial" charset="0"/>
              <a:buChar char="•"/>
            </a:pPr>
            <a:r>
              <a:rPr lang="en-US" sz="3200" dirty="0" smtClean="0"/>
              <a:t>Funding from HHFKA for the first  two years of the new meal requirements</a:t>
            </a:r>
          </a:p>
          <a:p>
            <a:pPr marL="669063" lvl="1" indent="-210305">
              <a:lnSpc>
                <a:spcPct val="93000"/>
              </a:lnSpc>
              <a:spcBef>
                <a:spcPct val="0"/>
              </a:spcBef>
              <a:buSzPct val="45000"/>
              <a:buFont typeface="Arial" charset="0"/>
              <a:buChar char="•"/>
            </a:pPr>
            <a:r>
              <a:rPr lang="en-US" sz="2800" dirty="0" smtClean="0"/>
              <a:t>To assist SAs with implementing new requirements</a:t>
            </a:r>
          </a:p>
          <a:p>
            <a:pPr marL="211863" indent="-210305">
              <a:lnSpc>
                <a:spcPct val="93000"/>
              </a:lnSpc>
              <a:spcBef>
                <a:spcPct val="0"/>
              </a:spcBef>
              <a:buSzPct val="45000"/>
              <a:buFont typeface="Arial" charset="0"/>
              <a:buChar char="•"/>
            </a:pPr>
            <a:r>
              <a:rPr lang="en-US" sz="3200" dirty="0" smtClean="0"/>
              <a:t>Expected increases in State Administrative Expense funding in two years</a:t>
            </a:r>
          </a:p>
          <a:p>
            <a:pPr marL="669063" lvl="1" indent="-210305">
              <a:lnSpc>
                <a:spcPct val="93000"/>
              </a:lnSpc>
              <a:spcBef>
                <a:spcPct val="0"/>
              </a:spcBef>
              <a:buSzPct val="45000"/>
              <a:buFont typeface="Arial" charset="0"/>
              <a:buChar char="•"/>
            </a:pPr>
            <a:r>
              <a:rPr lang="en-US" sz="2800" dirty="0" smtClean="0"/>
              <a:t>Based on increased reimbursement with additional 6 cents</a:t>
            </a:r>
          </a:p>
          <a:p>
            <a:pPr marL="800100" lvl="1" indent="-341313">
              <a:spcBef>
                <a:spcPts val="638"/>
              </a:spcBef>
              <a:buClr>
                <a:srgbClr val="FFFFFF"/>
              </a:buClr>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smtClean="0">
              <a:solidFill>
                <a:srgbClr val="FFFFFF"/>
              </a:solidFill>
              <a:ea typeface="MS Gothic" charset="0"/>
              <a:cs typeface="MS Gothic" charset="0"/>
            </a:endParaRPr>
          </a:p>
          <a:p>
            <a:pPr marL="342900" indent="-341313" hangingPunct="1">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FFFFFF"/>
              </a:solidFill>
              <a:ea typeface="MS Gothic" charset="0"/>
              <a:cs typeface="MS Gothic" charset="0"/>
            </a:endParaRPr>
          </a:p>
        </p:txBody>
      </p:sp>
      <p:sp>
        <p:nvSpPr>
          <p:cNvPr id="6"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446087"/>
            <a:ext cx="6934200" cy="1230313"/>
          </a:xfrm>
        </p:spPr>
        <p:txBody>
          <a:bodyPr>
            <a:normAutofit/>
          </a:bodyPr>
          <a:lstStyle/>
          <a:p>
            <a:pPr eaLnBrk="1" hangingPunct="1"/>
            <a:r>
              <a:rPr lang="en-US" sz="4000" dirty="0" smtClean="0"/>
              <a:t>Fruits (Lunch)</a:t>
            </a:r>
          </a:p>
        </p:txBody>
      </p:sp>
      <p:sp>
        <p:nvSpPr>
          <p:cNvPr id="3" name="Content Placeholder 2"/>
          <p:cNvSpPr>
            <a:spLocks noGrp="1"/>
          </p:cNvSpPr>
          <p:nvPr>
            <p:ph idx="1"/>
          </p:nvPr>
        </p:nvSpPr>
        <p:spPr>
          <a:xfrm>
            <a:off x="609600" y="1600200"/>
            <a:ext cx="8229600" cy="4800600"/>
          </a:xfrm>
        </p:spPr>
        <p:txBody>
          <a:bodyPr>
            <a:normAutofit lnSpcReduction="10000"/>
          </a:bodyPr>
          <a:lstStyle/>
          <a:p>
            <a:pPr eaLnBrk="1" hangingPunct="1">
              <a:defRPr/>
            </a:pPr>
            <a:r>
              <a:rPr lang="en-US" sz="3000" dirty="0" smtClean="0"/>
              <a:t>Fruits/vegetables separated into two components</a:t>
            </a:r>
          </a:p>
          <a:p>
            <a:pPr eaLnBrk="1" hangingPunct="1">
              <a:defRPr/>
            </a:pPr>
            <a:r>
              <a:rPr lang="en-US" sz="3000" dirty="0" smtClean="0"/>
              <a:t>A daily serving at lunch</a:t>
            </a:r>
          </a:p>
          <a:p>
            <a:pPr eaLnBrk="1" hangingPunct="1">
              <a:defRPr/>
            </a:pPr>
            <a:r>
              <a:rPr lang="en-US" sz="3000" dirty="0" smtClean="0"/>
              <a:t>May select from fresh, frozen without added sugar, canned in juice/light syrup, or dried fruit options</a:t>
            </a:r>
          </a:p>
          <a:p>
            <a:pPr lvl="1" eaLnBrk="1" hangingPunct="1">
              <a:defRPr/>
            </a:pPr>
            <a:r>
              <a:rPr lang="en-US" sz="2400" dirty="0" smtClean="0"/>
              <a:t>No more than half of fruit offerings may be in the form of juice</a:t>
            </a:r>
          </a:p>
          <a:p>
            <a:pPr lvl="1" eaLnBrk="1" hangingPunct="1">
              <a:defRPr/>
            </a:pPr>
            <a:r>
              <a:rPr lang="en-US" sz="2400" dirty="0" smtClean="0"/>
              <a:t>100% juice only</a:t>
            </a:r>
          </a:p>
          <a:p>
            <a:pPr lvl="1" eaLnBrk="1" hangingPunct="1">
              <a:defRPr/>
            </a:pPr>
            <a:r>
              <a:rPr lang="en-US" sz="2400" dirty="0" smtClean="0"/>
              <a:t>¼ cup of dried fruit =  ½ cup of fruit</a:t>
            </a:r>
          </a:p>
          <a:p>
            <a:pPr lvl="1" eaLnBrk="1" hangingPunct="1">
              <a:defRPr/>
            </a:pPr>
            <a:r>
              <a:rPr lang="en-US" sz="2400" dirty="0" smtClean="0"/>
              <a:t>Refer to Food Buying Guide for crediting</a:t>
            </a:r>
          </a:p>
          <a:p>
            <a:pPr lvl="1" eaLnBrk="1" hangingPunct="1">
              <a:buFontTx/>
              <a:buNone/>
              <a:defRPr/>
            </a:pPr>
            <a:endParaRPr lang="en-US" sz="2400" dirty="0" smtClean="0"/>
          </a:p>
          <a:p>
            <a:pPr eaLnBrk="1" hangingPunct="1">
              <a:defRPr/>
            </a:pPr>
            <a:endParaRPr lang="en-US" sz="2800" dirty="0" smtClean="0"/>
          </a:p>
          <a:p>
            <a:pPr eaLnBrk="1" hangingPunct="1">
              <a:defRPr/>
            </a:pPr>
            <a:endParaRPr lang="en-US" dirty="0"/>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solidFill>
                  <a:schemeClr val="tx1"/>
                </a:solidFill>
                <a:effectLst/>
              </a:rPr>
              <a:t>Meal Pattern Changes and Food Service Management Contracts  </a:t>
            </a:r>
            <a:endParaRPr lang="en-US" sz="3600" dirty="0">
              <a:solidFill>
                <a:schemeClr val="tx1"/>
              </a:solidFill>
              <a:effectLst/>
            </a:endParaRPr>
          </a:p>
        </p:txBody>
      </p:sp>
      <p:sp>
        <p:nvSpPr>
          <p:cNvPr id="3" name="Subtitle 2"/>
          <p:cNvSpPr>
            <a:spLocks noGrp="1"/>
          </p:cNvSpPr>
          <p:nvPr>
            <p:ph type="body" idx="1"/>
          </p:nvPr>
        </p:nvSpPr>
        <p:spPr/>
        <p:txBody>
          <a:bodyPr/>
          <a:lstStyle/>
          <a:p>
            <a:pPr algn="ctr"/>
            <a:r>
              <a:rPr lang="en-US" dirty="0" smtClean="0"/>
              <a:t>Contracting with Food Service Management Companies </a:t>
            </a:r>
            <a:endParaRPr lang="en-US" dirty="0"/>
          </a:p>
        </p:txBody>
      </p:sp>
      <p:sp>
        <p:nvSpPr>
          <p:cNvPr id="5" name="Slide Number Placeholder 4"/>
          <p:cNvSpPr>
            <a:spLocks noGrp="1"/>
          </p:cNvSpPr>
          <p:nvPr>
            <p:ph type="sldNum" sz="quarter" idx="12"/>
          </p:nvPr>
        </p:nvSpPr>
        <p:spPr/>
        <p:txBody>
          <a:bodyPr/>
          <a:lstStyle/>
          <a:p>
            <a:fld id="{C349C2B7-80B8-4F28-B182-D3819F42EDD1}"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rmAutofit/>
          </a:bodyPr>
          <a:lstStyle/>
          <a:p>
            <a:r>
              <a:rPr lang="en-US" sz="4000" dirty="0" smtClean="0"/>
              <a:t>Policy memo issued by FNS</a:t>
            </a:r>
            <a:endParaRPr lang="en-US" sz="4000" dirty="0"/>
          </a:p>
        </p:txBody>
      </p:sp>
      <p:sp>
        <p:nvSpPr>
          <p:cNvPr id="3" name="Content Placeholder 2"/>
          <p:cNvSpPr>
            <a:spLocks noGrp="1"/>
          </p:cNvSpPr>
          <p:nvPr>
            <p:ph idx="1"/>
          </p:nvPr>
        </p:nvSpPr>
        <p:spPr/>
        <p:txBody>
          <a:bodyPr>
            <a:normAutofit/>
          </a:bodyPr>
          <a:lstStyle/>
          <a:p>
            <a:r>
              <a:rPr lang="en-US" dirty="0" smtClean="0"/>
              <a:t>SP 17-2012 issued on February 23, 2012</a:t>
            </a:r>
          </a:p>
          <a:p>
            <a:pPr>
              <a:buNone/>
            </a:pPr>
            <a:endParaRPr lang="en-US" dirty="0" smtClean="0"/>
          </a:p>
          <a:p>
            <a:r>
              <a:rPr lang="en-US" dirty="0" smtClean="0"/>
              <a:t>Title:  “Procurement </a:t>
            </a:r>
            <a:r>
              <a:rPr lang="en-US" dirty="0"/>
              <a:t>Questions and Answers to Assist in the </a:t>
            </a:r>
            <a:r>
              <a:rPr lang="en-US" dirty="0" smtClean="0"/>
              <a:t>Implementation </a:t>
            </a:r>
            <a:r>
              <a:rPr lang="en-US" dirty="0"/>
              <a:t>of the final rule titled </a:t>
            </a:r>
            <a:r>
              <a:rPr lang="en-US" i="1" dirty="0"/>
              <a:t>Nutrition </a:t>
            </a:r>
            <a:r>
              <a:rPr lang="en-US" i="1" dirty="0" smtClean="0"/>
              <a:t>Standards</a:t>
            </a:r>
            <a:r>
              <a:rPr lang="en-US" i="1" dirty="0"/>
              <a:t> </a:t>
            </a:r>
            <a:r>
              <a:rPr lang="en-US" i="1" dirty="0" smtClean="0"/>
              <a:t>in </a:t>
            </a:r>
            <a:r>
              <a:rPr lang="en-US" i="1" dirty="0"/>
              <a:t>the National School Lunch and School Breakfast </a:t>
            </a:r>
            <a:r>
              <a:rPr lang="en-US" i="1" dirty="0" smtClean="0"/>
              <a:t>Programs”</a:t>
            </a:r>
            <a:endParaRPr lang="en-US" dirty="0" smtClean="0"/>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382000" cy="1143000"/>
          </a:xfrm>
        </p:spPr>
        <p:txBody>
          <a:bodyPr>
            <a:noAutofit/>
          </a:bodyPr>
          <a:lstStyle/>
          <a:p>
            <a:r>
              <a:rPr lang="en-US" sz="3700" dirty="0" smtClean="0"/>
              <a:t>Impact of final rule on SFA-FSMC contracts?</a:t>
            </a:r>
            <a:endParaRPr lang="en-US" sz="3700" dirty="0"/>
          </a:p>
        </p:txBody>
      </p:sp>
      <p:sp>
        <p:nvSpPr>
          <p:cNvPr id="3" name="Content Placeholder 2"/>
          <p:cNvSpPr>
            <a:spLocks noGrp="1"/>
          </p:cNvSpPr>
          <p:nvPr>
            <p:ph idx="1"/>
          </p:nvPr>
        </p:nvSpPr>
        <p:spPr>
          <a:xfrm>
            <a:off x="457200" y="2164080"/>
            <a:ext cx="8229600" cy="4389120"/>
          </a:xfrm>
        </p:spPr>
        <p:txBody>
          <a:bodyPr>
            <a:normAutofit/>
          </a:bodyPr>
          <a:lstStyle/>
          <a:p>
            <a:r>
              <a:rPr lang="en-US" dirty="0" smtClean="0"/>
              <a:t>We anticipate that some current contracts between SFAs and FSMCs will not be inconsistent with the new nutrition standards of the final rule; therefore, those contacts would require only nonmaterial changes to ensure consistency with the final rule</a:t>
            </a:r>
          </a:p>
          <a:p>
            <a:pPr lvl="1"/>
            <a:r>
              <a:rPr lang="en-US" dirty="0" smtClean="0"/>
              <a:t>This means that some SFAs may have anticipated the new nutrition standards and their current contracts will require nonmaterial changes to ensure consistency with the final rule.</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82000" cy="1828800"/>
          </a:xfrm>
        </p:spPr>
        <p:txBody>
          <a:bodyPr>
            <a:normAutofit/>
          </a:bodyPr>
          <a:lstStyle/>
          <a:p>
            <a:r>
              <a:rPr lang="en-US" sz="2800" dirty="0" smtClean="0"/>
              <a:t>How do SFAs determine if the implementation of the final rule will create a material change to current  SFA-FSMC contracts?</a:t>
            </a:r>
            <a:endParaRPr lang="en-US" sz="2800" dirty="0"/>
          </a:p>
        </p:txBody>
      </p:sp>
      <p:sp>
        <p:nvSpPr>
          <p:cNvPr id="3" name="Content Placeholder 2"/>
          <p:cNvSpPr>
            <a:spLocks noGrp="1"/>
          </p:cNvSpPr>
          <p:nvPr>
            <p:ph idx="1"/>
          </p:nvPr>
        </p:nvSpPr>
        <p:spPr>
          <a:xfrm>
            <a:off x="609600" y="2743200"/>
            <a:ext cx="8229600" cy="3505200"/>
          </a:xfrm>
        </p:spPr>
        <p:txBody>
          <a:bodyPr>
            <a:normAutofit/>
          </a:bodyPr>
          <a:lstStyle/>
          <a:p>
            <a:r>
              <a:rPr lang="en-US" dirty="0" smtClean="0"/>
              <a:t>SAs and SFAs must review existing contracts to determine if implementation of the final rule (i.e., new meal pattern requirements) will result  in material changes to current contracts</a:t>
            </a:r>
          </a:p>
          <a:p>
            <a:r>
              <a:rPr lang="en-US" dirty="0" smtClean="0"/>
              <a:t>A blanket answer is not acceptable as the determination depends on the initial solicitation and resulting contract (unique for each SFA-FSMC contract)</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1143000"/>
          </a:xfrm>
        </p:spPr>
        <p:txBody>
          <a:bodyPr>
            <a:noAutofit/>
          </a:bodyPr>
          <a:lstStyle/>
          <a:p>
            <a:r>
              <a:rPr lang="en-US" sz="3700" dirty="0" smtClean="0"/>
              <a:t>Questions to ask to help determine material change</a:t>
            </a:r>
            <a:endParaRPr lang="en-US" sz="3700" dirty="0"/>
          </a:p>
        </p:txBody>
      </p:sp>
      <p:sp>
        <p:nvSpPr>
          <p:cNvPr id="3" name="Content Placeholder 2"/>
          <p:cNvSpPr>
            <a:spLocks noGrp="1"/>
          </p:cNvSpPr>
          <p:nvPr>
            <p:ph idx="1"/>
          </p:nvPr>
        </p:nvSpPr>
        <p:spPr>
          <a:xfrm>
            <a:off x="533400" y="2316480"/>
            <a:ext cx="8229600" cy="4389120"/>
          </a:xfrm>
        </p:spPr>
        <p:txBody>
          <a:bodyPr>
            <a:normAutofit fontScale="92500"/>
          </a:bodyPr>
          <a:lstStyle/>
          <a:p>
            <a:pPr lvl="0"/>
            <a:r>
              <a:rPr lang="en-US" dirty="0" smtClean="0"/>
              <a:t>If there would be an increase or decrease to the cost of the contract, would the increase or decrease in cost have caused bidders to bid differently if the prospective change had existed at the time of bidding?  </a:t>
            </a:r>
          </a:p>
          <a:p>
            <a:pPr lvl="0"/>
            <a:r>
              <a:rPr lang="en-US" dirty="0" smtClean="0"/>
              <a:t>Would the prospective change materially affect the scope of services, types of food products, volume of food products, etc., in both the solicitation document and resulting contract?  </a:t>
            </a:r>
          </a:p>
          <a:p>
            <a:pPr lvl="1"/>
            <a:r>
              <a:rPr lang="en-US" dirty="0" smtClean="0"/>
              <a:t>For example, the final rule requires schools to serve whole-grain rich products, and specific varieties of vegetables, which already may be included in current contracts</a:t>
            </a:r>
          </a:p>
          <a:p>
            <a:pPr lvl="1"/>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sz="4400" u="sng" dirty="0" smtClean="0"/>
              <a:t>Note</a:t>
            </a:r>
            <a:r>
              <a:rPr lang="en-US" dirty="0" smtClean="0"/>
              <a:t>:  renewals are not automatic</a:t>
            </a:r>
            <a:endParaRPr lang="en-US" dirty="0"/>
          </a:p>
        </p:txBody>
      </p:sp>
      <p:sp>
        <p:nvSpPr>
          <p:cNvPr id="3" name="Content Placeholder 2"/>
          <p:cNvSpPr>
            <a:spLocks noGrp="1"/>
          </p:cNvSpPr>
          <p:nvPr>
            <p:ph idx="1"/>
          </p:nvPr>
        </p:nvSpPr>
        <p:spPr/>
        <p:txBody>
          <a:bodyPr>
            <a:normAutofit/>
          </a:bodyPr>
          <a:lstStyle/>
          <a:p>
            <a:r>
              <a:rPr lang="en-US" dirty="0" smtClean="0"/>
              <a:t>Per regulations, contracts between SFAs and FSMCs must be no longer than one year in duration with four optional annual renewals</a:t>
            </a:r>
          </a:p>
          <a:p>
            <a:r>
              <a:rPr lang="en-US" dirty="0" smtClean="0"/>
              <a:t>Every SFA should annually reviewing its FSMC contract with no expectation by either party to renew the contract</a:t>
            </a:r>
          </a:p>
          <a:p>
            <a:r>
              <a:rPr lang="en-US" dirty="0" smtClean="0"/>
              <a:t>SA and SFA must review the current contract and determine if any prospective changes would result in a material change</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noAutofit/>
          </a:bodyPr>
          <a:lstStyle/>
          <a:p>
            <a:r>
              <a:rPr lang="en-US" sz="3200" dirty="0" smtClean="0"/>
              <a:t>What options are available if SFA’s implementation of final rule creates a material change to contract with FSMC?</a:t>
            </a:r>
            <a:endParaRPr lang="en-US" sz="3200" dirty="0"/>
          </a:p>
        </p:txBody>
      </p:sp>
      <p:sp>
        <p:nvSpPr>
          <p:cNvPr id="3" name="Content Placeholder 2"/>
          <p:cNvSpPr>
            <a:spLocks noGrp="1"/>
          </p:cNvSpPr>
          <p:nvPr>
            <p:ph idx="1"/>
          </p:nvPr>
        </p:nvSpPr>
        <p:spPr>
          <a:xfrm>
            <a:off x="533400" y="2865437"/>
            <a:ext cx="8229600" cy="3611563"/>
          </a:xfrm>
        </p:spPr>
        <p:txBody>
          <a:bodyPr>
            <a:normAutofit fontScale="77500" lnSpcReduction="20000"/>
          </a:bodyPr>
          <a:lstStyle/>
          <a:p>
            <a:pPr lvl="0"/>
            <a:r>
              <a:rPr lang="en-US" sz="3800" u="sng" dirty="0" smtClean="0"/>
              <a:t>Option 1</a:t>
            </a:r>
            <a:r>
              <a:rPr lang="en-US" sz="3800" dirty="0" smtClean="0"/>
              <a:t>:  SFA can conduct a separate procurement to obtain the desired deliverable that created the material change</a:t>
            </a:r>
          </a:p>
          <a:p>
            <a:pPr lvl="1"/>
            <a:r>
              <a:rPr lang="en-US" sz="3800" dirty="0" smtClean="0"/>
              <a:t>For example, the current contract doesn’t address whole-grain rich foods.  SFA would issue a solicitation to procure additional whole-grain rich foods, consistent with the current contract between SFA and FSMC</a:t>
            </a:r>
            <a:endParaRPr lang="en-US" dirty="0" smtClean="0"/>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noAutofit/>
          </a:bodyPr>
          <a:lstStyle/>
          <a:p>
            <a:r>
              <a:rPr lang="en-US" sz="3200" dirty="0" smtClean="0"/>
              <a:t>What options are available if SFA’s implementation of final rule creates a material change to contract with FSMC? contd.</a:t>
            </a:r>
            <a:endParaRPr lang="en-US" sz="3200" dirty="0"/>
          </a:p>
        </p:txBody>
      </p:sp>
      <p:sp>
        <p:nvSpPr>
          <p:cNvPr id="3" name="Content Placeholder 2"/>
          <p:cNvSpPr>
            <a:spLocks noGrp="1"/>
          </p:cNvSpPr>
          <p:nvPr>
            <p:ph idx="1"/>
          </p:nvPr>
        </p:nvSpPr>
        <p:spPr>
          <a:xfrm>
            <a:off x="533400" y="2789237"/>
            <a:ext cx="8229600" cy="3535363"/>
          </a:xfrm>
        </p:spPr>
        <p:txBody>
          <a:bodyPr>
            <a:normAutofit/>
          </a:bodyPr>
          <a:lstStyle/>
          <a:p>
            <a:pPr lvl="0"/>
            <a:r>
              <a:rPr lang="en-US" u="sng" dirty="0" smtClean="0"/>
              <a:t>Option 2</a:t>
            </a:r>
            <a:r>
              <a:rPr lang="en-US" dirty="0" smtClean="0"/>
              <a:t>:  SFA can conduct a new procurement (i.e., rebid) and ensure that the new solicitation associated with the rebid contains the appropriate specifications and provision to ensure conformance to the final rule</a:t>
            </a:r>
          </a:p>
          <a:p>
            <a:pPr lvl="1"/>
            <a:r>
              <a:rPr lang="en-US" dirty="0" smtClean="0"/>
              <a:t>For example, if the SFA’s initial solicitation and resulting contract did not address whole-grain rich foods, the SFA would ensure that rebid specifications would procure such foods</a:t>
            </a:r>
            <a:r>
              <a:rPr lang="en-US" dirty="0"/>
              <a:t>.</a:t>
            </a:r>
            <a:endParaRPr lang="en-US" dirty="0" smtClean="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4000" dirty="0" smtClean="0"/>
              <a:t>What happens if rebid can’t be completed prior to 2013-14 SY?</a:t>
            </a:r>
            <a:endParaRPr lang="en-US" sz="4000" dirty="0"/>
          </a:p>
        </p:txBody>
      </p:sp>
      <p:sp>
        <p:nvSpPr>
          <p:cNvPr id="3" name="Content Placeholder 2"/>
          <p:cNvSpPr>
            <a:spLocks noGrp="1"/>
          </p:cNvSpPr>
          <p:nvPr>
            <p:ph idx="1"/>
          </p:nvPr>
        </p:nvSpPr>
        <p:spPr>
          <a:xfrm>
            <a:off x="457200" y="2773680"/>
            <a:ext cx="8229600" cy="3550920"/>
          </a:xfrm>
        </p:spPr>
        <p:txBody>
          <a:bodyPr>
            <a:normAutofit/>
          </a:bodyPr>
          <a:lstStyle/>
          <a:p>
            <a:r>
              <a:rPr lang="en-US" dirty="0" smtClean="0"/>
              <a:t>If a rebid is deemed necessary based on the  implementation of the final rule, the SFA may in the </a:t>
            </a:r>
            <a:r>
              <a:rPr lang="en-US" b="1" dirty="0" smtClean="0"/>
              <a:t>interim</a:t>
            </a:r>
            <a:r>
              <a:rPr lang="en-US" dirty="0" smtClean="0"/>
              <a:t> amend its current contract in order to ensure full implementation of the final rule until the rebid could occur</a:t>
            </a:r>
          </a:p>
          <a:p>
            <a:r>
              <a:rPr lang="en-US" dirty="0" smtClean="0"/>
              <a:t>All rebids must occur </a:t>
            </a:r>
            <a:r>
              <a:rPr lang="en-US" b="1" dirty="0" smtClean="0"/>
              <a:t>prior</a:t>
            </a:r>
            <a:r>
              <a:rPr lang="en-US" dirty="0" smtClean="0"/>
              <a:t> to the 2013-14 SY</a:t>
            </a:r>
          </a:p>
          <a:p>
            <a:r>
              <a:rPr lang="en-US" dirty="0" smtClean="0"/>
              <a:t>Both the SFA and FSMC would need to agree to the terms of the amendment</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4000" dirty="0" smtClean="0"/>
              <a:t>What if FSMC doesn’t agree to amending current contract?</a:t>
            </a:r>
            <a:endParaRPr lang="en-US" sz="4000" dirty="0"/>
          </a:p>
        </p:txBody>
      </p:sp>
      <p:sp>
        <p:nvSpPr>
          <p:cNvPr id="3" name="Content Placeholder 2"/>
          <p:cNvSpPr>
            <a:spLocks noGrp="1"/>
          </p:cNvSpPr>
          <p:nvPr>
            <p:ph idx="1"/>
          </p:nvPr>
        </p:nvSpPr>
        <p:spPr>
          <a:xfrm>
            <a:off x="457200" y="2438400"/>
            <a:ext cx="8229600" cy="4160520"/>
          </a:xfrm>
        </p:spPr>
        <p:txBody>
          <a:bodyPr>
            <a:normAutofit/>
          </a:bodyPr>
          <a:lstStyle/>
          <a:p>
            <a:r>
              <a:rPr lang="en-US" dirty="0" smtClean="0"/>
              <a:t>The SFA would need to take immediate action.   For example, immediate action may include:</a:t>
            </a:r>
          </a:p>
          <a:p>
            <a:pPr>
              <a:buNone/>
            </a:pPr>
            <a:endParaRPr lang="en-US" sz="900" dirty="0" smtClean="0"/>
          </a:p>
          <a:p>
            <a:pPr lvl="1"/>
            <a:r>
              <a:rPr lang="en-US" dirty="0" smtClean="0"/>
              <a:t>Termination of the current contract between the SFA and the FSMC in accordance with the termination provisions and issuance of a new solicitation;</a:t>
            </a:r>
          </a:p>
          <a:p>
            <a:pPr lvl="1"/>
            <a:r>
              <a:rPr lang="en-US" dirty="0" smtClean="0"/>
              <a:t>Issuance of a separate solicitation to procure the necessary foods in order to ensure compliance with the final rule, consistent with the current contract between the parties</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80288"/>
            <a:ext cx="8229600" cy="896112"/>
          </a:xfrm>
        </p:spPr>
        <p:txBody>
          <a:bodyPr>
            <a:normAutofit/>
          </a:bodyPr>
          <a:lstStyle/>
          <a:p>
            <a:r>
              <a:rPr lang="en-US" sz="4000" dirty="0" smtClean="0"/>
              <a:t>Vegetables (Lunch)</a:t>
            </a:r>
            <a:endParaRPr lang="en-US" sz="4000" dirty="0"/>
          </a:p>
        </p:txBody>
      </p:sp>
      <p:graphicFrame>
        <p:nvGraphicFramePr>
          <p:cNvPr id="6" name="Table 5"/>
          <p:cNvGraphicFramePr>
            <a:graphicFrameLocks noGrp="1"/>
          </p:cNvGraphicFramePr>
          <p:nvPr/>
        </p:nvGraphicFramePr>
        <p:xfrm>
          <a:off x="533400" y="1672087"/>
          <a:ext cx="8001000" cy="4898271"/>
        </p:xfrm>
        <a:graphic>
          <a:graphicData uri="http://schemas.openxmlformats.org/drawingml/2006/table">
            <a:tbl>
              <a:tblPr/>
              <a:tblGrid>
                <a:gridCol w="2783868"/>
                <a:gridCol w="1650349"/>
                <a:gridCol w="1580438"/>
                <a:gridCol w="1986345"/>
              </a:tblGrid>
              <a:tr h="276103">
                <a:tc>
                  <a:txBody>
                    <a:bodyPr/>
                    <a:lstStyle/>
                    <a:p>
                      <a:pPr>
                        <a:lnSpc>
                          <a:spcPct val="115000"/>
                        </a:lnSpc>
                      </a:pPr>
                      <a:endParaRPr lang="en-US" sz="16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3">
                  <a:txBody>
                    <a:bodyPr/>
                    <a:lstStyle/>
                    <a:p>
                      <a:pPr>
                        <a:lnSpc>
                          <a:spcPct val="115000"/>
                        </a:lnSpc>
                      </a:pPr>
                      <a:r>
                        <a:rPr lang="en-US" sz="1600" b="1" dirty="0">
                          <a:solidFill>
                            <a:schemeClr val="tx1"/>
                          </a:solidFill>
                          <a:latin typeface="+mj-lt"/>
                          <a:ea typeface="Calibri"/>
                          <a:cs typeface="Times New Roman" pitchFamily="18" charset="0"/>
                        </a:rPr>
                        <a:t>Lunch Meal Pattern</a:t>
                      </a:r>
                      <a:endParaRPr lang="en-US" sz="16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r>
              <a:tr h="690258">
                <a:tc>
                  <a:txBody>
                    <a:bodyPr/>
                    <a:lstStyle/>
                    <a:p>
                      <a:pPr>
                        <a:lnSpc>
                          <a:spcPct val="115000"/>
                        </a:lnSpc>
                      </a:pPr>
                      <a:endParaRPr lang="en-US" sz="10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1" dirty="0" smtClean="0">
                          <a:solidFill>
                            <a:schemeClr val="tx1"/>
                          </a:solidFill>
                          <a:latin typeface="+mj-lt"/>
                          <a:ea typeface="Calibri"/>
                          <a:cs typeface="Times New Roman" pitchFamily="18" charset="0"/>
                        </a:rPr>
                        <a:t>Grades</a:t>
                      </a:r>
                    </a:p>
                    <a:p>
                      <a:pPr algn="ctr">
                        <a:lnSpc>
                          <a:spcPct val="115000"/>
                        </a:lnSpc>
                      </a:pPr>
                      <a:r>
                        <a:rPr lang="en-US" sz="2000" b="1" dirty="0" smtClean="0">
                          <a:solidFill>
                            <a:schemeClr val="tx1"/>
                          </a:solidFill>
                          <a:latin typeface="+mj-lt"/>
                          <a:ea typeface="Calibri"/>
                          <a:cs typeface="Times New Roman" pitchFamily="18" charset="0"/>
                        </a:rPr>
                        <a:t>K-5</a:t>
                      </a:r>
                      <a:endParaRPr lang="en-US" sz="20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1" dirty="0" smtClean="0">
                          <a:solidFill>
                            <a:schemeClr val="tx1"/>
                          </a:solidFill>
                          <a:latin typeface="+mj-lt"/>
                          <a:ea typeface="Calibri"/>
                          <a:cs typeface="Times New Roman" pitchFamily="18" charset="0"/>
                        </a:rPr>
                        <a:t>Grades</a:t>
                      </a:r>
                    </a:p>
                    <a:p>
                      <a:pPr algn="ctr">
                        <a:lnSpc>
                          <a:spcPct val="115000"/>
                        </a:lnSpc>
                      </a:pPr>
                      <a:r>
                        <a:rPr lang="en-US" sz="2000" b="1" dirty="0" smtClean="0">
                          <a:solidFill>
                            <a:schemeClr val="tx1"/>
                          </a:solidFill>
                          <a:latin typeface="+mj-lt"/>
                          <a:ea typeface="Calibri"/>
                          <a:cs typeface="Times New Roman" pitchFamily="18" charset="0"/>
                        </a:rPr>
                        <a:t>6-8</a:t>
                      </a:r>
                      <a:endParaRPr lang="en-US" sz="20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1" dirty="0" smtClean="0">
                          <a:solidFill>
                            <a:schemeClr val="tx1"/>
                          </a:solidFill>
                          <a:latin typeface="+mj-lt"/>
                          <a:ea typeface="Calibri"/>
                          <a:cs typeface="Times New Roman" pitchFamily="18" charset="0"/>
                        </a:rPr>
                        <a:t>Grades </a:t>
                      </a:r>
                    </a:p>
                    <a:p>
                      <a:pPr algn="ctr">
                        <a:lnSpc>
                          <a:spcPct val="115000"/>
                        </a:lnSpc>
                      </a:pPr>
                      <a:r>
                        <a:rPr lang="en-US" sz="2000" b="1" dirty="0" smtClean="0">
                          <a:solidFill>
                            <a:schemeClr val="tx1"/>
                          </a:solidFill>
                          <a:latin typeface="+mj-lt"/>
                          <a:ea typeface="Calibri"/>
                          <a:cs typeface="Times New Roman" pitchFamily="18" charset="0"/>
                        </a:rPr>
                        <a:t>9-12</a:t>
                      </a:r>
                      <a:endParaRPr lang="en-US" sz="20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0616">
                <a:tc>
                  <a:txBody>
                    <a:bodyPr/>
                    <a:lstStyle/>
                    <a:p>
                      <a:pPr>
                        <a:lnSpc>
                          <a:spcPct val="115000"/>
                        </a:lnSpc>
                      </a:pPr>
                      <a:r>
                        <a:rPr lang="en-US" sz="1800" b="1" dirty="0">
                          <a:solidFill>
                            <a:schemeClr val="tx1"/>
                          </a:solidFill>
                          <a:latin typeface="+mj-lt"/>
                          <a:ea typeface="Calibri"/>
                          <a:cs typeface="Times New Roman" pitchFamily="18" charset="0"/>
                        </a:rPr>
                        <a:t>Meal Pattern</a:t>
                      </a:r>
                      <a:endParaRPr lang="en-US" sz="18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3">
                  <a:txBody>
                    <a:bodyPr/>
                    <a:lstStyle/>
                    <a:p>
                      <a:pPr>
                        <a:lnSpc>
                          <a:spcPct val="115000"/>
                        </a:lnSpc>
                      </a:pPr>
                      <a:r>
                        <a:rPr lang="en-US" sz="1800" b="1" dirty="0">
                          <a:solidFill>
                            <a:schemeClr val="tx1"/>
                          </a:solidFill>
                          <a:latin typeface="+mj-lt"/>
                          <a:ea typeface="Calibri"/>
                          <a:cs typeface="Times New Roman" pitchFamily="18" charset="0"/>
                        </a:rPr>
                        <a:t>Amount of </a:t>
                      </a:r>
                      <a:r>
                        <a:rPr lang="en-US" sz="1800" b="1" dirty="0" smtClean="0">
                          <a:solidFill>
                            <a:schemeClr val="tx1"/>
                          </a:solidFill>
                          <a:latin typeface="+mj-lt"/>
                          <a:ea typeface="Calibri"/>
                          <a:cs typeface="Times New Roman" pitchFamily="18" charset="0"/>
                        </a:rPr>
                        <a:t>Food </a:t>
                      </a:r>
                      <a:r>
                        <a:rPr lang="en-US" sz="1800" b="1" dirty="0">
                          <a:solidFill>
                            <a:schemeClr val="tx1"/>
                          </a:solidFill>
                          <a:latin typeface="+mj-lt"/>
                          <a:ea typeface="Calibri"/>
                          <a:cs typeface="Times New Roman" pitchFamily="18" charset="0"/>
                        </a:rPr>
                        <a:t>Per Week  (Minimum Per Day)</a:t>
                      </a:r>
                      <a:endParaRPr lang="en-US" sz="180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720269">
                <a:tc>
                  <a:txBody>
                    <a:bodyPr/>
                    <a:lstStyle/>
                    <a:p>
                      <a:pPr>
                        <a:lnSpc>
                          <a:spcPct val="115000"/>
                        </a:lnSpc>
                      </a:pPr>
                      <a:r>
                        <a:rPr lang="en-US" sz="1800" b="1" dirty="0">
                          <a:solidFill>
                            <a:schemeClr val="tx1"/>
                          </a:solidFill>
                          <a:latin typeface="+mj-lt"/>
                          <a:ea typeface="Calibri"/>
                          <a:cs typeface="Times New Roman" pitchFamily="18" charset="0"/>
                        </a:rPr>
                        <a:t>Vegetables (</a:t>
                      </a:r>
                      <a:r>
                        <a:rPr lang="en-US" sz="1800" b="1" dirty="0" smtClean="0">
                          <a:solidFill>
                            <a:schemeClr val="tx1"/>
                          </a:solidFill>
                          <a:latin typeface="+mj-lt"/>
                          <a:ea typeface="Calibri"/>
                          <a:cs typeface="Times New Roman" pitchFamily="18" charset="0"/>
                        </a:rPr>
                        <a:t>cups)</a:t>
                      </a:r>
                      <a:endParaRPr lang="en-US" sz="1800" dirty="0">
                        <a:solidFill>
                          <a:schemeClr val="tx1"/>
                        </a:solidFill>
                        <a:latin typeface="+mj-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3.75 (0.75)</a:t>
                      </a:r>
                      <a:endParaRPr lang="en-US" sz="2000" b="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3.75 (0.75)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a:solidFill>
                            <a:schemeClr val="tx1"/>
                          </a:solidFill>
                          <a:latin typeface="+mj-lt"/>
                          <a:ea typeface="Calibri"/>
                          <a:cs typeface="Times New Roman" pitchFamily="18" charset="0"/>
                        </a:rPr>
                        <a:t>5 (1)</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0135">
                <a:tc>
                  <a:txBody>
                    <a:bodyPr/>
                    <a:lstStyle/>
                    <a:p>
                      <a:pPr>
                        <a:lnSpc>
                          <a:spcPct val="115000"/>
                        </a:lnSpc>
                        <a:buFont typeface="Arial" pitchFamily="34" charset="0"/>
                        <a:buChar char="•"/>
                      </a:pPr>
                      <a:r>
                        <a:rPr lang="en-US" sz="1800" b="1" dirty="0">
                          <a:solidFill>
                            <a:schemeClr val="tx1"/>
                          </a:solidFill>
                          <a:latin typeface="+mj-lt"/>
                          <a:ea typeface="Calibri"/>
                          <a:cs typeface="Times New Roman" pitchFamily="18" charset="0"/>
                        </a:rPr>
                        <a:t>     Dark green</a:t>
                      </a:r>
                      <a:r>
                        <a:rPr lang="en-US" sz="1800" b="1" baseline="30000" dirty="0">
                          <a:solidFill>
                            <a:schemeClr val="tx1"/>
                          </a:solidFill>
                          <a:latin typeface="+mj-lt"/>
                          <a:ea typeface="Calibri"/>
                          <a:cs typeface="Times New Roman" pitchFamily="18" charset="0"/>
                        </a:rPr>
                        <a:t> </a:t>
                      </a:r>
                      <a:endParaRPr lang="en-US" sz="1800" dirty="0">
                        <a:solidFill>
                          <a:schemeClr val="tx1"/>
                        </a:solidFill>
                        <a:latin typeface="+mj-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0135">
                <a:tc>
                  <a:txBody>
                    <a:bodyPr/>
                    <a:lstStyle/>
                    <a:p>
                      <a:pPr>
                        <a:lnSpc>
                          <a:spcPct val="115000"/>
                        </a:lnSpc>
                        <a:buFont typeface="Arial" pitchFamily="34" charset="0"/>
                        <a:buChar char="•"/>
                      </a:pPr>
                      <a:r>
                        <a:rPr lang="en-US" sz="1800" b="1" dirty="0">
                          <a:solidFill>
                            <a:schemeClr val="tx1"/>
                          </a:solidFill>
                          <a:latin typeface="+mj-lt"/>
                          <a:ea typeface="Calibri"/>
                          <a:cs typeface="Times New Roman" pitchFamily="18" charset="0"/>
                        </a:rPr>
                        <a:t>     Red/Orange</a:t>
                      </a:r>
                      <a:r>
                        <a:rPr lang="en-US" sz="1800" b="1" baseline="30000" dirty="0">
                          <a:solidFill>
                            <a:schemeClr val="tx1"/>
                          </a:solidFill>
                          <a:latin typeface="+mj-lt"/>
                          <a:ea typeface="Calibri"/>
                          <a:cs typeface="Times New Roman" pitchFamily="18" charset="0"/>
                        </a:rPr>
                        <a:t> </a:t>
                      </a:r>
                      <a:endParaRPr lang="en-US" sz="1800" dirty="0">
                        <a:solidFill>
                          <a:schemeClr val="tx1"/>
                        </a:solidFill>
                        <a:latin typeface="+mj-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0.75</a:t>
                      </a:r>
                      <a:endParaRPr lang="en-US" sz="2000" b="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0.75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1.25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0269">
                <a:tc>
                  <a:txBody>
                    <a:bodyPr/>
                    <a:lstStyle/>
                    <a:p>
                      <a:pPr>
                        <a:lnSpc>
                          <a:spcPct val="115000"/>
                        </a:lnSpc>
                        <a:buFont typeface="Arial" pitchFamily="34" charset="0"/>
                        <a:buChar char="•"/>
                      </a:pPr>
                      <a:r>
                        <a:rPr lang="en-US" sz="1800" b="1" dirty="0">
                          <a:solidFill>
                            <a:schemeClr val="tx1"/>
                          </a:solidFill>
                          <a:latin typeface="+mj-lt"/>
                          <a:ea typeface="Calibri"/>
                          <a:cs typeface="Times New Roman" pitchFamily="18" charset="0"/>
                        </a:rPr>
                        <a:t>     Beans/Peas</a:t>
                      </a:r>
                      <a:br>
                        <a:rPr lang="en-US" sz="1800" b="1" dirty="0">
                          <a:solidFill>
                            <a:schemeClr val="tx1"/>
                          </a:solidFill>
                          <a:latin typeface="+mj-lt"/>
                          <a:ea typeface="Calibri"/>
                          <a:cs typeface="Times New Roman" pitchFamily="18" charset="0"/>
                        </a:rPr>
                      </a:br>
                      <a:r>
                        <a:rPr lang="en-US" sz="1800" b="1" dirty="0">
                          <a:solidFill>
                            <a:schemeClr val="tx1"/>
                          </a:solidFill>
                          <a:latin typeface="+mj-lt"/>
                          <a:ea typeface="Calibri"/>
                          <a:cs typeface="Times New Roman" pitchFamily="18" charset="0"/>
                        </a:rPr>
                        <a:t>     (Legumes</a:t>
                      </a:r>
                      <a:r>
                        <a:rPr lang="en-US" sz="1800" b="1" dirty="0" smtClean="0">
                          <a:solidFill>
                            <a:schemeClr val="tx1"/>
                          </a:solidFill>
                          <a:latin typeface="+mj-lt"/>
                          <a:ea typeface="Calibri"/>
                          <a:cs typeface="Times New Roman" pitchFamily="18" charset="0"/>
                        </a:rPr>
                        <a:t>)</a:t>
                      </a:r>
                      <a:endParaRPr lang="en-US" sz="1800" dirty="0">
                        <a:solidFill>
                          <a:schemeClr val="tx1"/>
                        </a:solidFill>
                        <a:latin typeface="+mj-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0135">
                <a:tc>
                  <a:txBody>
                    <a:bodyPr/>
                    <a:lstStyle/>
                    <a:p>
                      <a:pPr>
                        <a:lnSpc>
                          <a:spcPct val="115000"/>
                        </a:lnSpc>
                        <a:buFont typeface="Arial" pitchFamily="34" charset="0"/>
                        <a:buChar char="•"/>
                      </a:pPr>
                      <a:r>
                        <a:rPr lang="en-US" sz="1800" b="1" dirty="0">
                          <a:solidFill>
                            <a:schemeClr val="tx1"/>
                          </a:solidFill>
                          <a:latin typeface="+mj-lt"/>
                          <a:ea typeface="Calibri"/>
                          <a:cs typeface="Times New Roman" pitchFamily="18" charset="0"/>
                        </a:rPr>
                        <a:t>     </a:t>
                      </a:r>
                      <a:r>
                        <a:rPr lang="en-US" sz="1800" b="1" dirty="0" smtClean="0">
                          <a:solidFill>
                            <a:schemeClr val="tx1"/>
                          </a:solidFill>
                          <a:latin typeface="+mj-lt"/>
                          <a:ea typeface="Calibri"/>
                          <a:cs typeface="Times New Roman" pitchFamily="18" charset="0"/>
                        </a:rPr>
                        <a:t>Starchy</a:t>
                      </a:r>
                      <a:endParaRPr lang="en-US" sz="1800" dirty="0">
                        <a:solidFill>
                          <a:schemeClr val="tx1"/>
                        </a:solidFill>
                        <a:latin typeface="+mj-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0135">
                <a:tc>
                  <a:txBody>
                    <a:bodyPr/>
                    <a:lstStyle/>
                    <a:p>
                      <a:pPr>
                        <a:lnSpc>
                          <a:spcPct val="115000"/>
                        </a:lnSpc>
                        <a:buFont typeface="Arial" pitchFamily="34" charset="0"/>
                        <a:buChar char="•"/>
                      </a:pPr>
                      <a:r>
                        <a:rPr lang="en-US" sz="1800" b="1" dirty="0">
                          <a:solidFill>
                            <a:schemeClr val="tx1"/>
                          </a:solidFill>
                          <a:latin typeface="+mj-lt"/>
                          <a:ea typeface="Calibri"/>
                          <a:cs typeface="Times New Roman" pitchFamily="18" charset="0"/>
                        </a:rPr>
                        <a:t>     Other</a:t>
                      </a:r>
                      <a:r>
                        <a:rPr lang="en-US" sz="1800" b="1" baseline="30000" dirty="0">
                          <a:solidFill>
                            <a:schemeClr val="tx1"/>
                          </a:solidFill>
                          <a:latin typeface="+mj-lt"/>
                          <a:ea typeface="Calibri"/>
                          <a:cs typeface="Times New Roman" pitchFamily="18" charset="0"/>
                        </a:rPr>
                        <a:t> </a:t>
                      </a:r>
                      <a:endParaRPr lang="en-US" sz="1800" dirty="0">
                        <a:solidFill>
                          <a:schemeClr val="tx1"/>
                        </a:solidFill>
                        <a:latin typeface="+mj-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0.75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0269">
                <a:tc>
                  <a:txBody>
                    <a:bodyPr/>
                    <a:lstStyle/>
                    <a:p>
                      <a:pPr>
                        <a:lnSpc>
                          <a:spcPct val="115000"/>
                        </a:lnSpc>
                      </a:pPr>
                      <a:r>
                        <a:rPr lang="en-US" sz="1800" b="1" dirty="0">
                          <a:solidFill>
                            <a:schemeClr val="tx1"/>
                          </a:solidFill>
                          <a:latin typeface="+mj-lt"/>
                          <a:ea typeface="Calibri"/>
                          <a:cs typeface="Times New Roman" pitchFamily="18" charset="0"/>
                        </a:rPr>
                        <a:t>Additional </a:t>
                      </a:r>
                      <a:r>
                        <a:rPr lang="en-US" sz="1800" b="1" dirty="0" err="1">
                          <a:solidFill>
                            <a:schemeClr val="tx1"/>
                          </a:solidFill>
                          <a:latin typeface="+mj-lt"/>
                          <a:ea typeface="Calibri"/>
                          <a:cs typeface="Times New Roman" pitchFamily="18" charset="0"/>
                        </a:rPr>
                        <a:t>Veg</a:t>
                      </a:r>
                      <a:r>
                        <a:rPr lang="en-US" sz="1800" b="1" dirty="0">
                          <a:solidFill>
                            <a:schemeClr val="tx1"/>
                          </a:solidFill>
                          <a:latin typeface="+mj-lt"/>
                          <a:ea typeface="Calibri"/>
                          <a:cs typeface="Times New Roman" pitchFamily="18" charset="0"/>
                        </a:rPr>
                        <a:t> to Reach </a:t>
                      </a:r>
                      <a:r>
                        <a:rPr lang="en-US" sz="1800" b="1" dirty="0" smtClean="0">
                          <a:solidFill>
                            <a:schemeClr val="tx1"/>
                          </a:solidFill>
                          <a:latin typeface="+mj-lt"/>
                          <a:ea typeface="Calibri"/>
                          <a:cs typeface="Times New Roman" pitchFamily="18" charset="0"/>
                        </a:rPr>
                        <a:t>Total</a:t>
                      </a:r>
                      <a:endParaRPr lang="en-US" sz="1800" dirty="0">
                        <a:solidFill>
                          <a:schemeClr val="tx1"/>
                        </a:solidFill>
                        <a:latin typeface="+mj-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a:solidFill>
                            <a:schemeClr val="tx1"/>
                          </a:solidFill>
                          <a:latin typeface="+mj-lt"/>
                          <a:ea typeface="Calibri"/>
                          <a:cs typeface="Times New Roman" pitchFamily="18" charset="0"/>
                        </a:rPr>
                        <a:t>1</a:t>
                      </a: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a:solidFill>
                            <a:schemeClr val="tx1"/>
                          </a:solidFill>
                          <a:latin typeface="+mj-lt"/>
                          <a:ea typeface="Calibri"/>
                          <a:cs typeface="Times New Roman" pitchFamily="18" charset="0"/>
                        </a:rPr>
                        <a:t>1</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j-lt"/>
                          <a:ea typeface="Calibri"/>
                          <a:cs typeface="Times New Roman" pitchFamily="18" charset="0"/>
                        </a:rPr>
                        <a:t>1.5</a:t>
                      </a:r>
                      <a:endParaRPr lang="en-US" sz="2000" b="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458200" cy="1143000"/>
          </a:xfrm>
        </p:spPr>
        <p:txBody>
          <a:bodyPr>
            <a:noAutofit/>
          </a:bodyPr>
          <a:lstStyle/>
          <a:p>
            <a:r>
              <a:rPr lang="en-US" sz="4000" dirty="0" smtClean="0"/>
              <a:t>Timeline for new procurement </a:t>
            </a:r>
            <a:br>
              <a:rPr lang="en-US" sz="4000" dirty="0" smtClean="0"/>
            </a:br>
            <a:r>
              <a:rPr lang="en-US" sz="4000" dirty="0" smtClean="0"/>
              <a:t>(i.e., rebid)?</a:t>
            </a:r>
            <a:endParaRPr lang="en-US" sz="4000" dirty="0"/>
          </a:p>
        </p:txBody>
      </p:sp>
      <p:sp>
        <p:nvSpPr>
          <p:cNvPr id="3" name="Content Placeholder 2"/>
          <p:cNvSpPr>
            <a:spLocks noGrp="1"/>
          </p:cNvSpPr>
          <p:nvPr>
            <p:ph idx="1"/>
          </p:nvPr>
        </p:nvSpPr>
        <p:spPr>
          <a:xfrm>
            <a:off x="609600" y="2392680"/>
            <a:ext cx="8229600" cy="3703320"/>
          </a:xfrm>
        </p:spPr>
        <p:txBody>
          <a:bodyPr>
            <a:normAutofit/>
          </a:bodyPr>
          <a:lstStyle/>
          <a:p>
            <a:pPr lvl="0"/>
            <a:r>
              <a:rPr lang="en-US" dirty="0" smtClean="0"/>
              <a:t>An SFA may conduct a procurement at the next feasible juncture if needed;</a:t>
            </a:r>
          </a:p>
          <a:p>
            <a:pPr lvl="0"/>
            <a:r>
              <a:rPr lang="en-US" dirty="0" smtClean="0"/>
              <a:t>However, SAs and SFAs must ensure that a new procurement is completed for the 2013-14 school year (SY)</a:t>
            </a:r>
          </a:p>
          <a:p>
            <a:pPr>
              <a:buNone/>
            </a:pPr>
            <a:endParaRPr lang="en-US" dirty="0" smtClean="0"/>
          </a:p>
          <a:p>
            <a:pPr>
              <a:buNone/>
            </a:pPr>
            <a:r>
              <a:rPr lang="en-US" dirty="0" smtClean="0"/>
              <a:t>	</a:t>
            </a:r>
            <a:r>
              <a:rPr lang="en-US" i="1" dirty="0" smtClean="0"/>
              <a:t>This means that a new procurement (i.e., rebid) must be completed for the 2013-14 SY.</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sz="4000" dirty="0" smtClean="0"/>
              <a:t>What about other contracts (i.e., SFA contracts with distributor)?</a:t>
            </a:r>
            <a:endParaRPr lang="en-US" sz="4000" dirty="0"/>
          </a:p>
        </p:txBody>
      </p:sp>
      <p:sp>
        <p:nvSpPr>
          <p:cNvPr id="3" name="Content Placeholder 2"/>
          <p:cNvSpPr>
            <a:spLocks noGrp="1"/>
          </p:cNvSpPr>
          <p:nvPr>
            <p:ph idx="1"/>
          </p:nvPr>
        </p:nvSpPr>
        <p:spPr>
          <a:xfrm>
            <a:off x="457200" y="2392680"/>
            <a:ext cx="8229600" cy="2941320"/>
          </a:xfrm>
        </p:spPr>
        <p:txBody>
          <a:bodyPr>
            <a:normAutofit/>
          </a:bodyPr>
          <a:lstStyle/>
          <a:p>
            <a:pPr lvl="0"/>
            <a:endParaRPr lang="en-US" dirty="0" smtClean="0"/>
          </a:p>
          <a:p>
            <a:pPr lvl="0"/>
            <a:r>
              <a:rPr lang="en-US" dirty="0" smtClean="0"/>
              <a:t>The same principles and timeframes should apply to all SFA contracts</a:t>
            </a:r>
          </a:p>
          <a:p>
            <a:pPr>
              <a:buNone/>
            </a:pPr>
            <a:r>
              <a:rPr lang="en-US" dirty="0"/>
              <a:t> </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Additional guidance</a:t>
            </a:r>
            <a:endParaRPr lang="en-US" sz="4000" dirty="0"/>
          </a:p>
        </p:txBody>
      </p:sp>
      <p:sp>
        <p:nvSpPr>
          <p:cNvPr id="3" name="Content Placeholder 2"/>
          <p:cNvSpPr>
            <a:spLocks noGrp="1"/>
          </p:cNvSpPr>
          <p:nvPr>
            <p:ph idx="1"/>
          </p:nvPr>
        </p:nvSpPr>
        <p:spPr/>
        <p:txBody>
          <a:bodyPr/>
          <a:lstStyle/>
          <a:p>
            <a:r>
              <a:rPr lang="en-US" dirty="0" smtClean="0"/>
              <a:t>Will continue to review your questions and concerns</a:t>
            </a:r>
          </a:p>
          <a:p>
            <a:endParaRPr lang="en-US" dirty="0" smtClean="0"/>
          </a:p>
          <a:p>
            <a:r>
              <a:rPr lang="en-US" dirty="0" smtClean="0"/>
              <a:t>Additional guidance as well as modifications to existing guidance, as needed, will be forthcoming</a:t>
            </a:r>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0352" y="1456944"/>
            <a:ext cx="7772400" cy="1362456"/>
          </a:xfrm>
        </p:spPr>
        <p:txBody>
          <a:bodyPr>
            <a:noAutofit/>
          </a:bodyPr>
          <a:lstStyle/>
          <a:p>
            <a:r>
              <a:rPr lang="en-US" sz="4800" b="0" dirty="0" smtClean="0">
                <a:solidFill>
                  <a:schemeClr val="tx1"/>
                </a:solidFill>
                <a:effectLst/>
              </a:rPr>
              <a:t>Menu Planning and Technical Assistance Resources</a:t>
            </a:r>
            <a:endParaRPr lang="en-US" sz="4800" b="0" dirty="0">
              <a:solidFill>
                <a:schemeClr val="tx1"/>
              </a:solidFill>
              <a:effectLst/>
            </a:endParaRPr>
          </a:p>
        </p:txBody>
      </p:sp>
      <p:sp>
        <p:nvSpPr>
          <p:cNvPr id="4" name="Content Placeholder 3"/>
          <p:cNvSpPr>
            <a:spLocks noGrp="1"/>
          </p:cNvSpPr>
          <p:nvPr>
            <p:ph type="body" idx="1"/>
          </p:nvPr>
        </p:nvSpPr>
        <p:spPr>
          <a:xfrm>
            <a:off x="228600" y="2986088"/>
            <a:ext cx="8382000" cy="1509712"/>
          </a:xfrm>
        </p:spPr>
        <p:txBody>
          <a:bodyPr>
            <a:normAutofit/>
          </a:bodyPr>
          <a:lstStyle/>
          <a:p>
            <a:pPr algn="r"/>
            <a:r>
              <a:rPr lang="en-US" sz="3000" dirty="0" smtClean="0"/>
              <a:t>Menu Planning Resources for the New Meal Pattern</a:t>
            </a:r>
            <a:endParaRPr lang="en-US" sz="30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295400"/>
            <a:ext cx="8915400" cy="990600"/>
          </a:xfrm>
        </p:spPr>
        <p:txBody>
          <a:bodyPr>
            <a:noAutofit/>
          </a:bodyPr>
          <a:lstStyle/>
          <a:p>
            <a:r>
              <a:rPr lang="en-US" sz="3700" dirty="0" smtClean="0"/>
              <a:t>Menu Planning Resources for the </a:t>
            </a:r>
            <a:br>
              <a:rPr lang="en-US" sz="3700" dirty="0" smtClean="0"/>
            </a:br>
            <a:r>
              <a:rPr lang="en-US" sz="3700" dirty="0" smtClean="0"/>
              <a:t>New Meal Pattern</a:t>
            </a:r>
            <a:endParaRPr lang="en-US" sz="3700" dirty="0"/>
          </a:p>
        </p:txBody>
      </p:sp>
      <p:sp>
        <p:nvSpPr>
          <p:cNvPr id="4" name="Content Placeholder 3"/>
          <p:cNvSpPr>
            <a:spLocks noGrp="1"/>
          </p:cNvSpPr>
          <p:nvPr>
            <p:ph sz="quarter" idx="1"/>
          </p:nvPr>
        </p:nvSpPr>
        <p:spPr>
          <a:xfrm>
            <a:off x="457200" y="2514600"/>
            <a:ext cx="8229600" cy="3200400"/>
          </a:xfrm>
        </p:spPr>
        <p:txBody>
          <a:bodyPr>
            <a:normAutofit/>
          </a:bodyPr>
          <a:lstStyle/>
          <a:p>
            <a:pPr>
              <a:buNone/>
            </a:pPr>
            <a:r>
              <a:rPr lang="en-US" sz="2800" b="1" dirty="0" smtClean="0"/>
              <a:t>Objective</a:t>
            </a:r>
            <a:r>
              <a:rPr lang="en-US" sz="2800" dirty="0" smtClean="0"/>
              <a:t>:  Upon completion of this session the listener will be able to:</a:t>
            </a:r>
          </a:p>
          <a:p>
            <a:pPr>
              <a:buNone/>
            </a:pPr>
            <a:endParaRPr lang="en-US" sz="2800" dirty="0" smtClean="0"/>
          </a:p>
          <a:p>
            <a:r>
              <a:rPr lang="en-US" sz="2800" dirty="0" smtClean="0"/>
              <a:t>Identify resources to provide technical assistance to School Food Authorities on menu planning for the New Meal Pattern and the Dietary Guidelines.</a:t>
            </a:r>
          </a:p>
        </p:txBody>
      </p:sp>
      <p:sp>
        <p:nvSpPr>
          <p:cNvPr id="6"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57200" y="3048000"/>
            <a:ext cx="8229600" cy="3276600"/>
          </a:xfrm>
        </p:spPr>
        <p:txBody>
          <a:bodyPr>
            <a:normAutofit/>
          </a:bodyPr>
          <a:lstStyle/>
          <a:p>
            <a:r>
              <a:rPr lang="en-US" sz="3600" b="1" dirty="0" smtClean="0"/>
              <a:t>What resources will be available to assist with Menu Planning for the New Meal Pattern?</a:t>
            </a:r>
            <a:endParaRPr lang="en-US" sz="3600" b="1" dirty="0"/>
          </a:p>
        </p:txBody>
      </p:sp>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Title 2"/>
          <p:cNvSpPr>
            <a:spLocks noGrp="1"/>
          </p:cNvSpPr>
          <p:nvPr>
            <p:ph type="title"/>
          </p:nvPr>
        </p:nvSpPr>
        <p:spPr>
          <a:xfrm>
            <a:off x="533400" y="1295400"/>
            <a:ext cx="8382000" cy="990600"/>
          </a:xfrm>
        </p:spPr>
        <p:txBody>
          <a:bodyPr>
            <a:noAutofit/>
          </a:bodyPr>
          <a:lstStyle/>
          <a:p>
            <a:r>
              <a:rPr lang="en-US" sz="3700" dirty="0" smtClean="0"/>
              <a:t>Menu Planning Resources for the </a:t>
            </a:r>
            <a:br>
              <a:rPr lang="en-US" sz="3700" dirty="0" smtClean="0"/>
            </a:br>
            <a:r>
              <a:rPr lang="en-US" sz="3700" dirty="0" smtClean="0"/>
              <a:t>New Meal Pattern</a:t>
            </a:r>
            <a:endParaRPr lang="en-US" sz="3700" dirty="0"/>
          </a:p>
        </p:txBody>
      </p:sp>
      <p:sp>
        <p:nvSpPr>
          <p:cNvPr id="7" name="Slide Number Placeholder 6"/>
          <p:cNvSpPr>
            <a:spLocks noGrp="1"/>
          </p:cNvSpPr>
          <p:nvPr>
            <p:ph type="sldNum" sz="quarter" idx="12"/>
          </p:nvPr>
        </p:nvSpPr>
        <p:spPr/>
        <p:txBody>
          <a:bodyPr/>
          <a:lstStyle/>
          <a:p>
            <a:fld id="{C349C2B7-80B8-4F28-B182-D3819F42EDD1}" type="slidenum">
              <a:rPr lang="en-US" smtClean="0"/>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914400"/>
            <a:ext cx="8229600" cy="1073326"/>
          </a:xfrm>
        </p:spPr>
        <p:txBody>
          <a:bodyPr>
            <a:normAutofit fontScale="90000"/>
          </a:bodyPr>
          <a:lstStyle/>
          <a:p>
            <a:r>
              <a:rPr lang="en-US" sz="4400" dirty="0" smtClean="0"/>
              <a:t>Team Nutrition Resources</a:t>
            </a:r>
            <a:r>
              <a:rPr lang="en-US" dirty="0" smtClean="0"/>
              <a:t/>
            </a:r>
            <a:br>
              <a:rPr lang="en-US" dirty="0" smtClean="0"/>
            </a:br>
            <a:r>
              <a:rPr lang="en-US" sz="3600" dirty="0" smtClean="0"/>
              <a:t>teamnutrition.usda.gov</a:t>
            </a:r>
            <a:endParaRPr lang="en-US" sz="3600" dirty="0"/>
          </a:p>
        </p:txBody>
      </p:sp>
      <p:pic>
        <p:nvPicPr>
          <p:cNvPr id="4098" name="Picture 2"/>
          <p:cNvPicPr>
            <a:picLocks noGrp="1" noChangeAspect="1" noChangeArrowheads="1"/>
          </p:cNvPicPr>
          <p:nvPr>
            <p:ph sz="quarter" idx="1"/>
          </p:nvPr>
        </p:nvPicPr>
        <p:blipFill>
          <a:blip r:embed="rId3" cstate="print"/>
          <a:srcRect l="22917" t="16667" r="25000" b="8333"/>
          <a:stretch>
            <a:fillRect/>
          </a:stretch>
        </p:blipFill>
        <p:spPr bwMode="auto">
          <a:xfrm>
            <a:off x="381000" y="1981200"/>
            <a:ext cx="8382000" cy="4648200"/>
          </a:xfrm>
          <a:prstGeom prst="rect">
            <a:avLst/>
          </a:prstGeom>
          <a:noFill/>
          <a:ln w="9525">
            <a:noFill/>
            <a:miter lim="800000"/>
            <a:headEnd/>
            <a:tailEnd/>
          </a:ln>
        </p:spPr>
      </p:pic>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22222" t="15111" r="23889" b="10222"/>
          <a:stretch>
            <a:fillRect/>
          </a:stretch>
        </p:blipFill>
        <p:spPr bwMode="auto">
          <a:xfrm>
            <a:off x="0" y="0"/>
            <a:ext cx="9144000" cy="6553200"/>
          </a:xfrm>
          <a:prstGeom prst="rect">
            <a:avLst/>
          </a:prstGeom>
          <a:noFill/>
          <a:ln w="9525">
            <a:noFill/>
            <a:miter lim="800000"/>
            <a:headEnd/>
            <a:tailEnd/>
          </a:ln>
        </p:spPr>
      </p:pic>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cxnSp>
        <p:nvCxnSpPr>
          <p:cNvPr id="10" name="Straight Arrow Connector 9"/>
          <p:cNvCxnSpPr/>
          <p:nvPr/>
        </p:nvCxnSpPr>
        <p:spPr>
          <a:xfrm>
            <a:off x="152400" y="4038600"/>
            <a:ext cx="304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349C2B7-80B8-4F28-B182-D3819F42EDD1}"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057400"/>
            <a:ext cx="3048000" cy="1569660"/>
          </a:xfrm>
          <a:prstGeom prst="rect">
            <a:avLst/>
          </a:prstGeom>
        </p:spPr>
        <p:txBody>
          <a:bodyPr wrap="square">
            <a:spAutoFit/>
          </a:bodyPr>
          <a:lstStyle/>
          <a:p>
            <a:r>
              <a:rPr lang="en-US" sz="3200" b="1" dirty="0" smtClean="0"/>
              <a:t>Update  the Food Buying Guide</a:t>
            </a:r>
          </a:p>
        </p:txBody>
      </p:sp>
      <p:pic>
        <p:nvPicPr>
          <p:cNvPr id="5" name="Picture 5" descr="fbguide"/>
          <p:cNvPicPr>
            <a:picLocks noChangeAspect="1" noChangeArrowheads="1"/>
          </p:cNvPicPr>
          <p:nvPr/>
        </p:nvPicPr>
        <p:blipFill>
          <a:blip r:embed="rId3" cstate="print"/>
          <a:srcRect/>
          <a:stretch>
            <a:fillRect/>
          </a:stretch>
        </p:blipFill>
        <p:spPr bwMode="auto">
          <a:xfrm>
            <a:off x="4495800" y="914400"/>
            <a:ext cx="4017034" cy="5029200"/>
          </a:xfrm>
          <a:prstGeom prst="rect">
            <a:avLst/>
          </a:prstGeom>
          <a:noFill/>
        </p:spPr>
      </p:pic>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TextBox 5"/>
          <p:cNvSpPr txBox="1"/>
          <p:nvPr/>
        </p:nvSpPr>
        <p:spPr>
          <a:xfrm>
            <a:off x="1219200" y="6172200"/>
            <a:ext cx="6705600" cy="369332"/>
          </a:xfrm>
          <a:prstGeom prst="rect">
            <a:avLst/>
          </a:prstGeom>
          <a:noFill/>
        </p:spPr>
        <p:txBody>
          <a:bodyPr wrap="square" rtlCol="0">
            <a:spAutoFit/>
          </a:bodyPr>
          <a:lstStyle/>
          <a:p>
            <a:r>
              <a:rPr lang="en-US" b="1" dirty="0" smtClean="0"/>
              <a:t>www.fns.usda.gov/tn/Resources/foodbuyingguide.html</a:t>
            </a:r>
            <a:endParaRPr lang="en-US" b="1" dirty="0"/>
          </a:p>
        </p:txBody>
      </p:sp>
      <p:sp>
        <p:nvSpPr>
          <p:cNvPr id="8" name="Slide Number Placeholder 7"/>
          <p:cNvSpPr>
            <a:spLocks noGrp="1"/>
          </p:cNvSpPr>
          <p:nvPr>
            <p:ph type="sldNum" sz="quarter" idx="12"/>
          </p:nvPr>
        </p:nvSpPr>
        <p:spPr/>
        <p:txBody>
          <a:bodyPr/>
          <a:lstStyle/>
          <a:p>
            <a:fld id="{C349C2B7-80B8-4F28-B182-D3819F42EDD1}" type="slidenum">
              <a:rPr lang="en-US" smtClean="0"/>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229600" cy="1066800"/>
          </a:xfrm>
        </p:spPr>
        <p:txBody>
          <a:bodyPr>
            <a:noAutofit/>
          </a:bodyPr>
          <a:lstStyle/>
          <a:p>
            <a:r>
              <a:rPr lang="en-US" sz="4000" dirty="0" smtClean="0"/>
              <a:t>Food Buying Guide Calculator</a:t>
            </a:r>
            <a:br>
              <a:rPr lang="en-US" sz="4000" dirty="0" smtClean="0"/>
            </a:br>
            <a:r>
              <a:rPr lang="en-US" sz="4000" dirty="0" smtClean="0"/>
              <a:t>fbg.nfsmi.org</a:t>
            </a:r>
            <a:endParaRPr lang="en-US" sz="4000" dirty="0"/>
          </a:p>
        </p:txBody>
      </p:sp>
      <p:pic>
        <p:nvPicPr>
          <p:cNvPr id="2050" name="Picture 2"/>
          <p:cNvPicPr>
            <a:picLocks noGrp="1" noChangeAspect="1" noChangeArrowheads="1"/>
          </p:cNvPicPr>
          <p:nvPr>
            <p:ph sz="quarter" idx="1"/>
          </p:nvPr>
        </p:nvPicPr>
        <p:blipFill>
          <a:blip r:embed="rId3" cstate="print"/>
          <a:srcRect t="15068" b="8219"/>
          <a:stretch>
            <a:fillRect/>
          </a:stretch>
        </p:blipFill>
        <p:spPr bwMode="auto">
          <a:xfrm>
            <a:off x="381000" y="2362200"/>
            <a:ext cx="8423365" cy="4038600"/>
          </a:xfrm>
          <a:prstGeom prst="rect">
            <a:avLst/>
          </a:prstGeom>
          <a:noFill/>
          <a:ln w="9525">
            <a:noFill/>
            <a:miter lim="800000"/>
            <a:headEnd/>
            <a:tailEnd/>
          </a:ln>
        </p:spPr>
      </p:pic>
      <p:cxnSp>
        <p:nvCxnSpPr>
          <p:cNvPr id="7" name="Straight Arrow Connector 6"/>
          <p:cNvCxnSpPr/>
          <p:nvPr/>
        </p:nvCxnSpPr>
        <p:spPr>
          <a:xfrm>
            <a:off x="762000" y="3581400"/>
            <a:ext cx="838200" cy="2286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86600" y="2590800"/>
            <a:ext cx="609600" cy="685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10" name="Slide Number Placeholder 9"/>
          <p:cNvSpPr>
            <a:spLocks noGrp="1"/>
          </p:cNvSpPr>
          <p:nvPr>
            <p:ph type="sldNum" sz="quarter" idx="12"/>
          </p:nvPr>
        </p:nvSpPr>
        <p:spPr/>
        <p:txBody>
          <a:bodyPr/>
          <a:lstStyle/>
          <a:p>
            <a:fld id="{C349C2B7-80B8-4F28-B182-D3819F42EDD1}"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533400"/>
            <a:ext cx="8229600" cy="1143000"/>
          </a:xfrm>
        </p:spPr>
        <p:txBody>
          <a:bodyPr>
            <a:normAutofit/>
          </a:bodyPr>
          <a:lstStyle/>
          <a:p>
            <a:pPr eaLnBrk="1" hangingPunct="1"/>
            <a:r>
              <a:rPr lang="en-US" sz="4000" dirty="0" smtClean="0"/>
              <a:t>Vegetables (Lunch)</a:t>
            </a:r>
          </a:p>
        </p:txBody>
      </p:sp>
      <p:sp>
        <p:nvSpPr>
          <p:cNvPr id="26627" name="Content Placeholder 2"/>
          <p:cNvSpPr>
            <a:spLocks noGrp="1"/>
          </p:cNvSpPr>
          <p:nvPr>
            <p:ph idx="1"/>
          </p:nvPr>
        </p:nvSpPr>
        <p:spPr>
          <a:xfrm>
            <a:off x="457200" y="1905000"/>
            <a:ext cx="8382000" cy="4191000"/>
          </a:xfrm>
        </p:spPr>
        <p:txBody>
          <a:bodyPr>
            <a:normAutofit/>
          </a:bodyPr>
          <a:lstStyle/>
          <a:p>
            <a:pPr eaLnBrk="1" hangingPunct="1"/>
            <a:r>
              <a:rPr lang="en-US" sz="3000" dirty="0" smtClean="0"/>
              <a:t>A </a:t>
            </a:r>
            <a:r>
              <a:rPr lang="en-US" sz="3000" u="sng" dirty="0" smtClean="0"/>
              <a:t>daily</a:t>
            </a:r>
            <a:r>
              <a:rPr lang="en-US" sz="3000" dirty="0" smtClean="0"/>
              <a:t> serving that reflects variety over the week</a:t>
            </a:r>
          </a:p>
          <a:p>
            <a:pPr eaLnBrk="1" hangingPunct="1"/>
            <a:r>
              <a:rPr lang="en-US" sz="3000" dirty="0" smtClean="0"/>
              <a:t>Vegetable subgroup </a:t>
            </a:r>
            <a:r>
              <a:rPr lang="en-US" sz="3000" u="sng" dirty="0" smtClean="0"/>
              <a:t>weekly</a:t>
            </a:r>
            <a:r>
              <a:rPr lang="en-US" sz="3000" dirty="0" smtClean="0"/>
              <a:t> requirements for:</a:t>
            </a:r>
          </a:p>
          <a:p>
            <a:pPr lvl="2" eaLnBrk="1" hangingPunct="1"/>
            <a:r>
              <a:rPr lang="en-US" sz="2000" dirty="0" smtClean="0"/>
              <a:t>Dark Green (e.g., </a:t>
            </a:r>
            <a:r>
              <a:rPr lang="it-IT" sz="2000" dirty="0" smtClean="0"/>
              <a:t>broccoli, collard greens, spinach)</a:t>
            </a:r>
            <a:endParaRPr lang="en-US" sz="2000" dirty="0" smtClean="0"/>
          </a:p>
          <a:p>
            <a:pPr lvl="2" eaLnBrk="1" hangingPunct="1"/>
            <a:r>
              <a:rPr lang="en-US" sz="2000" dirty="0" smtClean="0"/>
              <a:t>Red/Orange (e.g., carrots, sweet potatoes, tomatoes)</a:t>
            </a:r>
          </a:p>
          <a:p>
            <a:pPr lvl="2" eaLnBrk="1" hangingPunct="1"/>
            <a:r>
              <a:rPr lang="en-US" sz="2000" dirty="0" smtClean="0"/>
              <a:t>Beans/Peas (Legumes) (e.g., kidney beans, lentils, chickpeas)</a:t>
            </a:r>
          </a:p>
          <a:p>
            <a:pPr lvl="2" eaLnBrk="1" hangingPunct="1"/>
            <a:r>
              <a:rPr lang="en-US" sz="2000" dirty="0" smtClean="0"/>
              <a:t>Starchy (e.g., corn, green peas, white potatoes)</a:t>
            </a:r>
          </a:p>
          <a:p>
            <a:pPr lvl="2" eaLnBrk="1" hangingPunct="1"/>
            <a:r>
              <a:rPr lang="en-US" sz="2000" dirty="0" smtClean="0"/>
              <a:t>Other (e.g., onions, green beans, cucumbers)</a:t>
            </a:r>
          </a:p>
          <a:p>
            <a:pPr lvl="2" eaLnBrk="1" hangingPunct="1"/>
            <a:r>
              <a:rPr lang="en-US" sz="2000" dirty="0" smtClean="0"/>
              <a:t>Additional vegetables to meet 5 cup weekly total </a:t>
            </a:r>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926"/>
            <a:ext cx="8458200" cy="1136474"/>
          </a:xfrm>
        </p:spPr>
        <p:txBody>
          <a:bodyPr>
            <a:normAutofit/>
          </a:bodyPr>
          <a:lstStyle/>
          <a:p>
            <a:r>
              <a:rPr lang="en-US" sz="4000" dirty="0" smtClean="0"/>
              <a:t>Menu Planner for Healthy School Meals</a:t>
            </a:r>
            <a:endParaRPr lang="en-US" sz="4000" dirty="0"/>
          </a:p>
        </p:txBody>
      </p:sp>
      <p:pic>
        <p:nvPicPr>
          <p:cNvPr id="4098" name="Picture 2"/>
          <p:cNvPicPr>
            <a:picLocks noChangeAspect="1" noChangeArrowheads="1"/>
          </p:cNvPicPr>
          <p:nvPr/>
        </p:nvPicPr>
        <p:blipFill>
          <a:blip r:embed="rId3" cstate="print"/>
          <a:srcRect l="22500" t="16000" r="23333" b="8000"/>
          <a:stretch>
            <a:fillRect/>
          </a:stretch>
        </p:blipFill>
        <p:spPr bwMode="auto">
          <a:xfrm>
            <a:off x="2362200" y="1828800"/>
            <a:ext cx="4495800" cy="4495800"/>
          </a:xfrm>
          <a:prstGeom prst="rect">
            <a:avLst/>
          </a:prstGeom>
          <a:noFill/>
          <a:ln w="9525">
            <a:noFill/>
            <a:miter lim="800000"/>
            <a:headEnd/>
            <a:tailEnd/>
          </a:ln>
        </p:spPr>
      </p:pic>
      <p:cxnSp>
        <p:nvCxnSpPr>
          <p:cNvPr id="7" name="Straight Arrow Connector 6"/>
          <p:cNvCxnSpPr/>
          <p:nvPr/>
        </p:nvCxnSpPr>
        <p:spPr>
          <a:xfrm>
            <a:off x="990600" y="1905000"/>
            <a:ext cx="2514600" cy="1066800"/>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057400"/>
            <a:ext cx="3429000" cy="2308324"/>
          </a:xfrm>
          <a:prstGeom prst="rect">
            <a:avLst/>
          </a:prstGeom>
          <a:noFill/>
        </p:spPr>
        <p:txBody>
          <a:bodyPr wrap="square" rtlCol="0">
            <a:spAutoFit/>
          </a:bodyPr>
          <a:lstStyle/>
          <a:p>
            <a:r>
              <a:rPr lang="en-US" sz="3600" dirty="0" smtClean="0"/>
              <a:t>Coming  Summer 2012…</a:t>
            </a:r>
          </a:p>
          <a:p>
            <a:r>
              <a:rPr lang="en-US" sz="3600" dirty="0" smtClean="0"/>
              <a:t>Updated Fact Sheets</a:t>
            </a:r>
            <a:endParaRPr lang="en-US" sz="3600" dirty="0"/>
          </a:p>
        </p:txBody>
      </p:sp>
      <p:pic>
        <p:nvPicPr>
          <p:cNvPr id="7" name="Picture 3"/>
          <p:cNvPicPr>
            <a:picLocks noGrp="1" noChangeAspect="1" noChangeArrowheads="1"/>
          </p:cNvPicPr>
          <p:nvPr>
            <p:ph idx="1"/>
          </p:nvPr>
        </p:nvPicPr>
        <p:blipFill>
          <a:blip r:embed="rId3" cstate="print"/>
          <a:srcRect/>
          <a:stretch>
            <a:fillRect/>
          </a:stretch>
        </p:blipFill>
        <p:spPr>
          <a:xfrm>
            <a:off x="4191000" y="838200"/>
            <a:ext cx="4385334" cy="5670296"/>
          </a:xfrm>
          <a:noFill/>
          <a:ln w="57150">
            <a:solidFill>
              <a:srgbClr val="FF6600"/>
            </a:solidFill>
          </a:ln>
        </p:spPr>
      </p:pic>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Picture Placeholder 6" descr="8.23.2011 9183.jpg"/>
          <p:cNvPicPr>
            <a:picLocks noGrp="1" noChangeAspect="1"/>
          </p:cNvPicPr>
          <p:nvPr>
            <p:ph sz="quarter" idx="1"/>
          </p:nvPr>
        </p:nvPicPr>
        <p:blipFill>
          <a:blip r:embed="rId3" cstate="print"/>
          <a:stretch>
            <a:fillRect/>
          </a:stretch>
        </p:blipFill>
        <p:spPr>
          <a:xfrm>
            <a:off x="2286000" y="2133600"/>
            <a:ext cx="4267200" cy="4267200"/>
          </a:xfrm>
        </p:spPr>
      </p:pic>
      <p:pic>
        <p:nvPicPr>
          <p:cNvPr id="8" name="Picture 2" descr="C:\Documents and Settings\sfoss\My Documents\My Pictures\recipes logo.JPG"/>
          <p:cNvPicPr>
            <a:picLocks noGrp="1" noChangeAspect="1" noChangeArrowheads="1"/>
          </p:cNvPicPr>
          <p:nvPr>
            <p:ph sz="quarter" idx="1"/>
          </p:nvPr>
        </p:nvPicPr>
        <p:blipFill>
          <a:blip r:embed="rId4" cstate="print"/>
          <a:stretch>
            <a:fillRect/>
          </a:stretch>
        </p:blipFill>
        <p:spPr bwMode="auto">
          <a:xfrm>
            <a:off x="457200" y="914400"/>
            <a:ext cx="8229600" cy="1295400"/>
          </a:xfrm>
          <a:prstGeom prst="rect">
            <a:avLst/>
          </a:prstGeom>
          <a:noFill/>
        </p:spPr>
      </p:pic>
      <p:sp>
        <p:nvSpPr>
          <p:cNvPr id="6"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9" name="Slide Number Placeholder 8"/>
          <p:cNvSpPr>
            <a:spLocks noGrp="1"/>
          </p:cNvSpPr>
          <p:nvPr>
            <p:ph type="sldNum" sz="quarter" idx="12"/>
          </p:nvPr>
        </p:nvSpPr>
        <p:spPr/>
        <p:txBody>
          <a:bodyPr/>
          <a:lstStyle/>
          <a:p>
            <a:fld id="{C349C2B7-80B8-4F28-B182-D3819F42EDD1}" type="slidenum">
              <a:rPr lang="en-US" smtClean="0"/>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oster image"/>
          <p:cNvPicPr>
            <a:picLocks noChangeAspect="1" noChangeArrowheads="1"/>
          </p:cNvPicPr>
          <p:nvPr/>
        </p:nvPicPr>
        <p:blipFill>
          <a:blip r:embed="rId3" cstate="print"/>
          <a:srcRect/>
          <a:stretch>
            <a:fillRect/>
          </a:stretch>
        </p:blipFill>
        <p:spPr bwMode="auto">
          <a:xfrm>
            <a:off x="4343400" y="762000"/>
            <a:ext cx="4572000" cy="5638800"/>
          </a:xfrm>
          <a:prstGeom prst="rect">
            <a:avLst/>
          </a:prstGeom>
          <a:noFill/>
        </p:spPr>
      </p:pic>
      <p:sp>
        <p:nvSpPr>
          <p:cNvPr id="6" name="Title 5"/>
          <p:cNvSpPr>
            <a:spLocks noGrp="1"/>
          </p:cNvSpPr>
          <p:nvPr>
            <p:ph type="title"/>
          </p:nvPr>
        </p:nvSpPr>
        <p:spPr>
          <a:xfrm>
            <a:off x="685800" y="762000"/>
            <a:ext cx="3657600" cy="1295400"/>
          </a:xfrm>
        </p:spPr>
        <p:txBody>
          <a:bodyPr>
            <a:noAutofit/>
          </a:bodyPr>
          <a:lstStyle/>
          <a:p>
            <a:r>
              <a:rPr lang="en-US" sz="2800" dirty="0" smtClean="0"/>
              <a:t>Available now from </a:t>
            </a:r>
            <a:br>
              <a:rPr lang="en-US" sz="2800" dirty="0" smtClean="0"/>
            </a:br>
            <a:r>
              <a:rPr lang="en-US" sz="2800" dirty="0" smtClean="0"/>
              <a:t>Team Nutrition</a:t>
            </a:r>
            <a:endParaRPr lang="en-US" sz="2800" dirty="0"/>
          </a:p>
        </p:txBody>
      </p:sp>
      <p:sp>
        <p:nvSpPr>
          <p:cNvPr id="8" name="Text Placeholder 7"/>
          <p:cNvSpPr>
            <a:spLocks noGrp="1"/>
          </p:cNvSpPr>
          <p:nvPr>
            <p:ph type="body" sz="half" idx="2"/>
          </p:nvPr>
        </p:nvSpPr>
        <p:spPr>
          <a:xfrm>
            <a:off x="649287" y="2362200"/>
            <a:ext cx="3008313" cy="3763963"/>
          </a:xfrm>
        </p:spPr>
        <p:txBody>
          <a:bodyPr>
            <a:normAutofit/>
          </a:bodyPr>
          <a:lstStyle/>
          <a:p>
            <a:r>
              <a:rPr lang="en-US" sz="3600" dirty="0" smtClean="0"/>
              <a:t>Make Half your Plate Fruits &amp; Vegetables Poster</a:t>
            </a:r>
            <a:endParaRPr lang="en-US" sz="3600" dirty="0"/>
          </a:p>
        </p:txBody>
      </p:sp>
      <p:sp>
        <p:nvSpPr>
          <p:cNvPr id="9"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87" y="501650"/>
            <a:ext cx="3008313" cy="1555750"/>
          </a:xfrm>
        </p:spPr>
        <p:txBody>
          <a:bodyPr>
            <a:normAutofit/>
          </a:bodyPr>
          <a:lstStyle/>
          <a:p>
            <a:r>
              <a:rPr lang="en-US" sz="2800" dirty="0" smtClean="0"/>
              <a:t>Available now from Team Nutrition</a:t>
            </a:r>
            <a:endParaRPr lang="en-US" sz="2800" dirty="0"/>
          </a:p>
        </p:txBody>
      </p:sp>
      <p:sp>
        <p:nvSpPr>
          <p:cNvPr id="4" name="Text Placeholder 3"/>
          <p:cNvSpPr>
            <a:spLocks noGrp="1"/>
          </p:cNvSpPr>
          <p:nvPr>
            <p:ph type="body" sz="half" idx="2"/>
          </p:nvPr>
        </p:nvSpPr>
        <p:spPr>
          <a:xfrm>
            <a:off x="609600" y="2286000"/>
            <a:ext cx="3008313" cy="4191000"/>
          </a:xfrm>
        </p:spPr>
        <p:txBody>
          <a:bodyPr>
            <a:normAutofit/>
          </a:bodyPr>
          <a:lstStyle/>
          <a:p>
            <a:r>
              <a:rPr lang="en-US" sz="4400" dirty="0" smtClean="0"/>
              <a:t>Fruits and Vegetables Galore: Helping Kids Eat More</a:t>
            </a:r>
            <a:endParaRPr lang="en-US" sz="4400" dirty="0"/>
          </a:p>
        </p:txBody>
      </p:sp>
      <p:pic>
        <p:nvPicPr>
          <p:cNvPr id="5" name="Picture 4" descr="FVcvr-matted"/>
          <p:cNvPicPr>
            <a:picLocks noChangeAspect="1" noChangeArrowheads="1"/>
          </p:cNvPicPr>
          <p:nvPr/>
        </p:nvPicPr>
        <p:blipFill>
          <a:blip r:embed="rId3" cstate="print"/>
          <a:srcRect/>
          <a:stretch>
            <a:fillRect/>
          </a:stretch>
        </p:blipFill>
        <p:spPr bwMode="auto">
          <a:xfrm>
            <a:off x="4267200" y="872792"/>
            <a:ext cx="4267200" cy="5508073"/>
          </a:xfrm>
          <a:prstGeom prst="rect">
            <a:avLst/>
          </a:prstGeom>
          <a:noFill/>
        </p:spPr>
      </p:pic>
      <p:sp>
        <p:nvSpPr>
          <p:cNvPr id="6"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8526"/>
            <a:ext cx="8534400" cy="907874"/>
          </a:xfrm>
        </p:spPr>
        <p:txBody>
          <a:bodyPr>
            <a:noAutofit/>
          </a:bodyPr>
          <a:lstStyle/>
          <a:p>
            <a:r>
              <a:rPr lang="en-US" sz="4000" dirty="0" smtClean="0"/>
              <a:t>HealthierUS School Challenge Resources</a:t>
            </a:r>
            <a:endParaRPr lang="en-US" sz="4000" dirty="0"/>
          </a:p>
        </p:txBody>
      </p:sp>
      <p:pic>
        <p:nvPicPr>
          <p:cNvPr id="5122" name="Picture 2"/>
          <p:cNvPicPr>
            <a:picLocks noGrp="1" noChangeAspect="1" noChangeArrowheads="1"/>
          </p:cNvPicPr>
          <p:nvPr>
            <p:ph sz="quarter" idx="1"/>
          </p:nvPr>
        </p:nvPicPr>
        <p:blipFill>
          <a:blip r:embed="rId3" cstate="print"/>
          <a:srcRect l="22917" t="15000" r="22917" b="6667"/>
          <a:stretch>
            <a:fillRect/>
          </a:stretch>
        </p:blipFill>
        <p:spPr bwMode="auto">
          <a:xfrm>
            <a:off x="762000" y="1676400"/>
            <a:ext cx="7543800" cy="4906107"/>
          </a:xfrm>
          <a:prstGeom prst="rect">
            <a:avLst/>
          </a:prstGeom>
          <a:noFill/>
          <a:ln w="9525">
            <a:noFill/>
            <a:miter lim="800000"/>
            <a:headEnd/>
            <a:tailEnd/>
          </a:ln>
        </p:spPr>
      </p:pic>
      <p:cxnSp>
        <p:nvCxnSpPr>
          <p:cNvPr id="6" name="Straight Arrow Connector 5"/>
          <p:cNvCxnSpPr/>
          <p:nvPr/>
        </p:nvCxnSpPr>
        <p:spPr>
          <a:xfrm flipH="1">
            <a:off x="7848600" y="2895600"/>
            <a:ext cx="1219200" cy="762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3" cstate="print"/>
          <a:srcRect l="22778" t="15111" r="23889" b="11111"/>
          <a:stretch>
            <a:fillRect/>
          </a:stretch>
        </p:blipFill>
        <p:spPr bwMode="auto">
          <a:xfrm>
            <a:off x="0" y="1"/>
            <a:ext cx="9143999" cy="6858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349C2B7-80B8-4F28-B182-D3819F42EDD1}" type="slidenum">
              <a:rPr lang="en-US" smtClean="0"/>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3" cstate="print"/>
          <a:srcRect l="22222" t="15738" r="24074" b="8197"/>
          <a:stretch>
            <a:fillRect/>
          </a:stretch>
        </p:blipFill>
        <p:spPr bwMode="auto">
          <a:xfrm>
            <a:off x="304800" y="1752600"/>
            <a:ext cx="8458200" cy="4343400"/>
          </a:xfrm>
          <a:prstGeom prst="rect">
            <a:avLst/>
          </a:prstGeom>
          <a:solidFill>
            <a:srgbClr val="FF0000"/>
          </a:solidFill>
          <a:ln w="9525">
            <a:noFill/>
            <a:miter lim="800000"/>
            <a:headEnd/>
            <a:tailEnd/>
          </a:ln>
        </p:spPr>
      </p:pic>
      <p:cxnSp>
        <p:nvCxnSpPr>
          <p:cNvPr id="7" name="Straight Arrow Connector 6"/>
          <p:cNvCxnSpPr/>
          <p:nvPr/>
        </p:nvCxnSpPr>
        <p:spPr>
          <a:xfrm>
            <a:off x="1828800" y="4343400"/>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8" name="Title 6"/>
          <p:cNvSpPr txBox="1">
            <a:spLocks/>
          </p:cNvSpPr>
          <p:nvPr/>
        </p:nvSpPr>
        <p:spPr>
          <a:xfrm>
            <a:off x="533400" y="990600"/>
            <a:ext cx="8534400" cy="90787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tx2"/>
                </a:solidFill>
                <a:effectLst/>
                <a:uLnTx/>
                <a:uFillTx/>
                <a:latin typeface="+mj-lt"/>
                <a:ea typeface="+mj-ea"/>
                <a:cs typeface="+mj-cs"/>
              </a:rPr>
              <a:t>HealthierUS</a:t>
            </a:r>
            <a:r>
              <a:rPr kumimoji="0" lang="en-US" sz="4000" b="0" i="0" u="none" strike="noStrike" kern="1200" cap="none" spc="0" normalizeH="0" baseline="0" noProof="0" dirty="0" smtClean="0">
                <a:ln>
                  <a:noFill/>
                </a:ln>
                <a:solidFill>
                  <a:schemeClr val="tx2"/>
                </a:solidFill>
                <a:effectLst/>
                <a:uLnTx/>
                <a:uFillTx/>
                <a:latin typeface="+mj-lt"/>
                <a:ea typeface="+mj-ea"/>
                <a:cs typeface="+mj-cs"/>
              </a:rPr>
              <a:t> School Challenge Resources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fld id="{C349C2B7-80B8-4F28-B182-D3819F42EDD1}" type="slidenum">
              <a:rPr lang="en-US" smtClean="0"/>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8526"/>
            <a:ext cx="8229600" cy="907874"/>
          </a:xfrm>
        </p:spPr>
        <p:txBody>
          <a:bodyPr>
            <a:normAutofit/>
          </a:bodyPr>
          <a:lstStyle/>
          <a:p>
            <a:r>
              <a:rPr lang="en-US" sz="4000" dirty="0" err="1" smtClean="0"/>
              <a:t>HealthierUS</a:t>
            </a:r>
            <a:r>
              <a:rPr lang="en-US" sz="4000" dirty="0" smtClean="0"/>
              <a:t> Whole Grain Resource</a:t>
            </a:r>
            <a:endParaRPr lang="en-US" sz="4000" dirty="0"/>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3" cstate="print"/>
          <a:srcRect t="15094" r="2439" b="8491"/>
          <a:stretch>
            <a:fillRect/>
          </a:stretch>
        </p:blipFill>
        <p:spPr bwMode="auto">
          <a:xfrm>
            <a:off x="228600" y="1828800"/>
            <a:ext cx="8466665" cy="4191000"/>
          </a:xfrm>
          <a:prstGeom prst="rect">
            <a:avLst/>
          </a:prstGeom>
          <a:noFill/>
          <a:ln w="9525">
            <a:noFill/>
            <a:miter lim="800000"/>
            <a:headEnd/>
            <a:tailEnd/>
          </a:ln>
        </p:spPr>
      </p:pic>
      <p:sp>
        <p:nvSpPr>
          <p:cNvPr id="5" name="Rectangle 4"/>
          <p:cNvSpPr/>
          <p:nvPr/>
        </p:nvSpPr>
        <p:spPr>
          <a:xfrm>
            <a:off x="0" y="6172200"/>
            <a:ext cx="9144000" cy="369332"/>
          </a:xfrm>
          <a:prstGeom prst="rect">
            <a:avLst/>
          </a:prstGeom>
        </p:spPr>
        <p:txBody>
          <a:bodyPr wrap="square">
            <a:spAutoFit/>
          </a:bodyPr>
          <a:lstStyle/>
          <a:p>
            <a:pPr algn="ctr"/>
            <a:r>
              <a:rPr lang="en-US" dirty="0" smtClean="0"/>
              <a:t>http://www.teamnutrition.usda.gov/HealthierUS/HUSSCkit_pp25-35.pdf</a:t>
            </a:r>
            <a:endParaRPr lang="en-US" dirty="0"/>
          </a:p>
        </p:txBody>
      </p:sp>
      <p:sp>
        <p:nvSpPr>
          <p:cNvPr id="6"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685800"/>
            <a:ext cx="8229600" cy="984074"/>
          </a:xfrm>
        </p:spPr>
        <p:txBody>
          <a:bodyPr>
            <a:normAutofit/>
          </a:bodyPr>
          <a:lstStyle/>
          <a:p>
            <a:r>
              <a:rPr lang="en-US" sz="4000" dirty="0" err="1" smtClean="0"/>
              <a:t>HealthierUS</a:t>
            </a:r>
            <a:r>
              <a:rPr lang="en-US" sz="4000" dirty="0" smtClean="0"/>
              <a:t> Whole Grain Resource</a:t>
            </a:r>
            <a:endParaRPr lang="en-US" sz="4000" dirty="0"/>
          </a:p>
        </p:txBody>
      </p:sp>
      <p:pic>
        <p:nvPicPr>
          <p:cNvPr id="4098" name="Picture 2"/>
          <p:cNvPicPr>
            <a:picLocks noGrp="1" noChangeAspect="1" noChangeArrowheads="1"/>
          </p:cNvPicPr>
          <p:nvPr>
            <p:ph sz="quarter" idx="1"/>
          </p:nvPr>
        </p:nvPicPr>
        <p:blipFill>
          <a:blip r:embed="rId3" cstate="print"/>
          <a:srcRect t="15000" r="2783" b="6667"/>
          <a:stretch>
            <a:fillRect/>
          </a:stretch>
        </p:blipFill>
        <p:spPr bwMode="auto">
          <a:xfrm>
            <a:off x="152400" y="1752600"/>
            <a:ext cx="8839200" cy="4800600"/>
          </a:xfrm>
          <a:prstGeom prst="rect">
            <a:avLst/>
          </a:prstGeom>
          <a:noFill/>
          <a:ln w="9525">
            <a:noFill/>
            <a:miter lim="800000"/>
            <a:headEnd/>
            <a:tailEnd/>
          </a:ln>
        </p:spPr>
      </p:pic>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533400"/>
            <a:ext cx="8229600" cy="1143000"/>
          </a:xfrm>
        </p:spPr>
        <p:txBody>
          <a:bodyPr>
            <a:normAutofit/>
          </a:bodyPr>
          <a:lstStyle/>
          <a:p>
            <a:pPr eaLnBrk="1" hangingPunct="1"/>
            <a:r>
              <a:rPr lang="en-US" sz="4000" dirty="0" smtClean="0"/>
              <a:t>Vegetables (Lunch)</a:t>
            </a:r>
          </a:p>
        </p:txBody>
      </p:sp>
      <p:sp>
        <p:nvSpPr>
          <p:cNvPr id="27651" name="Content Placeholder 2"/>
          <p:cNvSpPr>
            <a:spLocks noGrp="1"/>
          </p:cNvSpPr>
          <p:nvPr>
            <p:ph idx="1"/>
          </p:nvPr>
        </p:nvSpPr>
        <p:spPr>
          <a:xfrm>
            <a:off x="457200" y="1981200"/>
            <a:ext cx="8382000" cy="4343400"/>
          </a:xfrm>
        </p:spPr>
        <p:txBody>
          <a:bodyPr/>
          <a:lstStyle/>
          <a:p>
            <a:pPr eaLnBrk="1" hangingPunct="1"/>
            <a:r>
              <a:rPr lang="en-US" dirty="0" smtClean="0"/>
              <a:t>Variety of preparation methods available</a:t>
            </a:r>
          </a:p>
          <a:p>
            <a:pPr lvl="1" eaLnBrk="1" hangingPunct="1"/>
            <a:r>
              <a:rPr lang="en-US" sz="2600" dirty="0" smtClean="0"/>
              <a:t>Fresh, frozen, and canned products</a:t>
            </a:r>
          </a:p>
          <a:p>
            <a:pPr lvl="1" eaLnBrk="1" hangingPunct="1"/>
            <a:r>
              <a:rPr lang="en-US" sz="2600" dirty="0" smtClean="0"/>
              <a:t>USDA Foods offers a variety of no salt added or lower sodium products</a:t>
            </a:r>
          </a:p>
          <a:p>
            <a:pPr eaLnBrk="1" hangingPunct="1"/>
            <a:r>
              <a:rPr lang="en-US" dirty="0" smtClean="0"/>
              <a:t>Changes in crediting of leafy greens</a:t>
            </a:r>
          </a:p>
          <a:p>
            <a:pPr eaLnBrk="1" hangingPunct="1"/>
            <a:r>
              <a:rPr lang="en-US" dirty="0" smtClean="0"/>
              <a:t>Foods from the beans/peas (legumes) subgroup may be credited as a vegetable OR a meat alternate</a:t>
            </a:r>
          </a:p>
        </p:txBody>
      </p:sp>
      <p:sp>
        <p:nvSpPr>
          <p:cNvPr id="8"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831674"/>
          </a:xfrm>
        </p:spPr>
        <p:txBody>
          <a:bodyPr>
            <a:normAutofit/>
          </a:bodyPr>
          <a:lstStyle/>
          <a:p>
            <a:r>
              <a:rPr lang="en-US" sz="4000" dirty="0" smtClean="0"/>
              <a:t>Timeline for Updated Resources</a:t>
            </a:r>
            <a:endParaRPr lang="en-US" sz="4000" dirty="0"/>
          </a:p>
        </p:txBody>
      </p:sp>
      <p:sp>
        <p:nvSpPr>
          <p:cNvPr id="3" name="Content Placeholder 2"/>
          <p:cNvSpPr>
            <a:spLocks noGrp="1"/>
          </p:cNvSpPr>
          <p:nvPr>
            <p:ph sz="quarter" idx="1"/>
          </p:nvPr>
        </p:nvSpPr>
        <p:spPr>
          <a:xfrm>
            <a:off x="76200" y="1752600"/>
            <a:ext cx="8991600" cy="4724400"/>
          </a:xfrm>
        </p:spPr>
        <p:txBody>
          <a:bodyPr>
            <a:normAutofit/>
          </a:bodyPr>
          <a:lstStyle/>
          <a:p>
            <a:r>
              <a:rPr lang="en-US" sz="2400" dirty="0" smtClean="0"/>
              <a:t>Food Buying Guide in Sections –</a:t>
            </a:r>
          </a:p>
          <a:p>
            <a:pPr lvl="1"/>
            <a:r>
              <a:rPr lang="en-US" dirty="0" smtClean="0">
                <a:solidFill>
                  <a:srgbClr val="FFC000"/>
                </a:solidFill>
              </a:rPr>
              <a:t>Spring, 2012 </a:t>
            </a:r>
            <a:r>
              <a:rPr lang="en-US" dirty="0" smtClean="0"/>
              <a:t>- Separating Fruits and Vegetable Subgroups and editing  to include tofu, soy yogurt, lower fat milk</a:t>
            </a:r>
          </a:p>
          <a:p>
            <a:pPr lvl="1"/>
            <a:r>
              <a:rPr lang="en-US" dirty="0" smtClean="0">
                <a:solidFill>
                  <a:srgbClr val="FFC000"/>
                </a:solidFill>
              </a:rPr>
              <a:t>Winter 2013 </a:t>
            </a:r>
            <a:r>
              <a:rPr lang="en-US" dirty="0" smtClean="0"/>
              <a:t>-  Yield studies for  new food items and Whole Grain products	</a:t>
            </a:r>
          </a:p>
          <a:p>
            <a:r>
              <a:rPr lang="en-US" sz="2400" dirty="0" smtClean="0">
                <a:solidFill>
                  <a:srgbClr val="FFC000"/>
                </a:solidFill>
              </a:rPr>
              <a:t>Spring 2012 </a:t>
            </a:r>
            <a:r>
              <a:rPr lang="en-US" sz="2400" dirty="0" smtClean="0"/>
              <a:t>- Recipes for Healthy Kids Cookbooks</a:t>
            </a:r>
          </a:p>
          <a:p>
            <a:r>
              <a:rPr lang="en-US" sz="2400" dirty="0" smtClean="0">
                <a:solidFill>
                  <a:srgbClr val="FFC000"/>
                </a:solidFill>
              </a:rPr>
              <a:t>Spring 2012 </a:t>
            </a:r>
            <a:r>
              <a:rPr lang="en-US" sz="2400" dirty="0" smtClean="0"/>
              <a:t>– Update </a:t>
            </a:r>
            <a:r>
              <a:rPr lang="en-US" sz="2400" dirty="0" err="1" smtClean="0"/>
              <a:t>HealthierUS</a:t>
            </a:r>
            <a:r>
              <a:rPr lang="en-US" sz="2400" dirty="0" smtClean="0"/>
              <a:t> application packet and Resource materials</a:t>
            </a:r>
          </a:p>
          <a:p>
            <a:r>
              <a:rPr lang="en-US" sz="2400" dirty="0" smtClean="0">
                <a:solidFill>
                  <a:srgbClr val="FFC000"/>
                </a:solidFill>
              </a:rPr>
              <a:t>Summer 2012 </a:t>
            </a:r>
            <a:r>
              <a:rPr lang="en-US" sz="2400" dirty="0" smtClean="0"/>
              <a:t>– Update </a:t>
            </a:r>
            <a:r>
              <a:rPr lang="en-US" sz="2400" i="1" dirty="0" smtClean="0"/>
              <a:t>Just the </a:t>
            </a:r>
            <a:r>
              <a:rPr lang="en-US" sz="2400" dirty="0" smtClean="0"/>
              <a:t>Facts nutrition fact sheets</a:t>
            </a:r>
          </a:p>
          <a:p>
            <a:r>
              <a:rPr lang="en-US" sz="2400" dirty="0" smtClean="0">
                <a:solidFill>
                  <a:srgbClr val="FFC000"/>
                </a:solidFill>
              </a:rPr>
              <a:t>Spring 2013 </a:t>
            </a:r>
            <a:r>
              <a:rPr lang="en-US" sz="2400" dirty="0" smtClean="0"/>
              <a:t>– Update the </a:t>
            </a:r>
            <a:r>
              <a:rPr lang="en-US" sz="2400" i="1" dirty="0" smtClean="0"/>
              <a:t>Menu Planner for Healthy School Meals</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0800000" flipV="1">
            <a:off x="381000" y="1066799"/>
            <a:ext cx="9144000" cy="1066800"/>
          </a:xfrm>
        </p:spPr>
        <p:txBody>
          <a:bodyPr>
            <a:normAutofit fontScale="90000"/>
          </a:bodyPr>
          <a:lstStyle/>
          <a:p>
            <a:pPr marL="465138" indent="-233363"/>
            <a:r>
              <a:rPr lang="en-US" dirty="0" smtClean="0"/>
              <a:t>Choose My Plate Resources</a:t>
            </a:r>
            <a:br>
              <a:rPr lang="en-US" dirty="0" smtClean="0"/>
            </a:br>
            <a:r>
              <a:rPr lang="en-US" sz="3100" dirty="0" smtClean="0"/>
              <a:t>www.choosemyplate.gov/food-groups/vegetables.html</a:t>
            </a:r>
            <a:endParaRPr lang="en-US" sz="3100" dirty="0"/>
          </a:p>
        </p:txBody>
      </p:sp>
      <p:pic>
        <p:nvPicPr>
          <p:cNvPr id="8194" name="Picture 2"/>
          <p:cNvPicPr>
            <a:picLocks noGrp="1" noChangeAspect="1" noChangeArrowheads="1"/>
          </p:cNvPicPr>
          <p:nvPr>
            <p:ph sz="quarter" idx="1"/>
          </p:nvPr>
        </p:nvPicPr>
        <p:blipFill>
          <a:blip r:embed="rId3" cstate="print"/>
          <a:srcRect t="15000" b="6667"/>
          <a:stretch>
            <a:fillRect/>
          </a:stretch>
        </p:blipFill>
        <p:spPr bwMode="auto">
          <a:xfrm>
            <a:off x="0" y="2286000"/>
            <a:ext cx="9144000" cy="4267200"/>
          </a:xfrm>
          <a:prstGeom prst="rect">
            <a:avLst/>
          </a:prstGeom>
          <a:noFill/>
          <a:ln w="9525">
            <a:noFill/>
            <a:miter lim="800000"/>
            <a:headEnd/>
            <a:tailEnd/>
          </a:ln>
        </p:spPr>
      </p:pic>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43000"/>
            <a:ext cx="8382000" cy="1143000"/>
          </a:xfrm>
        </p:spPr>
        <p:txBody>
          <a:bodyPr>
            <a:noAutofit/>
          </a:bodyPr>
          <a:lstStyle/>
          <a:p>
            <a:r>
              <a:rPr lang="en-US" sz="4000" dirty="0" smtClean="0"/>
              <a:t>Available from the National Food Service Management Institute (NFSMI)</a:t>
            </a:r>
            <a:endParaRPr lang="en-US" sz="4000" dirty="0"/>
          </a:p>
        </p:txBody>
      </p:sp>
      <p:pic>
        <p:nvPicPr>
          <p:cNvPr id="7" name="Picture Placeholder 6" descr="MediaPreview.jpg"/>
          <p:cNvPicPr>
            <a:picLocks noGrp="1" noChangeAspect="1"/>
          </p:cNvPicPr>
          <p:nvPr>
            <p:ph idx="1"/>
          </p:nvPr>
        </p:nvPicPr>
        <p:blipFill>
          <a:blip r:embed="rId3" cstate="print"/>
          <a:stretch>
            <a:fillRect/>
          </a:stretch>
        </p:blipFill>
        <p:spPr>
          <a:xfrm>
            <a:off x="3048000" y="2260600"/>
            <a:ext cx="6096000" cy="4064000"/>
          </a:xfrm>
        </p:spPr>
      </p:pic>
      <p:sp>
        <p:nvSpPr>
          <p:cNvPr id="6" name="Text Placeholder 5"/>
          <p:cNvSpPr>
            <a:spLocks noGrp="1"/>
          </p:cNvSpPr>
          <p:nvPr>
            <p:ph type="body" sz="half" idx="2"/>
          </p:nvPr>
        </p:nvSpPr>
        <p:spPr>
          <a:xfrm>
            <a:off x="762000" y="2057400"/>
            <a:ext cx="2743200" cy="4572000"/>
          </a:xfrm>
        </p:spPr>
        <p:txBody>
          <a:bodyPr>
            <a:normAutofit/>
          </a:bodyPr>
          <a:lstStyle/>
          <a:p>
            <a:endParaRPr lang="en-US" sz="3200" b="1" dirty="0" smtClean="0"/>
          </a:p>
          <a:p>
            <a:r>
              <a:rPr lang="en-US" sz="3200" b="1" i="1" dirty="0" smtClean="0"/>
              <a:t>Whole </a:t>
            </a:r>
          </a:p>
          <a:p>
            <a:r>
              <a:rPr lang="en-US" sz="3200" b="1" i="1" dirty="0" smtClean="0"/>
              <a:t>Grains in</a:t>
            </a:r>
          </a:p>
          <a:p>
            <a:r>
              <a:rPr lang="en-US" sz="3200" b="1" i="1" dirty="0" smtClean="0"/>
              <a:t>Child </a:t>
            </a:r>
          </a:p>
          <a:p>
            <a:r>
              <a:rPr lang="en-US" sz="3200" b="1" i="1" dirty="0" smtClean="0"/>
              <a:t>Nutrition</a:t>
            </a:r>
          </a:p>
          <a:p>
            <a:r>
              <a:rPr lang="en-US" sz="3200" b="1" i="1" dirty="0" smtClean="0"/>
              <a:t>Programs</a:t>
            </a:r>
            <a:endParaRPr lang="en-US" sz="3200" i="1" dirty="0"/>
          </a:p>
        </p:txBody>
      </p:sp>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sz="quarter" idx="4294967295"/>
          </p:nvPr>
        </p:nvPicPr>
        <p:blipFill>
          <a:blip r:embed="rId3" cstate="print"/>
          <a:srcRect l="6667" t="12791" r="7500" b="10465"/>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349C2B7-80B8-4F28-B182-D3819F42EDD1}" type="slidenum">
              <a:rPr lang="en-US" smtClean="0"/>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167" t="16766" r="15833" b="8291"/>
          <a:stretch>
            <a:fillRect/>
          </a:stretch>
        </p:blipFill>
        <p:spPr bwMode="auto">
          <a:xfrm>
            <a:off x="762000" y="1752600"/>
            <a:ext cx="7620000" cy="4495800"/>
          </a:xfrm>
          <a:prstGeom prst="rect">
            <a:avLst/>
          </a:prstGeom>
          <a:noFill/>
          <a:ln w="9525">
            <a:noFill/>
            <a:miter lim="800000"/>
            <a:headEnd/>
            <a:tailEnd/>
          </a:ln>
        </p:spPr>
      </p:pic>
      <p:sp>
        <p:nvSpPr>
          <p:cNvPr id="6" name="Title 5"/>
          <p:cNvSpPr>
            <a:spLocks noGrp="1"/>
          </p:cNvSpPr>
          <p:nvPr>
            <p:ph type="title"/>
          </p:nvPr>
        </p:nvSpPr>
        <p:spPr>
          <a:xfrm>
            <a:off x="152400" y="768526"/>
            <a:ext cx="8915400" cy="907874"/>
          </a:xfrm>
        </p:spPr>
        <p:txBody>
          <a:bodyPr>
            <a:normAutofit/>
          </a:bodyPr>
          <a:lstStyle/>
          <a:p>
            <a:pPr algn="ctr"/>
            <a:r>
              <a:rPr lang="en-US" sz="4000" dirty="0" smtClean="0"/>
              <a:t>Healthy Meals Resource System at NAL</a:t>
            </a:r>
            <a:endParaRPr lang="en-US" sz="4000" dirty="0"/>
          </a:p>
        </p:txBody>
      </p:sp>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144</a:t>
            </a:fld>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997126"/>
            <a:ext cx="9144000" cy="984074"/>
          </a:xfrm>
        </p:spPr>
        <p:txBody>
          <a:bodyPr>
            <a:noAutofit/>
          </a:bodyPr>
          <a:lstStyle/>
          <a:p>
            <a:pPr marL="465138" indent="-233363"/>
            <a:r>
              <a:rPr lang="en-US" sz="4000" dirty="0" smtClean="0"/>
              <a:t>Online training modules </a:t>
            </a:r>
            <a:r>
              <a:rPr lang="en-US" sz="3200" u="sng" dirty="0" smtClean="0"/>
              <a:t>http://healthymeals.nal.usda.gov/mealpattern</a:t>
            </a:r>
            <a:endParaRPr lang="en-US" sz="3200" u="sng" dirty="0"/>
          </a:p>
        </p:txBody>
      </p:sp>
      <p:pic>
        <p:nvPicPr>
          <p:cNvPr id="5" name="Picture Placeholder 4" descr="Finalrule.jpg"/>
          <p:cNvPicPr>
            <a:picLocks noGrp="1" noChangeAspect="1"/>
          </p:cNvPicPr>
          <p:nvPr>
            <p:ph sz="quarter" idx="1"/>
          </p:nvPr>
        </p:nvPicPr>
        <p:blipFill>
          <a:blip r:embed="rId3" cstate="print"/>
          <a:stretch>
            <a:fillRect/>
          </a:stretch>
        </p:blipFill>
        <p:spPr>
          <a:xfrm>
            <a:off x="0" y="1981200"/>
            <a:ext cx="9144000" cy="4572000"/>
          </a:xfrm>
        </p:spPr>
      </p:pic>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066800"/>
            <a:ext cx="9144000" cy="1143000"/>
          </a:xfrm>
        </p:spPr>
        <p:txBody>
          <a:bodyPr>
            <a:noAutofit/>
          </a:bodyPr>
          <a:lstStyle/>
          <a:p>
            <a:pPr marL="465138" indent="-233363"/>
            <a:r>
              <a:rPr lang="en-US" sz="4000" dirty="0" smtClean="0"/>
              <a:t>Best Practices Sharing Center at HMRS </a:t>
            </a:r>
            <a:r>
              <a:rPr lang="en-US" sz="3200" u="sng" dirty="0" smtClean="0">
                <a:solidFill>
                  <a:schemeClr val="tx1"/>
                </a:solidFill>
              </a:rPr>
              <a:t>http://healthymeals.nal.usda.gov/bestpractices</a:t>
            </a:r>
            <a:endParaRPr lang="en-US" sz="3200" dirty="0">
              <a:solidFill>
                <a:schemeClr val="tx1"/>
              </a:solidFill>
            </a:endParaRPr>
          </a:p>
        </p:txBody>
      </p:sp>
      <p:pic>
        <p:nvPicPr>
          <p:cNvPr id="8" name="Picture Placeholder 7" descr="screenshot.jpg"/>
          <p:cNvPicPr>
            <a:picLocks noGrp="1" noChangeAspect="1"/>
          </p:cNvPicPr>
          <p:nvPr>
            <p:ph sz="quarter" idx="1"/>
          </p:nvPr>
        </p:nvPicPr>
        <p:blipFill>
          <a:blip r:embed="rId3" cstate="print"/>
          <a:stretch>
            <a:fillRect/>
          </a:stretch>
        </p:blipFill>
        <p:spPr>
          <a:xfrm>
            <a:off x="771808" y="2438400"/>
            <a:ext cx="7533992" cy="4114799"/>
          </a:xfrm>
        </p:spPr>
      </p:pic>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981200"/>
            <a:ext cx="8534400" cy="2590800"/>
          </a:xfrm>
        </p:spPr>
        <p:txBody>
          <a:bodyPr/>
          <a:lstStyle/>
          <a:p>
            <a:pPr algn="ctr">
              <a:buNone/>
            </a:pPr>
            <a:r>
              <a:rPr lang="en-US" sz="3600" dirty="0" smtClean="0"/>
              <a:t>Sharing Session</a:t>
            </a:r>
          </a:p>
          <a:p>
            <a:pPr algn="ctr"/>
            <a:endParaRPr lang="en-US" sz="3600" dirty="0" smtClean="0"/>
          </a:p>
          <a:p>
            <a:pPr algn="ctr">
              <a:buNone/>
            </a:pPr>
            <a:r>
              <a:rPr lang="en-US" sz="3600" dirty="0" smtClean="0"/>
              <a:t>Resources YOU are working to develop …</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fld id="{C349C2B7-80B8-4F28-B182-D3819F42EDD1}" type="slidenum">
              <a:rPr lang="en-US" smtClean="0"/>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ctr">
              <a:buNone/>
            </a:pPr>
            <a:r>
              <a:rPr lang="en-US" sz="18000" dirty="0" smtClean="0"/>
              <a:t>?</a:t>
            </a:r>
            <a:endParaRPr lang="en-US" sz="18000" dirty="0"/>
          </a:p>
        </p:txBody>
      </p:sp>
      <p:sp>
        <p:nvSpPr>
          <p:cNvPr id="3"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fld id="{C349C2B7-80B8-4F28-B182-D3819F42EDD1}" type="slidenum">
              <a:rPr lang="en-US" smtClean="0"/>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400" dirty="0" smtClean="0">
                <a:solidFill>
                  <a:schemeClr val="tx1"/>
                </a:solidFill>
              </a:rPr>
              <a:t>USDA Foods</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C349C2B7-80B8-4F28-B182-D3819F42EDD1}" type="slidenum">
              <a:rPr lang="en-US" smtClean="0"/>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896112"/>
            <a:ext cx="8305800" cy="780288"/>
          </a:xfrm>
        </p:spPr>
        <p:txBody>
          <a:bodyPr>
            <a:normAutofit/>
          </a:bodyPr>
          <a:lstStyle/>
          <a:p>
            <a:r>
              <a:rPr lang="en-US" sz="4000" dirty="0" smtClean="0"/>
              <a:t>Grains (Lunch)</a:t>
            </a:r>
          </a:p>
        </p:txBody>
      </p:sp>
      <p:graphicFrame>
        <p:nvGraphicFramePr>
          <p:cNvPr id="9" name="Table 8"/>
          <p:cNvGraphicFramePr>
            <a:graphicFrameLocks noGrp="1"/>
          </p:cNvGraphicFramePr>
          <p:nvPr/>
        </p:nvGraphicFramePr>
        <p:xfrm>
          <a:off x="228600" y="1981225"/>
          <a:ext cx="8610600" cy="1219175"/>
        </p:xfrm>
        <a:graphic>
          <a:graphicData uri="http://schemas.openxmlformats.org/drawingml/2006/table">
            <a:tbl>
              <a:tblPr/>
              <a:tblGrid>
                <a:gridCol w="2947054"/>
                <a:gridCol w="1747089"/>
                <a:gridCol w="1673082"/>
                <a:gridCol w="2243375"/>
              </a:tblGrid>
              <a:tr h="178863">
                <a:tc gridSpan="4">
                  <a:txBody>
                    <a:bodyPr/>
                    <a:lstStyle/>
                    <a:p>
                      <a:pPr>
                        <a:lnSpc>
                          <a:spcPct val="115000"/>
                        </a:lnSpc>
                      </a:pPr>
                      <a:r>
                        <a:rPr lang="en-US" sz="1100" b="1" dirty="0">
                          <a:solidFill>
                            <a:schemeClr val="tx1"/>
                          </a:solidFill>
                          <a:latin typeface="+mj-lt"/>
                          <a:ea typeface="Calibri"/>
                          <a:cs typeface="Times New Roman" pitchFamily="18" charset="0"/>
                        </a:rPr>
                        <a:t>Lunch Meal Pattern</a:t>
                      </a: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pP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57726">
                <a:tc>
                  <a:txBody>
                    <a:bodyPr/>
                    <a:lstStyle/>
                    <a:p>
                      <a:pPr>
                        <a:lnSpc>
                          <a:spcPct val="115000"/>
                        </a:lnSpc>
                      </a:pP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en-US" sz="1100" b="1" dirty="0">
                          <a:solidFill>
                            <a:schemeClr val="tx1"/>
                          </a:solidFill>
                          <a:latin typeface="+mj-lt"/>
                          <a:ea typeface="Calibri"/>
                          <a:cs typeface="Times New Roman" pitchFamily="18" charset="0"/>
                        </a:rPr>
                        <a:t>GradesK-5</a:t>
                      </a: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en-US" sz="1100" b="1" dirty="0">
                          <a:solidFill>
                            <a:schemeClr val="tx1"/>
                          </a:solidFill>
                          <a:latin typeface="+mj-lt"/>
                          <a:ea typeface="Calibri"/>
                          <a:cs typeface="Times New Roman" pitchFamily="18" charset="0"/>
                        </a:rPr>
                        <a:t>Grades6-8</a:t>
                      </a: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en-US" sz="1100" b="1">
                          <a:solidFill>
                            <a:schemeClr val="tx1"/>
                          </a:solidFill>
                          <a:latin typeface="+mj-lt"/>
                          <a:ea typeface="Calibri"/>
                          <a:cs typeface="Times New Roman" pitchFamily="18" charset="0"/>
                        </a:rPr>
                        <a:t>Grades9-12</a:t>
                      </a:r>
                      <a:endParaRPr lang="en-US" sz="110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863">
                <a:tc>
                  <a:txBody>
                    <a:bodyPr/>
                    <a:lstStyle/>
                    <a:p>
                      <a:pPr>
                        <a:lnSpc>
                          <a:spcPct val="115000"/>
                        </a:lnSpc>
                      </a:pPr>
                      <a:r>
                        <a:rPr lang="en-US" sz="1100" b="1" dirty="0">
                          <a:solidFill>
                            <a:schemeClr val="tx1"/>
                          </a:solidFill>
                          <a:latin typeface="+mj-lt"/>
                          <a:ea typeface="Calibri"/>
                          <a:cs typeface="Times New Roman" pitchFamily="18" charset="0"/>
                        </a:rPr>
                        <a:t>Meal Pattern</a:t>
                      </a: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3">
                  <a:txBody>
                    <a:bodyPr/>
                    <a:lstStyle/>
                    <a:p>
                      <a:pPr>
                        <a:lnSpc>
                          <a:spcPct val="115000"/>
                        </a:lnSpc>
                      </a:pPr>
                      <a:r>
                        <a:rPr lang="en-US" sz="1100" b="1" dirty="0">
                          <a:solidFill>
                            <a:schemeClr val="tx1"/>
                          </a:solidFill>
                          <a:latin typeface="+mj-lt"/>
                          <a:ea typeface="Calibri"/>
                          <a:cs typeface="Times New Roman" pitchFamily="18" charset="0"/>
                        </a:rPr>
                        <a:t>Amount of </a:t>
                      </a:r>
                      <a:r>
                        <a:rPr lang="en-US" sz="1100" b="1" dirty="0" err="1">
                          <a:solidFill>
                            <a:schemeClr val="tx1"/>
                          </a:solidFill>
                          <a:latin typeface="+mj-lt"/>
                          <a:ea typeface="Calibri"/>
                          <a:cs typeface="Times New Roman" pitchFamily="18" charset="0"/>
                        </a:rPr>
                        <a:t>Food</a:t>
                      </a:r>
                      <a:r>
                        <a:rPr lang="en-US" sz="1100" b="1" baseline="30000" dirty="0" err="1">
                          <a:solidFill>
                            <a:schemeClr val="tx1"/>
                          </a:solidFill>
                          <a:latin typeface="+mj-lt"/>
                          <a:ea typeface="Calibri"/>
                          <a:cs typeface="Times New Roman" pitchFamily="18" charset="0"/>
                        </a:rPr>
                        <a:t>b</a:t>
                      </a:r>
                      <a:r>
                        <a:rPr lang="en-US" sz="1100" b="1" dirty="0">
                          <a:solidFill>
                            <a:schemeClr val="tx1"/>
                          </a:solidFill>
                          <a:latin typeface="+mj-lt"/>
                          <a:ea typeface="Calibri"/>
                          <a:cs typeface="Times New Roman" pitchFamily="18" charset="0"/>
                        </a:rPr>
                        <a:t> Per Week  (Minimum Per Day)</a:t>
                      </a:r>
                      <a:endParaRPr lang="en-US" sz="110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75877">
                <a:tc>
                  <a:txBody>
                    <a:bodyPr/>
                    <a:lstStyle/>
                    <a:p>
                      <a:pPr>
                        <a:lnSpc>
                          <a:spcPct val="115000"/>
                        </a:lnSpc>
                      </a:pPr>
                      <a:r>
                        <a:rPr lang="en-US" sz="1800" b="1" dirty="0">
                          <a:solidFill>
                            <a:schemeClr val="tx1"/>
                          </a:solidFill>
                          <a:latin typeface="+mj-lt"/>
                          <a:ea typeface="Calibri"/>
                          <a:cs typeface="Times New Roman" pitchFamily="18" charset="0"/>
                        </a:rPr>
                        <a:t>Grains</a:t>
                      </a:r>
                      <a:r>
                        <a:rPr lang="en-US" sz="1800" b="1" baseline="30000" dirty="0">
                          <a:solidFill>
                            <a:schemeClr val="tx1"/>
                          </a:solidFill>
                          <a:latin typeface="+mj-lt"/>
                          <a:ea typeface="Calibri"/>
                          <a:cs typeface="Times New Roman" pitchFamily="18" charset="0"/>
                        </a:rPr>
                        <a:t> </a:t>
                      </a:r>
                      <a:r>
                        <a:rPr lang="en-US" sz="1800" b="1" dirty="0">
                          <a:solidFill>
                            <a:schemeClr val="tx1"/>
                          </a:solidFill>
                          <a:latin typeface="+mj-lt"/>
                          <a:ea typeface="Calibri"/>
                          <a:cs typeface="Times New Roman" pitchFamily="18" charset="0"/>
                        </a:rPr>
                        <a:t>(oz eq)</a:t>
                      </a:r>
                      <a:r>
                        <a:rPr lang="en-US" sz="1800" b="1" baseline="30000" dirty="0">
                          <a:solidFill>
                            <a:schemeClr val="tx1"/>
                          </a:solidFill>
                          <a:latin typeface="+mj-lt"/>
                          <a:ea typeface="Calibri"/>
                          <a:cs typeface="Times New Roman" pitchFamily="18" charset="0"/>
                        </a:rPr>
                        <a:t> </a:t>
                      </a:r>
                      <a:endParaRPr lang="en-US" sz="1800" dirty="0">
                        <a:solidFill>
                          <a:schemeClr val="tx1"/>
                        </a:solidFill>
                        <a:latin typeface="+mj-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en-US" sz="1800" b="0" dirty="0">
                          <a:solidFill>
                            <a:schemeClr val="tx1"/>
                          </a:solidFill>
                          <a:latin typeface="+mj-lt"/>
                          <a:ea typeface="Calibri"/>
                          <a:cs typeface="Times New Roman" pitchFamily="18" charset="0"/>
                        </a:rPr>
                        <a:t>8-9 (1)</a:t>
                      </a: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en-US" sz="1800" b="0" dirty="0">
                          <a:solidFill>
                            <a:schemeClr val="tx1"/>
                          </a:solidFill>
                          <a:latin typeface="+mj-lt"/>
                          <a:ea typeface="Calibri"/>
                          <a:cs typeface="Times New Roman" pitchFamily="18" charset="0"/>
                        </a:rPr>
                        <a:t>8-10 (1)</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r>
                        <a:rPr lang="en-US" sz="1800" b="0" dirty="0">
                          <a:solidFill>
                            <a:schemeClr val="tx1"/>
                          </a:solidFill>
                          <a:latin typeface="+mj-lt"/>
                          <a:ea typeface="Calibri"/>
                          <a:cs typeface="Times New Roman" pitchFamily="18" charset="0"/>
                        </a:rPr>
                        <a:t>10-12 (2)</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rown Beans.psd"/>
          <p:cNvPicPr>
            <a:picLocks noChangeAspect="1"/>
          </p:cNvPicPr>
          <p:nvPr/>
        </p:nvPicPr>
        <p:blipFill>
          <a:blip r:embed="rId3" cstate="print"/>
          <a:stretch>
            <a:fillRect/>
          </a:stretch>
        </p:blipFill>
        <p:spPr>
          <a:xfrm>
            <a:off x="3505200" y="-901577"/>
            <a:ext cx="8229600" cy="5685580"/>
          </a:xfrm>
          <a:prstGeom prst="rect">
            <a:avLst/>
          </a:prstGeom>
        </p:spPr>
      </p:pic>
      <p:pic>
        <p:nvPicPr>
          <p:cNvPr id="8" name="Picture 7" descr="StockFood_Greenbeans.psd"/>
          <p:cNvPicPr>
            <a:picLocks noChangeAspect="1"/>
          </p:cNvPicPr>
          <p:nvPr/>
        </p:nvPicPr>
        <p:blipFill>
          <a:blip r:embed="rId4" cstate="print"/>
          <a:stretch>
            <a:fillRect/>
          </a:stretch>
        </p:blipFill>
        <p:spPr>
          <a:xfrm>
            <a:off x="4343400" y="1788378"/>
            <a:ext cx="4876800" cy="3731924"/>
          </a:xfrm>
          <a:prstGeom prst="rect">
            <a:avLst/>
          </a:prstGeom>
        </p:spPr>
      </p:pic>
      <p:pic>
        <p:nvPicPr>
          <p:cNvPr id="9" name="Picture 8" descr="StockFood_Tomatoes.psd"/>
          <p:cNvPicPr>
            <a:picLocks noChangeAspect="1"/>
          </p:cNvPicPr>
          <p:nvPr/>
        </p:nvPicPr>
        <p:blipFill>
          <a:blip r:embed="rId5" cstate="print"/>
          <a:stretch>
            <a:fillRect/>
          </a:stretch>
        </p:blipFill>
        <p:spPr>
          <a:xfrm>
            <a:off x="3657600" y="3734259"/>
            <a:ext cx="3962400" cy="2971341"/>
          </a:xfrm>
          <a:prstGeom prst="rect">
            <a:avLst/>
          </a:prstGeom>
        </p:spPr>
      </p:pic>
      <p:sp>
        <p:nvSpPr>
          <p:cNvPr id="12" name="Title 11"/>
          <p:cNvSpPr>
            <a:spLocks noGrp="1"/>
          </p:cNvSpPr>
          <p:nvPr>
            <p:ph type="title"/>
          </p:nvPr>
        </p:nvSpPr>
        <p:spPr>
          <a:xfrm>
            <a:off x="609600" y="533400"/>
            <a:ext cx="8229600" cy="1143000"/>
          </a:xfrm>
        </p:spPr>
        <p:txBody>
          <a:bodyPr>
            <a:normAutofit/>
          </a:bodyPr>
          <a:lstStyle/>
          <a:p>
            <a:r>
              <a:rPr lang="en-US" sz="4000" dirty="0" smtClean="0"/>
              <a:t>USDA Foods Update</a:t>
            </a:r>
            <a:endParaRPr lang="en-US" sz="4000" dirty="0"/>
          </a:p>
        </p:txBody>
      </p:sp>
      <p:sp>
        <p:nvSpPr>
          <p:cNvPr id="6" name="TextBox 5"/>
          <p:cNvSpPr txBox="1"/>
          <p:nvPr/>
        </p:nvSpPr>
        <p:spPr>
          <a:xfrm>
            <a:off x="533400" y="3352800"/>
            <a:ext cx="3815031" cy="1631216"/>
          </a:xfrm>
          <a:prstGeom prst="rect">
            <a:avLst/>
          </a:prstGeom>
          <a:noFill/>
        </p:spPr>
        <p:txBody>
          <a:bodyPr wrap="square" rtlCol="0">
            <a:spAutoFit/>
          </a:bodyPr>
          <a:lstStyle/>
          <a:p>
            <a:r>
              <a:rPr lang="en-US" sz="2800" b="1" dirty="0" smtClean="0">
                <a:solidFill>
                  <a:schemeClr val="tx2"/>
                </a:solidFill>
              </a:rPr>
              <a:t>Laura Walter</a:t>
            </a:r>
          </a:p>
          <a:p>
            <a:r>
              <a:rPr lang="en-US" b="1" dirty="0" smtClean="0">
                <a:solidFill>
                  <a:schemeClr val="tx2"/>
                </a:solidFill>
              </a:rPr>
              <a:t>Chief, Program Support Branch</a:t>
            </a:r>
          </a:p>
          <a:p>
            <a:r>
              <a:rPr lang="en-US" b="1" dirty="0" smtClean="0">
                <a:solidFill>
                  <a:schemeClr val="tx2"/>
                </a:solidFill>
              </a:rPr>
              <a:t>Food Distribution Division</a:t>
            </a:r>
          </a:p>
          <a:p>
            <a:endParaRPr lang="en-US" b="1" dirty="0" smtClean="0">
              <a:solidFill>
                <a:schemeClr val="tx2"/>
              </a:solidFill>
            </a:endParaRPr>
          </a:p>
          <a:p>
            <a:endParaRPr lang="en-US" dirty="0">
              <a:solidFill>
                <a:schemeClr val="tx2"/>
              </a:solidFill>
            </a:endParaRPr>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981200"/>
            <a:ext cx="8686800" cy="4191000"/>
          </a:xfrm>
        </p:spPr>
        <p:txBody>
          <a:bodyPr>
            <a:noAutofit/>
          </a:bodyPr>
          <a:lstStyle/>
          <a:p>
            <a:pPr marL="463550" indent="-349250">
              <a:spcAft>
                <a:spcPts val="0"/>
              </a:spcAft>
            </a:pPr>
            <a:r>
              <a:rPr lang="en-US" sz="3600" dirty="0" smtClean="0"/>
              <a:t>Serve more fruits and vegetables</a:t>
            </a:r>
            <a:endParaRPr lang="en-US" sz="3400" dirty="0" smtClean="0"/>
          </a:p>
          <a:p>
            <a:pPr marL="463550" indent="-349250">
              <a:spcAft>
                <a:spcPts val="0"/>
              </a:spcAft>
            </a:pPr>
            <a:r>
              <a:rPr lang="en-US" sz="3600" dirty="0" smtClean="0"/>
              <a:t>Identify and increase whole grains</a:t>
            </a:r>
          </a:p>
          <a:p>
            <a:pPr marL="463550" indent="-349250"/>
            <a:r>
              <a:rPr lang="en-US" sz="3600" dirty="0" smtClean="0"/>
              <a:t>Reduce sodium</a:t>
            </a:r>
            <a:endParaRPr lang="en-US" sz="3600" i="1" dirty="0" smtClean="0"/>
          </a:p>
          <a:p>
            <a:pPr marL="463550" indent="-349250"/>
            <a:r>
              <a:rPr lang="en-US" sz="3600" dirty="0" smtClean="0"/>
              <a:t>Reduce saturated fat</a:t>
            </a:r>
          </a:p>
          <a:p>
            <a:pPr marL="463550" indent="-349250"/>
            <a:r>
              <a:rPr lang="en-US" sz="3600" dirty="0" smtClean="0"/>
              <a:t>Eliminate </a:t>
            </a:r>
            <a:r>
              <a:rPr lang="en-US" sz="3600" i="1" dirty="0" smtClean="0"/>
              <a:t>trans</a:t>
            </a:r>
            <a:r>
              <a:rPr lang="en-US" sz="3600" dirty="0" smtClean="0"/>
              <a:t> fat</a:t>
            </a:r>
          </a:p>
          <a:p>
            <a:pPr marL="857250" indent="-742950"/>
            <a:endParaRPr lang="en-US" sz="3600" dirty="0" smtClean="0"/>
          </a:p>
        </p:txBody>
      </p:sp>
      <p:sp>
        <p:nvSpPr>
          <p:cNvPr id="3" name="Rectangle 2"/>
          <p:cNvSpPr/>
          <p:nvPr/>
        </p:nvSpPr>
        <p:spPr>
          <a:xfrm>
            <a:off x="533400" y="1044714"/>
            <a:ext cx="9144000" cy="707886"/>
          </a:xfrm>
          <a:prstGeom prst="rect">
            <a:avLst/>
          </a:prstGeom>
        </p:spPr>
        <p:txBody>
          <a:bodyPr wrap="square">
            <a:spAutoFit/>
          </a:bodyPr>
          <a:lstStyle/>
          <a:p>
            <a:pPr lvl="0">
              <a:buNone/>
            </a:pPr>
            <a:r>
              <a:rPr lang="en-US" sz="4000" dirty="0" smtClean="0">
                <a:solidFill>
                  <a:schemeClr val="tx2"/>
                </a:solidFill>
                <a:latin typeface="+mj-lt"/>
              </a:rPr>
              <a:t>New Meal Pattern Challenges:</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151</a:t>
            </a:fld>
            <a:endParaRPr lang="en-US"/>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054894"/>
            <a:ext cx="8305800" cy="1231106"/>
          </a:xfrm>
          <a:prstGeom prst="rect">
            <a:avLst/>
          </a:prstGeom>
          <a:noFill/>
        </p:spPr>
        <p:txBody>
          <a:bodyPr wrap="square" rtlCol="0">
            <a:spAutoFit/>
          </a:bodyPr>
          <a:lstStyle/>
          <a:p>
            <a:r>
              <a:rPr lang="en-US" sz="3700" dirty="0" smtClean="0">
                <a:solidFill>
                  <a:schemeClr val="tx2"/>
                </a:solidFill>
                <a:latin typeface="+mj-lt"/>
              </a:rPr>
              <a:t>USDA Foods – Helping Schools Meet New Requirements</a:t>
            </a:r>
            <a:endParaRPr lang="en-US" sz="3700" dirty="0">
              <a:solidFill>
                <a:schemeClr val="tx2"/>
              </a:solidFill>
              <a:latin typeface="+mj-lt"/>
            </a:endParaRPr>
          </a:p>
        </p:txBody>
      </p:sp>
      <p:sp>
        <p:nvSpPr>
          <p:cNvPr id="8" name="TextBox 7"/>
          <p:cNvSpPr txBox="1"/>
          <p:nvPr/>
        </p:nvSpPr>
        <p:spPr>
          <a:xfrm>
            <a:off x="533400" y="2665035"/>
            <a:ext cx="7772400" cy="3354765"/>
          </a:xfrm>
          <a:prstGeom prst="rect">
            <a:avLst/>
          </a:prstGeom>
          <a:noFill/>
        </p:spPr>
        <p:txBody>
          <a:bodyPr wrap="square" rtlCol="0">
            <a:spAutoFit/>
          </a:bodyPr>
          <a:lstStyle/>
          <a:p>
            <a:r>
              <a:rPr lang="en-US" sz="2800" dirty="0" smtClean="0"/>
              <a:t>Fruits: </a:t>
            </a:r>
          </a:p>
          <a:p>
            <a:pPr marL="682625" lvl="1" indent="-225425">
              <a:buClr>
                <a:schemeClr val="accent3"/>
              </a:buClr>
              <a:buFont typeface="Wingdings 2" pitchFamily="18" charset="2"/>
              <a:buChar char=""/>
            </a:pPr>
            <a:r>
              <a:rPr lang="en-US" sz="2800" dirty="0" smtClean="0"/>
              <a:t>Canned in extra light syrup only</a:t>
            </a:r>
          </a:p>
          <a:p>
            <a:pPr marL="682625" lvl="1" indent="-225425">
              <a:buClr>
                <a:schemeClr val="accent3"/>
              </a:buClr>
              <a:buFont typeface="Wingdings 2" pitchFamily="18" charset="2"/>
              <a:buChar char=""/>
            </a:pPr>
            <a:r>
              <a:rPr lang="en-US" sz="2800" dirty="0" smtClean="0"/>
              <a:t>Frozen– unsweetened strawberries, apples, and blueberries; </a:t>
            </a:r>
          </a:p>
          <a:p>
            <a:pPr marL="682625" lvl="2" indent="-225425">
              <a:buClr>
                <a:schemeClr val="accent3"/>
              </a:buClr>
              <a:buFont typeface="Wingdings 2" pitchFamily="18" charset="2"/>
              <a:buChar char=""/>
            </a:pPr>
            <a:r>
              <a:rPr lang="en-US" sz="2800" dirty="0" smtClean="0"/>
              <a:t>Revising specification for SY 13-14</a:t>
            </a:r>
          </a:p>
          <a:p>
            <a:pPr marL="682625" lvl="1" indent="-225425">
              <a:buClr>
                <a:schemeClr val="accent3"/>
              </a:buClr>
              <a:buFont typeface="Wingdings 2" pitchFamily="18" charset="2"/>
              <a:buChar char=""/>
            </a:pPr>
            <a:r>
              <a:rPr lang="en-US" sz="2800" dirty="0" smtClean="0"/>
              <a:t>Dried- ¼ c. credits as ½ c.</a:t>
            </a:r>
          </a:p>
          <a:p>
            <a:pPr lvl="2"/>
            <a:endParaRPr lang="en-US" sz="2800" b="1" dirty="0" smtClean="0">
              <a:solidFill>
                <a:srgbClr val="0E661D"/>
              </a:solidFill>
            </a:endParaRPr>
          </a:p>
          <a:p>
            <a:endParaRPr lang="en-US" sz="800" b="1" dirty="0" smtClean="0">
              <a:solidFill>
                <a:schemeClr val="tx2"/>
              </a:solidFill>
            </a:endParaRPr>
          </a:p>
          <a:p>
            <a:r>
              <a:rPr lang="en-US" sz="800" b="1" dirty="0" smtClean="0">
                <a:solidFill>
                  <a:srgbClr val="0E661D"/>
                </a:solidFill>
              </a:rPr>
              <a:t>	</a:t>
            </a:r>
            <a:endParaRPr lang="en-US" sz="2800" b="1" dirty="0" smtClean="0">
              <a:solidFill>
                <a:schemeClr val="tx2"/>
              </a:solidFill>
            </a:endParaRP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152</a:t>
            </a:fld>
            <a:endParaRPr lang="en-US"/>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066800"/>
            <a:ext cx="8229600" cy="1231106"/>
          </a:xfrm>
          <a:prstGeom prst="rect">
            <a:avLst/>
          </a:prstGeom>
          <a:noFill/>
        </p:spPr>
        <p:txBody>
          <a:bodyPr wrap="square" rtlCol="0">
            <a:spAutoFit/>
          </a:bodyPr>
          <a:lstStyle/>
          <a:p>
            <a:r>
              <a:rPr lang="en-US" sz="3700" dirty="0" smtClean="0">
                <a:solidFill>
                  <a:schemeClr val="tx2"/>
                </a:solidFill>
                <a:latin typeface="+mj-lt"/>
              </a:rPr>
              <a:t>USDA Foods – Helping Schools Meet New Requirements</a:t>
            </a:r>
            <a:endParaRPr lang="en-US" sz="3700" dirty="0">
              <a:solidFill>
                <a:schemeClr val="tx2"/>
              </a:solidFill>
              <a:latin typeface="+mj-lt"/>
            </a:endParaRPr>
          </a:p>
        </p:txBody>
      </p:sp>
      <p:sp>
        <p:nvSpPr>
          <p:cNvPr id="8" name="TextBox 7"/>
          <p:cNvSpPr txBox="1"/>
          <p:nvPr/>
        </p:nvSpPr>
        <p:spPr>
          <a:xfrm>
            <a:off x="533400" y="2538948"/>
            <a:ext cx="7772400" cy="3785652"/>
          </a:xfrm>
          <a:prstGeom prst="rect">
            <a:avLst/>
          </a:prstGeom>
          <a:noFill/>
        </p:spPr>
        <p:txBody>
          <a:bodyPr wrap="square" rtlCol="0">
            <a:spAutoFit/>
          </a:bodyPr>
          <a:lstStyle/>
          <a:p>
            <a:pPr>
              <a:buClr>
                <a:schemeClr val="accent2"/>
              </a:buClr>
            </a:pPr>
            <a:r>
              <a:rPr lang="en-US" sz="2800" dirty="0" smtClean="0"/>
              <a:t>Vegetables: </a:t>
            </a:r>
          </a:p>
          <a:p>
            <a:pPr marL="804863" lvl="1" indent="-347663">
              <a:buClr>
                <a:schemeClr val="accent2"/>
              </a:buClr>
              <a:buFont typeface="Wingdings 2" pitchFamily="18" charset="2"/>
              <a:buChar char=""/>
            </a:pPr>
            <a:r>
              <a:rPr lang="en-US" sz="2800" dirty="0" smtClean="0"/>
              <a:t>Canned–low sodium or no added salt</a:t>
            </a:r>
          </a:p>
          <a:p>
            <a:pPr marL="804863" lvl="1" indent="-347663">
              <a:buClr>
                <a:schemeClr val="accent2"/>
              </a:buClr>
              <a:buFont typeface="Wingdings 2" pitchFamily="18" charset="2"/>
              <a:buChar char=""/>
            </a:pPr>
            <a:r>
              <a:rPr lang="en-US" sz="2800" dirty="0" smtClean="0"/>
              <a:t>Beans– wide variety offered; canned and dry; </a:t>
            </a:r>
            <a:r>
              <a:rPr lang="en-US" sz="2800" i="1" dirty="0" smtClean="0"/>
              <a:t>coming soon </a:t>
            </a:r>
            <a:r>
              <a:rPr lang="en-US" sz="2800" dirty="0" smtClean="0"/>
              <a:t>– further processing</a:t>
            </a:r>
          </a:p>
          <a:p>
            <a:pPr marL="804863" lvl="1" indent="-347663">
              <a:buClr>
                <a:schemeClr val="accent2"/>
              </a:buClr>
              <a:buFont typeface="Wingdings 2" pitchFamily="18" charset="2"/>
              <a:buChar char=""/>
            </a:pPr>
            <a:r>
              <a:rPr lang="en-US" sz="2800" dirty="0" smtClean="0"/>
              <a:t>Exploring dark green and orange vegetables</a:t>
            </a:r>
          </a:p>
          <a:p>
            <a:pPr marL="804863" lvl="1" indent="-347663">
              <a:buClr>
                <a:schemeClr val="accent2"/>
              </a:buClr>
              <a:buFont typeface="Wingdings 2" pitchFamily="18" charset="2"/>
              <a:buChar char=""/>
            </a:pPr>
            <a:r>
              <a:rPr lang="en-US" sz="2800" dirty="0" smtClean="0"/>
              <a:t>Fresh Cut Program Expansion – baby carrots, sliced apples</a:t>
            </a:r>
          </a:p>
          <a:p>
            <a:pPr lvl="1"/>
            <a:endParaRPr lang="en-US" sz="2800" b="1" dirty="0" smtClean="0">
              <a:solidFill>
                <a:schemeClr val="accent1">
                  <a:lumMod val="50000"/>
                </a:schemeClr>
              </a:solidFill>
            </a:endParaRPr>
          </a:p>
          <a:p>
            <a:endParaRPr lang="en-US" sz="800" b="1" dirty="0" smtClean="0">
              <a:solidFill>
                <a:schemeClr val="tx2"/>
              </a:solidFill>
            </a:endParaRPr>
          </a:p>
          <a:p>
            <a:r>
              <a:rPr lang="en-US" sz="800" b="1" dirty="0" smtClean="0">
                <a:solidFill>
                  <a:srgbClr val="0E661D"/>
                </a:solidFill>
              </a:rPr>
              <a:t>	</a:t>
            </a:r>
            <a:endParaRPr lang="en-US" sz="2800" b="1" dirty="0" smtClean="0">
              <a:solidFill>
                <a:schemeClr val="tx2"/>
              </a:solidFill>
            </a:endParaRP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153</a:t>
            </a:fld>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1905000"/>
            <a:ext cx="7239000" cy="338554"/>
          </a:xfrm>
          <a:prstGeom prst="rect">
            <a:avLst/>
          </a:prstGeom>
          <a:noFill/>
        </p:spPr>
        <p:txBody>
          <a:bodyPr wrap="square" rtlCol="0">
            <a:spAutoFit/>
          </a:bodyPr>
          <a:lstStyle/>
          <a:p>
            <a:endParaRPr lang="en-US" sz="800" b="1" dirty="0" smtClean="0">
              <a:solidFill>
                <a:srgbClr val="0E661D"/>
              </a:solidFill>
            </a:endParaRPr>
          </a:p>
          <a:p>
            <a:endParaRPr lang="en-US" sz="800" b="1" dirty="0" smtClean="0">
              <a:solidFill>
                <a:srgbClr val="0E661D"/>
              </a:solidFill>
            </a:endParaRPr>
          </a:p>
        </p:txBody>
      </p:sp>
      <p:sp>
        <p:nvSpPr>
          <p:cNvPr id="4" name="Title 3"/>
          <p:cNvSpPr>
            <a:spLocks noGrp="1"/>
          </p:cNvSpPr>
          <p:nvPr>
            <p:ph type="title"/>
          </p:nvPr>
        </p:nvSpPr>
        <p:spPr>
          <a:xfrm>
            <a:off x="609600" y="1066800"/>
            <a:ext cx="8229600" cy="1189038"/>
          </a:xfrm>
        </p:spPr>
        <p:txBody>
          <a:bodyPr>
            <a:normAutofit/>
          </a:bodyPr>
          <a:lstStyle/>
          <a:p>
            <a:r>
              <a:rPr lang="en-US" sz="3700" dirty="0" smtClean="0"/>
              <a:t>USDA Foods – Helping Schools Meet New Requirements</a:t>
            </a:r>
            <a:endParaRPr lang="en-US" sz="3700" dirty="0"/>
          </a:p>
        </p:txBody>
      </p:sp>
      <p:sp>
        <p:nvSpPr>
          <p:cNvPr id="5" name="Subtitle 4"/>
          <p:cNvSpPr>
            <a:spLocks noGrp="1"/>
          </p:cNvSpPr>
          <p:nvPr>
            <p:ph type="subTitle" idx="1"/>
          </p:nvPr>
        </p:nvSpPr>
        <p:spPr>
          <a:xfrm>
            <a:off x="457200" y="2286000"/>
            <a:ext cx="7391400" cy="4038600"/>
          </a:xfrm>
        </p:spPr>
        <p:txBody>
          <a:bodyPr>
            <a:normAutofit lnSpcReduction="10000"/>
          </a:bodyPr>
          <a:lstStyle/>
          <a:p>
            <a:r>
              <a:rPr lang="en-US" sz="2800" dirty="0" smtClean="0">
                <a:solidFill>
                  <a:schemeClr val="tx1"/>
                </a:solidFill>
              </a:rPr>
              <a:t>Whole grains:  meet WGR (</a:t>
            </a:r>
            <a:r>
              <a:rPr lang="en-US" sz="2800" u="sng" dirty="0" smtClean="0">
                <a:solidFill>
                  <a:schemeClr val="tx1"/>
                </a:solidFill>
              </a:rPr>
              <a:t>&gt;</a:t>
            </a:r>
            <a:r>
              <a:rPr lang="en-US" sz="2800" dirty="0" smtClean="0">
                <a:solidFill>
                  <a:schemeClr val="tx1"/>
                </a:solidFill>
              </a:rPr>
              <a:t>50%) requirement</a:t>
            </a:r>
          </a:p>
          <a:p>
            <a:pPr marL="341313" indent="-341313">
              <a:buSzPct val="100000"/>
              <a:buFont typeface="Wingdings 2" pitchFamily="18" charset="2"/>
              <a:buChar char=""/>
            </a:pPr>
            <a:r>
              <a:rPr lang="en-US" sz="2800" dirty="0" smtClean="0">
                <a:solidFill>
                  <a:schemeClr val="tx1"/>
                </a:solidFill>
              </a:rPr>
              <a:t>Pastas</a:t>
            </a:r>
          </a:p>
          <a:p>
            <a:pPr marL="341313" indent="-341313">
              <a:buSzPct val="100000"/>
              <a:buFont typeface="Wingdings 2" pitchFamily="18" charset="2"/>
              <a:buChar char=""/>
            </a:pPr>
            <a:r>
              <a:rPr lang="en-US" sz="2800" dirty="0" smtClean="0">
                <a:solidFill>
                  <a:schemeClr val="tx1"/>
                </a:solidFill>
              </a:rPr>
              <a:t>Brown Rice – regular or par-boiled 25# bags!!</a:t>
            </a:r>
          </a:p>
          <a:p>
            <a:pPr marL="341313" indent="-341313">
              <a:buSzPct val="100000"/>
              <a:buFont typeface="Wingdings 2" pitchFamily="18" charset="2"/>
              <a:buChar char=""/>
            </a:pPr>
            <a:r>
              <a:rPr lang="en-US" sz="2800" dirty="0" smtClean="0">
                <a:solidFill>
                  <a:schemeClr val="tx1"/>
                </a:solidFill>
              </a:rPr>
              <a:t>Rolled oats</a:t>
            </a:r>
          </a:p>
          <a:p>
            <a:pPr marL="341313" indent="-341313">
              <a:buSzPct val="100000"/>
              <a:buFont typeface="Wingdings 2" pitchFamily="18" charset="2"/>
              <a:buChar char=""/>
            </a:pPr>
            <a:r>
              <a:rPr lang="en-US" sz="2800" dirty="0" smtClean="0">
                <a:solidFill>
                  <a:schemeClr val="tx1"/>
                </a:solidFill>
              </a:rPr>
              <a:t>Tortillas</a:t>
            </a:r>
          </a:p>
          <a:p>
            <a:pPr marL="341313" indent="-341313">
              <a:buSzPct val="100000"/>
              <a:buFont typeface="Wingdings 2" pitchFamily="18" charset="2"/>
              <a:buChar char=""/>
            </a:pPr>
            <a:r>
              <a:rPr lang="en-US" sz="2800" dirty="0" smtClean="0">
                <a:solidFill>
                  <a:schemeClr val="tx1"/>
                </a:solidFill>
              </a:rPr>
              <a:t>Pancakes</a:t>
            </a:r>
          </a:p>
          <a:p>
            <a:pPr marL="341313" indent="-341313">
              <a:buSzPct val="100000"/>
              <a:buFont typeface="Wingdings 2" pitchFamily="18" charset="2"/>
              <a:buChar char=""/>
            </a:pPr>
            <a:r>
              <a:rPr lang="en-US" sz="2800" dirty="0" smtClean="0">
                <a:solidFill>
                  <a:schemeClr val="tx1"/>
                </a:solidFill>
              </a:rPr>
              <a:t>Whole kernel corn for further processing</a:t>
            </a:r>
          </a:p>
          <a:p>
            <a:pPr marL="341313" indent="-341313">
              <a:buSzPct val="100000"/>
              <a:buFont typeface="Wingdings 2" pitchFamily="18" charset="2"/>
              <a:buChar char=""/>
            </a:pPr>
            <a:r>
              <a:rPr lang="en-US" sz="2800" dirty="0" smtClean="0">
                <a:solidFill>
                  <a:schemeClr val="tx1"/>
                </a:solidFill>
              </a:rPr>
              <a:t>Whole wheat flour</a:t>
            </a:r>
          </a:p>
        </p:txBody>
      </p:sp>
      <p:sp>
        <p:nvSpPr>
          <p:cNvPr id="6"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100316"/>
            <a:ext cx="8229600" cy="1261884"/>
          </a:xfrm>
          <a:prstGeom prst="rect">
            <a:avLst/>
          </a:prstGeom>
          <a:noFill/>
        </p:spPr>
        <p:txBody>
          <a:bodyPr wrap="square" rtlCol="0">
            <a:spAutoFit/>
          </a:bodyPr>
          <a:lstStyle/>
          <a:p>
            <a:r>
              <a:rPr lang="en-US" sz="3700" dirty="0" smtClean="0">
                <a:solidFill>
                  <a:schemeClr val="tx2"/>
                </a:solidFill>
                <a:latin typeface="+mj-lt"/>
              </a:rPr>
              <a:t>USDA Foods – Helping Schools Meet New Requirements:</a:t>
            </a:r>
            <a:endParaRPr lang="en-US" sz="3700" dirty="0">
              <a:solidFill>
                <a:schemeClr val="tx2"/>
              </a:solidFill>
              <a:latin typeface="+mj-lt"/>
            </a:endParaRPr>
          </a:p>
        </p:txBody>
      </p:sp>
      <p:sp>
        <p:nvSpPr>
          <p:cNvPr id="8" name="TextBox 7"/>
          <p:cNvSpPr txBox="1"/>
          <p:nvPr/>
        </p:nvSpPr>
        <p:spPr>
          <a:xfrm>
            <a:off x="1066800" y="2219504"/>
            <a:ext cx="7239000" cy="4154984"/>
          </a:xfrm>
          <a:prstGeom prst="rect">
            <a:avLst/>
          </a:prstGeom>
          <a:noFill/>
        </p:spPr>
        <p:txBody>
          <a:bodyPr wrap="square" rtlCol="0">
            <a:spAutoFit/>
          </a:bodyPr>
          <a:lstStyle/>
          <a:p>
            <a:pPr marL="231775" indent="-231775">
              <a:buClr>
                <a:schemeClr val="accent3"/>
              </a:buClr>
              <a:buFont typeface="Wingdings 2" pitchFamily="18" charset="2"/>
              <a:buChar char=""/>
            </a:pPr>
            <a:r>
              <a:rPr lang="en-US" sz="2800" dirty="0" smtClean="0"/>
              <a:t>Reducing Sodium</a:t>
            </a:r>
          </a:p>
          <a:p>
            <a:pPr marL="804863" lvl="1" indent="-347663">
              <a:buClr>
                <a:schemeClr val="accent1"/>
              </a:buClr>
              <a:buFont typeface="Wingdings 2" pitchFamily="18" charset="2"/>
              <a:buChar char=""/>
            </a:pPr>
            <a:r>
              <a:rPr lang="en-US" sz="2800" dirty="0" smtClean="0"/>
              <a:t>Most meat/poultry 550mg/100g</a:t>
            </a:r>
          </a:p>
          <a:p>
            <a:pPr marL="804863" lvl="1" indent="-347663">
              <a:buClr>
                <a:schemeClr val="accent1"/>
              </a:buClr>
              <a:buFont typeface="Wingdings 2" pitchFamily="18" charset="2"/>
              <a:buChar char=""/>
            </a:pPr>
            <a:r>
              <a:rPr lang="en-US" sz="2800" dirty="0" smtClean="0"/>
              <a:t>Exploring further reductions in cheese and reduced sodium sliced ham</a:t>
            </a:r>
          </a:p>
          <a:p>
            <a:pPr marL="231775" indent="-231775">
              <a:buClr>
                <a:schemeClr val="accent3"/>
              </a:buClr>
              <a:buFont typeface="Wingdings 2" pitchFamily="18" charset="2"/>
              <a:buChar char=""/>
            </a:pPr>
            <a:r>
              <a:rPr lang="en-US" sz="2800" dirty="0" smtClean="0"/>
              <a:t>Reducing saturated fats</a:t>
            </a:r>
          </a:p>
          <a:p>
            <a:pPr marL="804863" indent="-347663">
              <a:buClr>
                <a:schemeClr val="accent1"/>
              </a:buClr>
              <a:buFont typeface="Wingdings 2" pitchFamily="18" charset="2"/>
              <a:buChar char=""/>
            </a:pPr>
            <a:r>
              <a:rPr lang="en-US" sz="2800" dirty="0" smtClean="0"/>
              <a:t>leaner meats, reduced fat cheeses, oven roasted chicken, Alaska Pollock for processing</a:t>
            </a:r>
          </a:p>
          <a:p>
            <a:endParaRPr lang="en-US" sz="800" b="1" dirty="0" smtClean="0">
              <a:solidFill>
                <a:srgbClr val="0E661D"/>
              </a:solidFill>
            </a:endParaRPr>
          </a:p>
          <a:p>
            <a:endParaRPr lang="en-US" sz="3200" b="1" dirty="0">
              <a:solidFill>
                <a:srgbClr val="0E661D"/>
              </a:solidFill>
            </a:endParaRP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155</a:t>
            </a:fld>
            <a:endParaRPr lang="en-US"/>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29600" cy="1143000"/>
          </a:xfrm>
        </p:spPr>
        <p:txBody>
          <a:bodyPr>
            <a:normAutofit/>
          </a:bodyPr>
          <a:lstStyle/>
          <a:p>
            <a:r>
              <a:rPr lang="en-US" sz="4000" dirty="0" smtClean="0"/>
              <a:t>HHFKA Provision</a:t>
            </a:r>
            <a:endParaRPr lang="en-US" sz="4000" dirty="0"/>
          </a:p>
        </p:txBody>
      </p:sp>
      <p:sp>
        <p:nvSpPr>
          <p:cNvPr id="2" name="Content Placeholder 1"/>
          <p:cNvSpPr>
            <a:spLocks noGrp="1"/>
          </p:cNvSpPr>
          <p:nvPr>
            <p:ph idx="1"/>
          </p:nvPr>
        </p:nvSpPr>
        <p:spPr>
          <a:xfrm>
            <a:off x="457200" y="1828800"/>
            <a:ext cx="8686800" cy="3429000"/>
          </a:xfrm>
        </p:spPr>
        <p:txBody>
          <a:bodyPr>
            <a:normAutofit/>
          </a:bodyPr>
          <a:lstStyle/>
          <a:p>
            <a:r>
              <a:rPr lang="en-US" sz="3200" dirty="0" smtClean="0"/>
              <a:t>Improving SFAs’ access to accurate nutrition and ingredient product information for commercial and USDA Foods</a:t>
            </a:r>
          </a:p>
          <a:p>
            <a:r>
              <a:rPr lang="en-US" sz="3200" dirty="0" smtClean="0"/>
              <a:t>Model specifications – helping schools create bids that result in high quality, better pricing </a:t>
            </a:r>
          </a:p>
          <a:p>
            <a:r>
              <a:rPr lang="en-US" sz="3200" dirty="0" smtClean="0"/>
              <a:t>Provide recommendations </a:t>
            </a:r>
            <a:r>
              <a:rPr lang="en-US" sz="3200" smtClean="0"/>
              <a:t>to Congress</a:t>
            </a:r>
            <a:endParaRPr lang="en-US" sz="3200" dirty="0" smtClean="0"/>
          </a:p>
          <a:p>
            <a:endParaRPr lang="en-US" sz="3200"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156</a:t>
            </a:fld>
            <a:endParaRPr lang="en-US"/>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29600" cy="1143000"/>
          </a:xfrm>
        </p:spPr>
        <p:txBody>
          <a:bodyPr>
            <a:normAutofit/>
          </a:bodyPr>
          <a:lstStyle/>
          <a:p>
            <a:r>
              <a:rPr lang="en-US" sz="4000" dirty="0" smtClean="0"/>
              <a:t>Other Resources</a:t>
            </a:r>
            <a:endParaRPr lang="en-US" sz="4000" dirty="0"/>
          </a:p>
        </p:txBody>
      </p:sp>
      <p:sp>
        <p:nvSpPr>
          <p:cNvPr id="2" name="Content Placeholder 1"/>
          <p:cNvSpPr>
            <a:spLocks noGrp="1"/>
          </p:cNvSpPr>
          <p:nvPr>
            <p:ph idx="1"/>
          </p:nvPr>
        </p:nvSpPr>
        <p:spPr>
          <a:xfrm>
            <a:off x="457200" y="1752600"/>
            <a:ext cx="8686800" cy="3429000"/>
          </a:xfrm>
        </p:spPr>
        <p:txBody>
          <a:bodyPr>
            <a:normAutofit/>
          </a:bodyPr>
          <a:lstStyle/>
          <a:p>
            <a:r>
              <a:rPr lang="en-US" sz="3200" dirty="0" smtClean="0"/>
              <a:t>USDA Foods Toolkit</a:t>
            </a:r>
          </a:p>
          <a:p>
            <a:r>
              <a:rPr lang="en-US" sz="3200" dirty="0" smtClean="0"/>
              <a:t>Updated Fact Sheets</a:t>
            </a:r>
          </a:p>
          <a:p>
            <a:r>
              <a:rPr lang="en-US" sz="3200" dirty="0" smtClean="0"/>
              <a:t>FDD Website enhancements</a:t>
            </a:r>
            <a:endParaRPr lang="en-US" sz="3200" dirty="0"/>
          </a:p>
        </p:txBody>
      </p:sp>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157</a:t>
            </a:fld>
            <a:endParaRPr lang="en-US"/>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400" dirty="0" smtClean="0">
                <a:solidFill>
                  <a:schemeClr val="tx1"/>
                </a:solidFill>
              </a:rPr>
              <a:t>CN Labeling and Crediting</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C349C2B7-80B8-4F28-B182-D3819F42EDD1}" type="slidenum">
              <a:rPr lang="en-US" smtClean="0"/>
              <a:pPr/>
              <a:t>158</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533400"/>
            <a:ext cx="8229600" cy="1143000"/>
          </a:xfrm>
        </p:spPr>
        <p:txBody>
          <a:bodyPr>
            <a:normAutofit/>
          </a:bodyPr>
          <a:lstStyle/>
          <a:p>
            <a:pPr eaLnBrk="1" hangingPunct="1"/>
            <a:r>
              <a:rPr lang="en-US" sz="4000" dirty="0" smtClean="0"/>
              <a:t>Child Nutrition (CN) Labeling</a:t>
            </a:r>
          </a:p>
        </p:txBody>
      </p:sp>
      <p:sp>
        <p:nvSpPr>
          <p:cNvPr id="6" name="Content Placeholder 5"/>
          <p:cNvSpPr>
            <a:spLocks noGrp="1"/>
          </p:cNvSpPr>
          <p:nvPr>
            <p:ph idx="1"/>
          </p:nvPr>
        </p:nvSpPr>
        <p:spPr/>
        <p:txBody>
          <a:bodyPr>
            <a:normAutofit/>
          </a:bodyPr>
          <a:lstStyle/>
          <a:p>
            <a:pPr>
              <a:buNone/>
            </a:pPr>
            <a:r>
              <a:rPr lang="en-US" dirty="0" smtClean="0"/>
              <a:t>	The CN Labeling Program is a voluntary Federal labeling program for the Child Nutrition Programs.</a:t>
            </a:r>
          </a:p>
          <a:p>
            <a:endParaRPr lang="en-US" b="1" dirty="0" smtClean="0"/>
          </a:p>
          <a:p>
            <a:r>
              <a:rPr lang="en-US" b="1" dirty="0" smtClean="0"/>
              <a:t>Who runs the Program?</a:t>
            </a:r>
          </a:p>
          <a:p>
            <a:endParaRPr lang="en-US" sz="1200" b="1" dirty="0" smtClean="0"/>
          </a:p>
          <a:p>
            <a:pPr lvl="1"/>
            <a:r>
              <a:rPr lang="en-US" dirty="0" smtClean="0"/>
              <a:t>The Food and Nutrition Service of USDA in cooperation with the following agencies:</a:t>
            </a:r>
          </a:p>
          <a:p>
            <a:pPr lvl="1"/>
            <a:endParaRPr lang="en-US" sz="1200" dirty="0" smtClean="0"/>
          </a:p>
          <a:p>
            <a:pPr lvl="2"/>
            <a:r>
              <a:rPr lang="en-US" dirty="0" smtClean="0"/>
              <a:t>Food Safety Inspection Service (FSIS) </a:t>
            </a:r>
          </a:p>
          <a:p>
            <a:pPr lvl="2"/>
            <a:r>
              <a:rPr lang="en-US" dirty="0" smtClean="0"/>
              <a:t>Agricultural Marketing Service (AMS) </a:t>
            </a:r>
          </a:p>
          <a:p>
            <a:pPr lvl="2"/>
            <a:r>
              <a:rPr lang="en-US" dirty="0" smtClean="0"/>
              <a:t>National Marine Fisheries Service (NMFS)</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C349C2B7-80B8-4F28-B182-D3819F42EDD1}" type="slidenum">
              <a:rPr lang="en-US" smtClean="0"/>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457200"/>
            <a:ext cx="6934200" cy="1230313"/>
          </a:xfrm>
        </p:spPr>
        <p:txBody>
          <a:bodyPr>
            <a:normAutofit/>
          </a:bodyPr>
          <a:lstStyle/>
          <a:p>
            <a:pPr eaLnBrk="1" hangingPunct="1"/>
            <a:r>
              <a:rPr lang="en-US" sz="4000" dirty="0" smtClean="0"/>
              <a:t>Grains (Lunch) </a:t>
            </a:r>
          </a:p>
        </p:txBody>
      </p:sp>
      <p:sp>
        <p:nvSpPr>
          <p:cNvPr id="3" name="Content Placeholder 2"/>
          <p:cNvSpPr>
            <a:spLocks noGrp="1"/>
          </p:cNvSpPr>
          <p:nvPr>
            <p:ph idx="1"/>
          </p:nvPr>
        </p:nvSpPr>
        <p:spPr>
          <a:xfrm>
            <a:off x="685800" y="2057400"/>
            <a:ext cx="7772400" cy="4051300"/>
          </a:xfrm>
        </p:spPr>
        <p:txBody>
          <a:bodyPr>
            <a:normAutofit/>
          </a:bodyPr>
          <a:lstStyle/>
          <a:p>
            <a:pPr eaLnBrk="1" hangingPunct="1">
              <a:defRPr/>
            </a:pPr>
            <a:r>
              <a:rPr lang="en-US" dirty="0" smtClean="0"/>
              <a:t>Schools must offer the daily and weekly serving ranges of grains</a:t>
            </a:r>
          </a:p>
          <a:p>
            <a:pPr lvl="1" eaLnBrk="1" hangingPunct="1">
              <a:defRPr/>
            </a:pPr>
            <a:r>
              <a:rPr lang="en-US" dirty="0" smtClean="0"/>
              <a:t>Maximums and minimums</a:t>
            </a:r>
          </a:p>
          <a:p>
            <a:pPr eaLnBrk="1" hangingPunct="1">
              <a:defRPr/>
            </a:pPr>
            <a:r>
              <a:rPr lang="en-US" dirty="0" smtClean="0"/>
              <a:t>Initially, at least ½ of grains offered during the week must be whole grain-rich</a:t>
            </a:r>
          </a:p>
          <a:p>
            <a:pPr eaLnBrk="1" hangingPunct="1">
              <a:defRPr/>
            </a:pPr>
            <a:r>
              <a:rPr lang="en-US" dirty="0" smtClean="0"/>
              <a:t>Beginning in SY 2014-15, all grains offered must be whole grain-rich</a:t>
            </a:r>
          </a:p>
          <a:p>
            <a:pPr lvl="1" eaLnBrk="1" hangingPunct="1">
              <a:defRPr/>
            </a:pPr>
            <a:r>
              <a:rPr lang="en-US" dirty="0" smtClean="0"/>
              <a:t>“Whole grain-rich” foods must contain at least 50 percent whole grains</a:t>
            </a:r>
          </a:p>
          <a:p>
            <a:pPr eaLnBrk="1" hangingPunct="1">
              <a:buFontTx/>
              <a:buNone/>
              <a:defRPr/>
            </a:pPr>
            <a:endParaRPr lang="en-US" dirty="0" smtClean="0"/>
          </a:p>
          <a:p>
            <a:pPr eaLnBrk="1" hangingPunct="1">
              <a:buFontTx/>
              <a:buNone/>
              <a:defRPr/>
            </a:pPr>
            <a:endParaRPr lang="en-US" dirty="0"/>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533400"/>
            <a:ext cx="8229600" cy="1143000"/>
          </a:xfrm>
        </p:spPr>
        <p:txBody>
          <a:bodyPr>
            <a:normAutofit/>
          </a:bodyPr>
          <a:lstStyle/>
          <a:p>
            <a:pPr eaLnBrk="1" hangingPunct="1"/>
            <a:r>
              <a:rPr lang="en-US" sz="4000" dirty="0" smtClean="0"/>
              <a:t>CN Labeling</a:t>
            </a:r>
          </a:p>
        </p:txBody>
      </p:sp>
      <p:sp>
        <p:nvSpPr>
          <p:cNvPr id="6" name="Content Placeholder 5"/>
          <p:cNvSpPr>
            <a:spLocks noGrp="1"/>
          </p:cNvSpPr>
          <p:nvPr>
            <p:ph idx="1"/>
          </p:nvPr>
        </p:nvSpPr>
        <p:spPr/>
        <p:txBody>
          <a:bodyPr/>
          <a:lstStyle/>
          <a:p>
            <a:endParaRPr lang="en-US" b="1" dirty="0" smtClean="0"/>
          </a:p>
          <a:p>
            <a:r>
              <a:rPr lang="en-US" b="1" dirty="0" smtClean="0"/>
              <a:t>What products are eligible: </a:t>
            </a:r>
          </a:p>
          <a:p>
            <a:endParaRPr lang="en-US" sz="1000" dirty="0" smtClean="0"/>
          </a:p>
          <a:p>
            <a:pPr lvl="1"/>
            <a:r>
              <a:rPr lang="en-US" dirty="0" smtClean="0"/>
              <a:t>Main dish products contributing to meat/meat alternate component (beef patties, cheese or meat pizzas, meat or cheese and bean burritos, and breaded fish portions).   </a:t>
            </a:r>
          </a:p>
          <a:p>
            <a:pPr lvl="2"/>
            <a:endParaRPr lang="en-US" dirty="0" smtClean="0"/>
          </a:p>
          <a:p>
            <a:pPr lvl="1"/>
            <a:endParaRPr lang="en-US" sz="1000" dirty="0" smtClean="0"/>
          </a:p>
          <a:p>
            <a:endParaRPr lang="en-US" dirty="0" smtClean="0"/>
          </a:p>
        </p:txBody>
      </p:sp>
      <p:sp>
        <p:nvSpPr>
          <p:cNvPr id="5" name="Slide Number Placeholder 4"/>
          <p:cNvSpPr>
            <a:spLocks noGrp="1"/>
          </p:cNvSpPr>
          <p:nvPr>
            <p:ph type="sldNum" sz="quarter" idx="12"/>
          </p:nvPr>
        </p:nvSpPr>
        <p:spPr/>
        <p:txBody>
          <a:bodyPr/>
          <a:lstStyle/>
          <a:p>
            <a:fld id="{C349C2B7-80B8-4F28-B182-D3819F42EDD1}" type="slidenum">
              <a:rPr lang="en-US" smtClean="0"/>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533400"/>
            <a:ext cx="8229600" cy="1143000"/>
          </a:xfrm>
        </p:spPr>
        <p:txBody>
          <a:bodyPr>
            <a:normAutofit/>
          </a:bodyPr>
          <a:lstStyle/>
          <a:p>
            <a:pPr eaLnBrk="1" hangingPunct="1"/>
            <a:r>
              <a:rPr lang="en-US" sz="4000" dirty="0" smtClean="0"/>
              <a:t>CN Labeling</a:t>
            </a:r>
          </a:p>
        </p:txBody>
      </p:sp>
      <p:sp>
        <p:nvSpPr>
          <p:cNvPr id="6" name="Content Placeholder 5"/>
          <p:cNvSpPr>
            <a:spLocks noGrp="1"/>
          </p:cNvSpPr>
          <p:nvPr>
            <p:ph idx="1"/>
          </p:nvPr>
        </p:nvSpPr>
        <p:spPr/>
        <p:txBody>
          <a:bodyPr/>
          <a:lstStyle/>
          <a:p>
            <a:r>
              <a:rPr lang="en-US" b="1" dirty="0" smtClean="0"/>
              <a:t>Label Claims will now Support the Final Rule and Meal Patterns for NSLP and SBP</a:t>
            </a:r>
          </a:p>
          <a:p>
            <a:endParaRPr lang="en-US" sz="2400" b="1" dirty="0" smtClean="0"/>
          </a:p>
          <a:p>
            <a:pPr lvl="1"/>
            <a:r>
              <a:rPr lang="en-US" sz="2400" dirty="0" smtClean="0"/>
              <a:t>Labels will identify Whole Grain-Rich items in crediting statement (WGR Grains). </a:t>
            </a:r>
          </a:p>
          <a:p>
            <a:pPr lvl="1"/>
            <a:endParaRPr lang="en-US" sz="2400" dirty="0" smtClean="0"/>
          </a:p>
          <a:p>
            <a:pPr lvl="1"/>
            <a:r>
              <a:rPr lang="en-US" sz="2400" dirty="0" smtClean="0"/>
              <a:t>Products that include vegetable subgroups will identify those subgroups on the CN label. </a:t>
            </a:r>
          </a:p>
          <a:p>
            <a:endParaRPr lang="en-US" sz="2400" dirty="0" smtClean="0"/>
          </a:p>
          <a:p>
            <a:pPr lvl="1">
              <a:buNone/>
            </a:pPr>
            <a:endParaRPr lang="en-US" sz="2000" dirty="0" smtClean="0"/>
          </a:p>
          <a:p>
            <a:pPr lvl="1">
              <a:buNone/>
            </a:pPr>
            <a:endParaRPr lang="en-US" sz="2000"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C349C2B7-80B8-4F28-B182-D3819F42EDD1}" type="slidenum">
              <a:rPr lang="en-US" smtClean="0"/>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275459"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349C2B7-80B8-4F28-B182-D3819F42EDD1}" type="slidenum">
              <a:rPr lang="en-US" smtClean="0"/>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219200"/>
            <a:ext cx="7772400" cy="1362456"/>
          </a:xfrm>
        </p:spPr>
        <p:txBody>
          <a:bodyPr/>
          <a:lstStyle/>
          <a:p>
            <a:pPr algn="r"/>
            <a:r>
              <a:rPr lang="en-US" sz="4400" dirty="0" err="1" smtClean="0">
                <a:solidFill>
                  <a:schemeClr val="tx1"/>
                </a:solidFill>
                <a:effectLst/>
              </a:rPr>
              <a:t>HealthierUS</a:t>
            </a:r>
            <a:r>
              <a:rPr lang="en-US" sz="4400" dirty="0" smtClean="0">
                <a:solidFill>
                  <a:schemeClr val="tx1"/>
                </a:solidFill>
                <a:effectLst/>
              </a:rPr>
              <a:t> School Challenge</a:t>
            </a:r>
            <a:endParaRPr lang="en-US" sz="4400" dirty="0">
              <a:solidFill>
                <a:schemeClr val="tx1"/>
              </a:solidFill>
              <a:effectLst/>
            </a:endParaRPr>
          </a:p>
        </p:txBody>
      </p:sp>
      <p:sp>
        <p:nvSpPr>
          <p:cNvPr id="4" name="Slide Number Placeholder 3"/>
          <p:cNvSpPr>
            <a:spLocks noGrp="1"/>
          </p:cNvSpPr>
          <p:nvPr>
            <p:ph type="sldNum" sz="quarter" idx="12"/>
          </p:nvPr>
        </p:nvSpPr>
        <p:spPr/>
        <p:txBody>
          <a:bodyPr/>
          <a:lstStyle/>
          <a:p>
            <a:fld id="{C349C2B7-80B8-4F28-B182-D3819F42EDD1}" type="slidenum">
              <a:rPr lang="en-US" smtClean="0"/>
              <a:pPr/>
              <a:t>163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rocess 9"/>
          <p:cNvSpPr/>
          <p:nvPr/>
        </p:nvSpPr>
        <p:spPr>
          <a:xfrm>
            <a:off x="0" y="4038600"/>
            <a:ext cx="9144000" cy="2819400"/>
          </a:xfrm>
          <a:prstGeom prst="flowChartProcess">
            <a:avLst/>
          </a:prstGeom>
          <a:solidFill>
            <a:srgbClr val="30409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053" name="Picture 5"/>
          <p:cNvPicPr>
            <a:picLocks noChangeAspect="1" noChangeArrowheads="1"/>
          </p:cNvPicPr>
          <p:nvPr/>
        </p:nvPicPr>
        <p:blipFill>
          <a:blip r:embed="rId3" cstate="print"/>
          <a:srcRect/>
          <a:stretch>
            <a:fillRect/>
          </a:stretch>
        </p:blipFill>
        <p:spPr bwMode="auto">
          <a:xfrm>
            <a:off x="0" y="0"/>
            <a:ext cx="4724400" cy="4038600"/>
          </a:xfrm>
          <a:prstGeom prst="rect">
            <a:avLst/>
          </a:prstGeom>
          <a:noFill/>
          <a:ln w="9525">
            <a:noFill/>
            <a:miter lim="800000"/>
            <a:headEnd/>
            <a:tailEnd/>
          </a:ln>
          <a:effectLst/>
        </p:spPr>
      </p:pic>
      <p:sp>
        <p:nvSpPr>
          <p:cNvPr id="5" name="Title 4"/>
          <p:cNvSpPr>
            <a:spLocks noGrp="1"/>
          </p:cNvSpPr>
          <p:nvPr>
            <p:ph type="ctrTitle"/>
          </p:nvPr>
        </p:nvSpPr>
        <p:spPr>
          <a:xfrm>
            <a:off x="4648200" y="304800"/>
            <a:ext cx="4267200" cy="3581400"/>
          </a:xfrm>
          <a:noFill/>
          <a:effectLst>
            <a:softEdge rad="12700"/>
          </a:effectLst>
        </p:spPr>
        <p:txBody>
          <a:bodyPr>
            <a:normAutofit/>
          </a:bodyPr>
          <a:lstStyle/>
          <a:p>
            <a:r>
              <a:rPr lang="en-US" sz="4800" b="1" spc="50" dirty="0" smtClean="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mn-lt"/>
              </a:rPr>
              <a:t>Take the</a:t>
            </a:r>
            <a:br>
              <a:rPr lang="en-US" sz="4800" b="1" spc="50" dirty="0" smtClean="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mn-lt"/>
              </a:rPr>
            </a:br>
            <a:r>
              <a:rPr lang="en-US" sz="4800" b="1" spc="50" dirty="0" smtClean="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mn-lt"/>
              </a:rPr>
              <a:t>HealthierUS </a:t>
            </a:r>
            <a:br>
              <a:rPr lang="en-US" sz="4800" b="1" spc="50" dirty="0" smtClean="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mn-lt"/>
              </a:rPr>
            </a:br>
            <a:r>
              <a:rPr lang="en-US" sz="4800" b="1" spc="50" dirty="0" smtClean="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mn-lt"/>
              </a:rPr>
              <a:t>School Challenge</a:t>
            </a:r>
            <a:endParaRPr lang="en-US" sz="48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mn-lt"/>
            </a:endParaRPr>
          </a:p>
        </p:txBody>
      </p:sp>
      <p:sp>
        <p:nvSpPr>
          <p:cNvPr id="9" name="Subtitle 8"/>
          <p:cNvSpPr>
            <a:spLocks noGrp="1"/>
          </p:cNvSpPr>
          <p:nvPr>
            <p:ph type="subTitle" idx="1"/>
          </p:nvPr>
        </p:nvSpPr>
        <p:spPr>
          <a:xfrm>
            <a:off x="-228600" y="4114800"/>
            <a:ext cx="9372600" cy="1295400"/>
          </a:xfrm>
        </p:spPr>
        <p:txBody>
          <a:bodyPr>
            <a:normAutofit/>
          </a:bodyPr>
          <a:lstStyle/>
          <a:p>
            <a:pPr>
              <a:spcBef>
                <a:spcPts val="1800"/>
              </a:spcBef>
            </a:pPr>
            <a:r>
              <a:rPr lang="en-US" sz="2000" dirty="0" smtClean="0"/>
              <a:t>New criteria just released for SY 2012-2013!</a:t>
            </a:r>
          </a:p>
          <a:p>
            <a:pPr>
              <a:spcBef>
                <a:spcPts val="1800"/>
              </a:spcBef>
            </a:pPr>
            <a:endParaRPr lang="en-US" sz="2000" dirty="0" smtClean="0"/>
          </a:p>
          <a:p>
            <a:r>
              <a:rPr lang="en-US" sz="2000" dirty="0" smtClean="0"/>
              <a:t>Submit applications to SA by June 30 to be considered under current criteria. </a:t>
            </a:r>
            <a:endParaRPr lang="en-US" sz="2000" dirty="0"/>
          </a:p>
        </p:txBody>
      </p:sp>
      <p:pic>
        <p:nvPicPr>
          <p:cNvPr id="7" name="Picture 5" descr="TNLogoSh"/>
          <p:cNvPicPr>
            <a:picLocks noChangeAspect="1" noChangeArrowheads="1"/>
          </p:cNvPicPr>
          <p:nvPr/>
        </p:nvPicPr>
        <p:blipFill>
          <a:blip r:embed="rId4" cstate="print"/>
          <a:srcRect/>
          <a:stretch>
            <a:fillRect/>
          </a:stretch>
        </p:blipFill>
        <p:spPr bwMode="auto">
          <a:xfrm>
            <a:off x="7696200" y="5715000"/>
            <a:ext cx="1066800" cy="1066800"/>
          </a:xfrm>
          <a:prstGeom prst="rect">
            <a:avLst/>
          </a:prstGeom>
          <a:noFill/>
          <a:ln w="9525">
            <a:noFill/>
            <a:miter lim="800000"/>
            <a:headEnd/>
            <a:tailEnd/>
          </a:ln>
        </p:spPr>
      </p:pic>
      <p:pic>
        <p:nvPicPr>
          <p:cNvPr id="8" name="Picture 5" descr="United States Department of Agriculture"/>
          <p:cNvPicPr>
            <a:picLocks noChangeAspect="1" noChangeArrowheads="1"/>
          </p:cNvPicPr>
          <p:nvPr/>
        </p:nvPicPr>
        <p:blipFill>
          <a:blip r:embed="rId5" cstate="print"/>
          <a:srcRect l="644" r="90974"/>
          <a:stretch>
            <a:fillRect/>
          </a:stretch>
        </p:blipFill>
        <p:spPr bwMode="auto">
          <a:xfrm>
            <a:off x="304800" y="5867400"/>
            <a:ext cx="1143000" cy="838200"/>
          </a:xfrm>
          <a:prstGeom prst="rect">
            <a:avLst/>
          </a:prstGeom>
          <a:noFill/>
          <a:ln w="9525">
            <a:noFill/>
            <a:miter lim="800000"/>
            <a:headEnd/>
            <a:tailEnd/>
          </a:ln>
        </p:spPr>
      </p:pic>
      <p:pic>
        <p:nvPicPr>
          <p:cNvPr id="11" name="Picture 10" descr="RightNav-LetsMove2.jpg"/>
          <p:cNvPicPr>
            <a:picLocks noChangeAspect="1"/>
          </p:cNvPicPr>
          <p:nvPr/>
        </p:nvPicPr>
        <p:blipFill>
          <a:blip r:embed="rId6" cstate="print"/>
          <a:stretch>
            <a:fillRect/>
          </a:stretch>
        </p:blipFill>
        <p:spPr>
          <a:xfrm>
            <a:off x="3995400" y="5943600"/>
            <a:ext cx="1110000" cy="774560"/>
          </a:xfrm>
          <a:prstGeom prst="rect">
            <a:avLst/>
          </a:prstGeom>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533400"/>
            <a:ext cx="8229600" cy="1143000"/>
          </a:xfrm>
        </p:spPr>
        <p:txBody>
          <a:bodyPr>
            <a:normAutofit/>
          </a:bodyPr>
          <a:lstStyle/>
          <a:p>
            <a:pPr eaLnBrk="1" hangingPunct="1"/>
            <a:r>
              <a:rPr lang="en-US" sz="4000" dirty="0" smtClean="0"/>
              <a:t>HUSSC Overview</a:t>
            </a:r>
          </a:p>
        </p:txBody>
      </p:sp>
      <p:sp>
        <p:nvSpPr>
          <p:cNvPr id="56323" name="Content Placeholder 2"/>
          <p:cNvSpPr>
            <a:spLocks noGrp="1"/>
          </p:cNvSpPr>
          <p:nvPr>
            <p:ph idx="1"/>
          </p:nvPr>
        </p:nvSpPr>
        <p:spPr>
          <a:xfrm>
            <a:off x="685800" y="1858963"/>
            <a:ext cx="7772400" cy="3632200"/>
          </a:xfrm>
        </p:spPr>
        <p:txBody>
          <a:bodyPr/>
          <a:lstStyle/>
          <a:p>
            <a:pPr>
              <a:spcBef>
                <a:spcPts val="1800"/>
              </a:spcBef>
            </a:pPr>
            <a:r>
              <a:rPr lang="en-US" dirty="0" smtClean="0"/>
              <a:t>Voluntary certification initiative</a:t>
            </a:r>
          </a:p>
          <a:p>
            <a:pPr>
              <a:spcBef>
                <a:spcPts val="1800"/>
              </a:spcBef>
            </a:pPr>
            <a:r>
              <a:rPr lang="en-US" dirty="0" smtClean="0"/>
              <a:t>Recognizes excellence in nutrition and physical activity in schools</a:t>
            </a:r>
          </a:p>
          <a:p>
            <a:pPr>
              <a:spcBef>
                <a:spcPts val="1800"/>
              </a:spcBef>
            </a:pPr>
            <a:r>
              <a:rPr lang="en-US" dirty="0" smtClean="0"/>
              <a:t>Awards at four levels</a:t>
            </a:r>
          </a:p>
          <a:p>
            <a:pPr>
              <a:spcBef>
                <a:spcPts val="1800"/>
              </a:spcBef>
            </a:pPr>
            <a:r>
              <a:rPr lang="en-US" dirty="0" smtClean="0"/>
              <a:t>Grants certification for 4 years</a:t>
            </a:r>
          </a:p>
          <a:p>
            <a:pPr eaLnBrk="1" hangingPunct="1"/>
            <a:endParaRPr lang="en-US" dirty="0" smtClean="0"/>
          </a:p>
          <a:p>
            <a:pPr lvl="1" eaLnBrk="1" hangingPunct="1"/>
            <a:endParaRPr lang="en-US" dirty="0" smtClean="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165</a:t>
            </a:fld>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533400"/>
            <a:ext cx="8229600" cy="1143000"/>
          </a:xfrm>
        </p:spPr>
        <p:txBody>
          <a:bodyPr>
            <a:normAutofit/>
          </a:bodyPr>
          <a:lstStyle/>
          <a:p>
            <a:pPr eaLnBrk="1" hangingPunct="1"/>
            <a:r>
              <a:rPr lang="en-US" sz="4000" dirty="0" smtClean="0"/>
              <a:t>HUSSC Goals</a:t>
            </a:r>
          </a:p>
        </p:txBody>
      </p:sp>
      <p:graphicFrame>
        <p:nvGraphicFramePr>
          <p:cNvPr id="7" name="Content Placeholder 3"/>
          <p:cNvGraphicFramePr>
            <a:graphicFrameLocks noGrp="1"/>
          </p:cNvGraphicFramePr>
          <p:nvPr>
            <p:ph idx="1"/>
          </p:nvPr>
        </p:nvGraphicFramePr>
        <p:xfrm>
          <a:off x="457200" y="16002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533400"/>
            <a:ext cx="8229600" cy="1143000"/>
          </a:xfrm>
        </p:spPr>
        <p:txBody>
          <a:bodyPr>
            <a:normAutofit/>
          </a:bodyPr>
          <a:lstStyle/>
          <a:p>
            <a:pPr eaLnBrk="1" hangingPunct="1"/>
            <a:r>
              <a:rPr lang="en-US" sz="4000" dirty="0" smtClean="0"/>
              <a:t>What’s New in HUSSC? </a:t>
            </a:r>
          </a:p>
        </p:txBody>
      </p:sp>
      <p:sp>
        <p:nvSpPr>
          <p:cNvPr id="6" name="Content Placeholder 5"/>
          <p:cNvSpPr>
            <a:spLocks noGrp="1"/>
          </p:cNvSpPr>
          <p:nvPr>
            <p:ph sz="quarter" idx="1"/>
          </p:nvPr>
        </p:nvSpPr>
        <p:spPr/>
        <p:txBody>
          <a:bodyPr>
            <a:normAutofit/>
          </a:bodyPr>
          <a:lstStyle/>
          <a:p>
            <a:r>
              <a:rPr lang="en-US" b="1" dirty="0" smtClean="0"/>
              <a:t>“Other Criteria for Excellence”: </a:t>
            </a:r>
            <a:r>
              <a:rPr lang="en-US" dirty="0" smtClean="0"/>
              <a:t> </a:t>
            </a:r>
          </a:p>
          <a:p>
            <a:pPr lvl="1"/>
            <a:r>
              <a:rPr lang="en-US" dirty="0" smtClean="0"/>
              <a:t>Schools select from 22 options relating to program outreach, physical activity, nutrition education, and school and community involvement in wellness efforts.</a:t>
            </a:r>
          </a:p>
          <a:p>
            <a:pPr lvl="1"/>
            <a:endParaRPr lang="en-US" dirty="0" smtClean="0"/>
          </a:p>
          <a:p>
            <a:pPr lvl="2"/>
            <a:r>
              <a:rPr lang="en-US" b="1" dirty="0" smtClean="0"/>
              <a:t>Bronze: </a:t>
            </a:r>
            <a:r>
              <a:rPr lang="en-US" dirty="0" smtClean="0"/>
              <a:t>2 options from any sub-category.</a:t>
            </a:r>
          </a:p>
          <a:p>
            <a:pPr lvl="2"/>
            <a:r>
              <a:rPr lang="en-US" b="1" dirty="0" smtClean="0"/>
              <a:t>Silver:</a:t>
            </a:r>
            <a:r>
              <a:rPr lang="en-US" dirty="0" smtClean="0"/>
              <a:t> at least 4 options from any sub-category</a:t>
            </a:r>
          </a:p>
          <a:p>
            <a:pPr lvl="2"/>
            <a:r>
              <a:rPr lang="en-US" b="1" dirty="0" smtClean="0"/>
              <a:t>Gold:</a:t>
            </a:r>
            <a:r>
              <a:rPr lang="en-US" dirty="0" smtClean="0"/>
              <a:t> at least 6 options from any sub-category.</a:t>
            </a:r>
          </a:p>
          <a:p>
            <a:pPr lvl="2"/>
            <a:r>
              <a:rPr lang="en-US" b="1" dirty="0" smtClean="0"/>
              <a:t>Gold Award of Distinction:</a:t>
            </a:r>
            <a:r>
              <a:rPr lang="en-US" dirty="0" smtClean="0"/>
              <a:t> at least 8 options from any sub-category.</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533400"/>
            <a:ext cx="8229600" cy="1143000"/>
          </a:xfrm>
        </p:spPr>
        <p:txBody>
          <a:bodyPr>
            <a:normAutofit/>
          </a:bodyPr>
          <a:lstStyle/>
          <a:p>
            <a:r>
              <a:rPr lang="en-US" sz="4000" dirty="0" smtClean="0"/>
              <a:t>What’s New in HUSSC? </a:t>
            </a:r>
          </a:p>
        </p:txBody>
      </p:sp>
      <p:sp>
        <p:nvSpPr>
          <p:cNvPr id="6" name="Content Placeholder 5"/>
          <p:cNvSpPr>
            <a:spLocks noGrp="1"/>
          </p:cNvSpPr>
          <p:nvPr>
            <p:ph sz="quarter" idx="1"/>
          </p:nvPr>
        </p:nvSpPr>
        <p:spPr>
          <a:xfrm>
            <a:off x="457200" y="1905000"/>
            <a:ext cx="8229600" cy="4572000"/>
          </a:xfrm>
        </p:spPr>
        <p:txBody>
          <a:bodyPr>
            <a:normAutofit/>
          </a:bodyPr>
          <a:lstStyle/>
          <a:p>
            <a:pPr lvl="0"/>
            <a:r>
              <a:rPr lang="en-US" b="1" dirty="0" smtClean="0"/>
              <a:t>ADP Calculation Change</a:t>
            </a:r>
          </a:p>
          <a:p>
            <a:pPr lvl="1"/>
            <a:r>
              <a:rPr lang="en-US" dirty="0" smtClean="0"/>
              <a:t>ADP calculation will be based on attendance rather than enrollment. </a:t>
            </a:r>
          </a:p>
          <a:p>
            <a:pPr lvl="0"/>
            <a:endParaRPr lang="en-US" b="1" dirty="0" smtClean="0"/>
          </a:p>
          <a:p>
            <a:pPr lvl="0"/>
            <a:r>
              <a:rPr lang="en-US" b="1" dirty="0" smtClean="0"/>
              <a:t>New Breakfast Criteria</a:t>
            </a:r>
            <a:r>
              <a:rPr lang="en-US" dirty="0" smtClean="0"/>
              <a:t>: </a:t>
            </a:r>
          </a:p>
          <a:p>
            <a:pPr lvl="1"/>
            <a:r>
              <a:rPr lang="en-US" dirty="0" smtClean="0"/>
              <a:t>Schools must participate in the SBP </a:t>
            </a:r>
          </a:p>
          <a:p>
            <a:pPr lvl="1"/>
            <a:r>
              <a:rPr lang="en-US" dirty="0" smtClean="0"/>
              <a:t>Upper award levels meet Average Daily Participation (ADP) criteria for breakfast.  </a:t>
            </a:r>
          </a:p>
          <a:p>
            <a:pPr lvl="1"/>
            <a:r>
              <a:rPr lang="en-US" dirty="0" smtClean="0"/>
              <a:t>Schools must also meet menu criteria at breakfast.</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533400"/>
            <a:ext cx="8229600" cy="1143000"/>
          </a:xfrm>
        </p:spPr>
        <p:txBody>
          <a:bodyPr>
            <a:normAutofit/>
          </a:bodyPr>
          <a:lstStyle/>
          <a:p>
            <a:r>
              <a:rPr lang="en-US" sz="4000" dirty="0" smtClean="0"/>
              <a:t>What’s New in HUSSC? </a:t>
            </a:r>
          </a:p>
        </p:txBody>
      </p:sp>
      <p:sp>
        <p:nvSpPr>
          <p:cNvPr id="6" name="Content Placeholder 5"/>
          <p:cNvSpPr>
            <a:spLocks noGrp="1"/>
          </p:cNvSpPr>
          <p:nvPr>
            <p:ph sz="quarter" idx="1"/>
          </p:nvPr>
        </p:nvSpPr>
        <p:spPr/>
        <p:txBody>
          <a:bodyPr>
            <a:normAutofit/>
          </a:bodyPr>
          <a:lstStyle/>
          <a:p>
            <a:pPr lvl="0" fontAlgn="auto">
              <a:spcAft>
                <a:spcPts val="0"/>
              </a:spcAft>
              <a:buFont typeface="Arial" pitchFamily="34" charset="0"/>
              <a:buChar char="•"/>
              <a:defRPr/>
            </a:pPr>
            <a:r>
              <a:rPr lang="en-US" sz="2400" b="1" dirty="0" smtClean="0"/>
              <a:t>Updated Lunch Criteria: </a:t>
            </a:r>
            <a:r>
              <a:rPr lang="en-US" sz="2400" dirty="0" smtClean="0"/>
              <a:t> </a:t>
            </a:r>
          </a:p>
          <a:p>
            <a:pPr lvl="1" fontAlgn="auto">
              <a:spcAft>
                <a:spcPts val="0"/>
              </a:spcAft>
              <a:buFont typeface="Arial" pitchFamily="34" charset="0"/>
              <a:buChar char="•"/>
              <a:defRPr/>
            </a:pPr>
            <a:r>
              <a:rPr lang="en-US" sz="2000" dirty="0" smtClean="0"/>
              <a:t>Reflect NSLP meal pattern requirements, while continuing to encourage schools to offer a variety of vegetables, fresh fruit and whole grain-rich grains.</a:t>
            </a:r>
          </a:p>
          <a:p>
            <a:pPr lvl="0" fontAlgn="auto">
              <a:spcAft>
                <a:spcPts val="0"/>
              </a:spcAft>
              <a:buFont typeface="Arial" pitchFamily="34" charset="0"/>
              <a:buChar char="•"/>
              <a:defRPr/>
            </a:pPr>
            <a:endParaRPr lang="en-US" sz="3600" b="1" dirty="0" smtClean="0"/>
          </a:p>
          <a:p>
            <a:pPr lvl="0" fontAlgn="auto">
              <a:spcAft>
                <a:spcPts val="0"/>
              </a:spcAft>
              <a:buFont typeface="Arial" pitchFamily="34" charset="0"/>
              <a:buChar char="•"/>
              <a:defRPr/>
            </a:pPr>
            <a:r>
              <a:rPr lang="en-US" sz="2400" b="1" dirty="0" smtClean="0"/>
              <a:t>Updated Local School Wellness Policy: </a:t>
            </a:r>
            <a:r>
              <a:rPr lang="en-US" sz="2400" dirty="0" smtClean="0"/>
              <a:t> </a:t>
            </a:r>
          </a:p>
          <a:p>
            <a:pPr lvl="1" fontAlgn="auto">
              <a:spcAft>
                <a:spcPts val="0"/>
              </a:spcAft>
              <a:buFont typeface="Arial" pitchFamily="34" charset="0"/>
              <a:buChar char="•"/>
              <a:defRPr/>
            </a:pPr>
            <a:r>
              <a:rPr lang="en-US" sz="2000" dirty="0" smtClean="0"/>
              <a:t>Consistent with the Healthy Hunger Free Kids Act of 2010, Public Law 111-296. </a:t>
            </a:r>
          </a:p>
          <a:p>
            <a:pPr lvl="1" fontAlgn="auto">
              <a:spcAft>
                <a:spcPts val="0"/>
              </a:spcAft>
              <a:buFont typeface="Arial" pitchFamily="34" charset="0"/>
              <a:buChar char="•"/>
              <a:defRPr/>
            </a:pPr>
            <a:endParaRPr lang="en-US" sz="1000" dirty="0" smtClean="0"/>
          </a:p>
          <a:p>
            <a:pPr lvl="1" fontAlgn="auto">
              <a:spcAft>
                <a:spcPts val="0"/>
              </a:spcAft>
              <a:buNone/>
              <a:defRPr/>
            </a:pPr>
            <a:endParaRPr lang="en-US" sz="2000" dirty="0" smtClean="0"/>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169</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533400"/>
            <a:ext cx="7848600" cy="1143000"/>
          </a:xfrm>
        </p:spPr>
        <p:txBody>
          <a:bodyPr/>
          <a:lstStyle/>
          <a:p>
            <a:pPr eaLnBrk="1" hangingPunct="1"/>
            <a:r>
              <a:rPr lang="en-US" sz="4000" dirty="0" smtClean="0"/>
              <a:t>Grains (Lunch)</a:t>
            </a:r>
          </a:p>
        </p:txBody>
      </p:sp>
      <p:sp>
        <p:nvSpPr>
          <p:cNvPr id="31747" name="Content Placeholder 2"/>
          <p:cNvSpPr>
            <a:spLocks noGrp="1"/>
          </p:cNvSpPr>
          <p:nvPr>
            <p:ph idx="1"/>
          </p:nvPr>
        </p:nvSpPr>
        <p:spPr>
          <a:xfrm>
            <a:off x="533400" y="2057400"/>
            <a:ext cx="8458200" cy="4525963"/>
          </a:xfrm>
        </p:spPr>
        <p:txBody>
          <a:bodyPr/>
          <a:lstStyle/>
          <a:p>
            <a:pPr eaLnBrk="1" hangingPunct="1"/>
            <a:r>
              <a:rPr lang="en-US" sz="2800" dirty="0" smtClean="0"/>
              <a:t>Grain-Based Desserts</a:t>
            </a:r>
          </a:p>
          <a:p>
            <a:pPr lvl="1" eaLnBrk="1" hangingPunct="1"/>
            <a:r>
              <a:rPr lang="en-US" sz="2400" dirty="0" smtClean="0"/>
              <a:t>Only two creditable grain-based desserts allowed at lunch per school week</a:t>
            </a:r>
          </a:p>
          <a:p>
            <a:pPr lvl="1" eaLnBrk="1" hangingPunct="1"/>
            <a:r>
              <a:rPr lang="en-US" sz="2400" dirty="0" smtClean="0"/>
              <a:t>These items are a major source of solid fats and added sugars per DGA 2010</a:t>
            </a:r>
          </a:p>
          <a:p>
            <a:pPr lvl="1" eaLnBrk="1" hangingPunct="1">
              <a:buNone/>
            </a:pPr>
            <a:endParaRPr lang="en-US" sz="2800" dirty="0" smtClean="0"/>
          </a:p>
        </p:txBody>
      </p:sp>
      <p:sp>
        <p:nvSpPr>
          <p:cNvPr id="8"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What’s New in HUSSC? </a:t>
            </a:r>
            <a:endParaRPr lang="en-US" sz="4000" dirty="0"/>
          </a:p>
        </p:txBody>
      </p:sp>
      <p:sp>
        <p:nvSpPr>
          <p:cNvPr id="3" name="Content Placeholder 2"/>
          <p:cNvSpPr>
            <a:spLocks noGrp="1"/>
          </p:cNvSpPr>
          <p:nvPr>
            <p:ph sz="quarter" idx="1"/>
          </p:nvPr>
        </p:nvSpPr>
        <p:spPr/>
        <p:txBody>
          <a:bodyPr>
            <a:normAutofit fontScale="92500" lnSpcReduction="10000"/>
          </a:bodyPr>
          <a:lstStyle/>
          <a:p>
            <a:pPr lvl="0"/>
            <a:r>
              <a:rPr lang="en-US" dirty="0" smtClean="0"/>
              <a:t>The HealthierUS School Challenge (HUSSC), and the Healthy Schools Program (HSP) now offer streamlined application options.</a:t>
            </a:r>
          </a:p>
          <a:p>
            <a:pPr lvl="1"/>
            <a:endParaRPr lang="en-US" dirty="0" smtClean="0"/>
          </a:p>
          <a:p>
            <a:r>
              <a:rPr lang="en-US" dirty="0" smtClean="0"/>
              <a:t>Streamlined HUSSC Application Process for HSP Awardees</a:t>
            </a:r>
          </a:p>
          <a:p>
            <a:pPr marL="640080" lvl="2">
              <a:spcBef>
                <a:spcPts val="700"/>
              </a:spcBef>
              <a:buClr>
                <a:schemeClr val="accent2"/>
              </a:buClr>
            </a:pPr>
            <a:r>
              <a:rPr lang="en-US" sz="2600" dirty="0" smtClean="0"/>
              <a:t>HSP awardees of any level automatically meet the  nutrition education, physical education, and physical activity criteria requirements for HUSSC.</a:t>
            </a:r>
          </a:p>
          <a:p>
            <a:pPr lvl="1">
              <a:buNone/>
            </a:pPr>
            <a:endParaRPr lang="en-US" dirty="0" smtClean="0"/>
          </a:p>
          <a:p>
            <a:pPr lvl="0"/>
            <a:r>
              <a:rPr lang="en-US" dirty="0" smtClean="0"/>
              <a:t>Streamlined HSP Application Process for HUSSC Awardees</a:t>
            </a:r>
          </a:p>
          <a:p>
            <a:pPr lvl="1">
              <a:buFont typeface="Arial" pitchFamily="34" charset="0"/>
              <a:buChar char="•"/>
            </a:pPr>
            <a:r>
              <a:rPr lang="en-US" sz="2200" dirty="0" smtClean="0"/>
              <a:t>HUSSC Awardees at any level automatically meet the bronze  school meals requirements for HSP. </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170</a:t>
            </a:fld>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7344"/>
            <a:ext cx="7772400" cy="1362456"/>
          </a:xfrm>
        </p:spPr>
        <p:txBody>
          <a:bodyPr/>
          <a:lstStyle/>
          <a:p>
            <a:pPr algn="ctr"/>
            <a:r>
              <a:rPr lang="en-US" sz="4400" dirty="0" smtClean="0">
                <a:solidFill>
                  <a:schemeClr val="tx1"/>
                </a:solidFill>
              </a:rPr>
              <a:t/>
            </a:r>
            <a:br>
              <a:rPr lang="en-US" sz="4400" dirty="0" smtClean="0">
                <a:solidFill>
                  <a:schemeClr val="tx1"/>
                </a:solidFill>
              </a:rPr>
            </a:br>
            <a:r>
              <a:rPr lang="en-US" sz="4400" dirty="0" smtClean="0">
                <a:solidFill>
                  <a:schemeClr val="tx1"/>
                </a:solidFill>
                <a:effectLst>
                  <a:outerShdw blurRad="38100" dist="38100" dir="2700000" algn="tl">
                    <a:srgbClr val="000000">
                      <a:alpha val="43137"/>
                    </a:srgbClr>
                  </a:outerShdw>
                </a:effectLst>
              </a:rPr>
              <a:t>Parking Lot – Level B</a:t>
            </a:r>
            <a:endParaRPr lang="en-US" sz="4400" dirty="0">
              <a:solidFill>
                <a:schemeClr val="tx1"/>
              </a:solidFill>
              <a:effectLst>
                <a:outerShdw blurRad="38100" dist="38100" dir="2700000" algn="tl">
                  <a:srgbClr val="000000">
                    <a:alpha val="43137"/>
                  </a:srgbClr>
                </a:outerShdw>
              </a:effectLst>
            </a:endParaRPr>
          </a:p>
        </p:txBody>
      </p:sp>
      <p:pic>
        <p:nvPicPr>
          <p:cNvPr id="1030" name="Picture 6" descr="http://www.centennialparkschool.com/resources/FindParkingCartoon.gif?timestamp=1287524852320"/>
          <p:cNvPicPr>
            <a:picLocks noChangeAspect="1" noChangeArrowheads="1"/>
          </p:cNvPicPr>
          <p:nvPr/>
        </p:nvPicPr>
        <p:blipFill>
          <a:blip r:embed="rId3" cstate="print"/>
          <a:srcRect/>
          <a:stretch>
            <a:fillRect/>
          </a:stretch>
        </p:blipFill>
        <p:spPr bwMode="auto">
          <a:xfrm>
            <a:off x="1828800" y="2249424"/>
            <a:ext cx="5562600" cy="4227576"/>
          </a:xfrm>
          <a:prstGeom prst="rect">
            <a:avLst/>
          </a:prstGeom>
          <a:noFill/>
        </p:spPr>
      </p:pic>
      <p:sp>
        <p:nvSpPr>
          <p:cNvPr id="5" name="Slide Number Placeholder 4"/>
          <p:cNvSpPr>
            <a:spLocks noGrp="1"/>
          </p:cNvSpPr>
          <p:nvPr>
            <p:ph type="sldNum" sz="quarter" idx="12"/>
          </p:nvPr>
        </p:nvSpPr>
        <p:spPr/>
        <p:txBody>
          <a:bodyPr/>
          <a:lstStyle/>
          <a:p>
            <a:fld id="{C349C2B7-80B8-4F28-B182-D3819F42EDD1}" type="slidenum">
              <a:rPr lang="en-US" smtClean="0"/>
              <a:pPr/>
              <a:t>171</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46114" name="Picture 2" descr="http://positivepsychologynews.com/ppnd_wp/wp-content/uploads/2008/12/thank-you-bodies.jpg"/>
          <p:cNvPicPr>
            <a:picLocks noChangeAspect="1" noChangeArrowheads="1"/>
          </p:cNvPicPr>
          <p:nvPr/>
        </p:nvPicPr>
        <p:blipFill>
          <a:blip r:embed="rId3" cstate="print"/>
          <a:srcRect/>
          <a:stretch>
            <a:fillRect/>
          </a:stretch>
        </p:blipFill>
        <p:spPr bwMode="auto">
          <a:xfrm>
            <a:off x="76030" y="610955"/>
            <a:ext cx="9067970" cy="6018445"/>
          </a:xfrm>
          <a:prstGeom prst="rect">
            <a:avLst/>
          </a:prstGeom>
          <a:noFill/>
        </p:spPr>
      </p:pic>
      <p:sp>
        <p:nvSpPr>
          <p:cNvPr id="4" name="Slide Number Placeholder 3"/>
          <p:cNvSpPr>
            <a:spLocks noGrp="1"/>
          </p:cNvSpPr>
          <p:nvPr>
            <p:ph type="sldNum" sz="quarter" idx="12"/>
          </p:nvPr>
        </p:nvSpPr>
        <p:spPr/>
        <p:txBody>
          <a:bodyPr/>
          <a:lstStyle/>
          <a:p>
            <a:fld id="{C349C2B7-80B8-4F28-B182-D3819F42EDD1}" type="slidenum">
              <a:rPr lang="en-US" smtClean="0"/>
              <a:pPr/>
              <a:t>172</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533400"/>
            <a:ext cx="8610600" cy="1143000"/>
          </a:xfrm>
        </p:spPr>
        <p:txBody>
          <a:bodyPr/>
          <a:lstStyle/>
          <a:p>
            <a:pPr algn="l" eaLnBrk="1" hangingPunct="1"/>
            <a:r>
              <a:rPr lang="en-US" sz="4000" dirty="0" smtClean="0"/>
              <a:t>Criteria for Whole Grain-Rich Foods</a:t>
            </a:r>
          </a:p>
        </p:txBody>
      </p:sp>
      <p:sp>
        <p:nvSpPr>
          <p:cNvPr id="30723" name="Content Placeholder 2"/>
          <p:cNvSpPr>
            <a:spLocks noGrp="1"/>
          </p:cNvSpPr>
          <p:nvPr>
            <p:ph idx="1"/>
          </p:nvPr>
        </p:nvSpPr>
        <p:spPr>
          <a:xfrm>
            <a:off x="457200" y="1600200"/>
            <a:ext cx="8458200" cy="4525963"/>
          </a:xfrm>
        </p:spPr>
        <p:txBody>
          <a:bodyPr/>
          <a:lstStyle/>
          <a:p>
            <a:pPr eaLnBrk="1" hangingPunct="1"/>
            <a:r>
              <a:rPr lang="en-US" sz="2800" dirty="0" smtClean="0"/>
              <a:t>Meet the serving size requirements in the Grains/Breads Instruction, </a:t>
            </a:r>
            <a:r>
              <a:rPr lang="en-US" sz="2800" u="sng" dirty="0" smtClean="0"/>
              <a:t>and</a:t>
            </a:r>
            <a:r>
              <a:rPr lang="en-US" sz="2800" dirty="0" smtClean="0"/>
              <a:t> </a:t>
            </a:r>
          </a:p>
          <a:p>
            <a:pPr eaLnBrk="1" hangingPunct="1"/>
            <a:endParaRPr lang="en-US" sz="2800" dirty="0" smtClean="0"/>
          </a:p>
          <a:p>
            <a:pPr eaLnBrk="1" hangingPunct="1"/>
            <a:r>
              <a:rPr lang="en-US" sz="2800" dirty="0" smtClean="0"/>
              <a:t>Meet at least </a:t>
            </a:r>
            <a:r>
              <a:rPr lang="en-US" sz="2800" u="sng" dirty="0" smtClean="0"/>
              <a:t>one</a:t>
            </a:r>
            <a:r>
              <a:rPr lang="en-US" sz="2800" dirty="0" smtClean="0"/>
              <a:t> of the following:</a:t>
            </a:r>
          </a:p>
          <a:p>
            <a:pPr lvl="3" eaLnBrk="1" hangingPunct="1"/>
            <a:r>
              <a:rPr lang="en-US" dirty="0" smtClean="0"/>
              <a:t>Whole grains per serving must be ≥ 8 grams</a:t>
            </a:r>
          </a:p>
          <a:p>
            <a:pPr lvl="3" eaLnBrk="1" hangingPunct="1"/>
            <a:r>
              <a:rPr lang="en-US" dirty="0" smtClean="0"/>
              <a:t>Product includes FDA’s whole grain health claim on its packaging</a:t>
            </a:r>
          </a:p>
          <a:p>
            <a:pPr lvl="3" eaLnBrk="1" hangingPunct="1"/>
            <a:r>
              <a:rPr lang="en-US" dirty="0" smtClean="0"/>
              <a:t>Product ingredient listing lists whole grain first (HUSSC criteria)</a:t>
            </a:r>
          </a:p>
          <a:p>
            <a:pPr eaLnBrk="1" hangingPunct="1"/>
            <a:endParaRPr lang="en-US" dirty="0" smtClean="0"/>
          </a:p>
        </p:txBody>
      </p:sp>
      <p:sp>
        <p:nvSpPr>
          <p:cNvPr id="9"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Autofit/>
          </a:bodyPr>
          <a:lstStyle/>
          <a:p>
            <a:r>
              <a:rPr lang="en-US" sz="4000" dirty="0" smtClean="0"/>
              <a:t>Meats/Meat Alternates (Lunch)</a:t>
            </a:r>
            <a:endParaRPr lang="en-US" sz="4000" dirty="0"/>
          </a:p>
        </p:txBody>
      </p:sp>
      <p:graphicFrame>
        <p:nvGraphicFramePr>
          <p:cNvPr id="5" name="Table 4"/>
          <p:cNvGraphicFramePr>
            <a:graphicFrameLocks noGrp="1"/>
          </p:cNvGraphicFramePr>
          <p:nvPr/>
        </p:nvGraphicFramePr>
        <p:xfrm>
          <a:off x="533400" y="1981199"/>
          <a:ext cx="7848599" cy="3733802"/>
        </p:xfrm>
        <a:graphic>
          <a:graphicData uri="http://schemas.openxmlformats.org/drawingml/2006/table">
            <a:tbl>
              <a:tblPr/>
              <a:tblGrid>
                <a:gridCol w="3124200"/>
                <a:gridCol w="1453503"/>
                <a:gridCol w="1631582"/>
                <a:gridCol w="1639314"/>
              </a:tblGrid>
              <a:tr h="291727">
                <a:tc gridSpan="4">
                  <a:txBody>
                    <a:bodyPr/>
                    <a:lstStyle/>
                    <a:p>
                      <a:pPr algn="ctr">
                        <a:lnSpc>
                          <a:spcPct val="115000"/>
                        </a:lnSpc>
                      </a:pPr>
                      <a:r>
                        <a:rPr lang="en-US" sz="1100" b="1" dirty="0">
                          <a:solidFill>
                            <a:schemeClr val="tx1"/>
                          </a:solidFill>
                          <a:latin typeface="+mn-lt"/>
                          <a:ea typeface="Calibri"/>
                          <a:cs typeface="Times New Roman" pitchFamily="18" charset="0"/>
                        </a:rPr>
                        <a:t>Lunch Meal Pattern</a:t>
                      </a:r>
                      <a:endParaRPr lang="en-US" sz="11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nSpc>
                          <a:spcPct val="115000"/>
                        </a:lnSpc>
                      </a:pPr>
                      <a:endParaRPr lang="en-US" sz="11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870410">
                <a:tc>
                  <a:txBody>
                    <a:bodyPr/>
                    <a:lstStyle/>
                    <a:p>
                      <a:pPr>
                        <a:lnSpc>
                          <a:spcPct val="115000"/>
                        </a:lnSpc>
                      </a:pPr>
                      <a:endParaRPr lang="en-US" sz="11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a:t>
                      </a:r>
                    </a:p>
                    <a:p>
                      <a:pPr algn="ctr">
                        <a:lnSpc>
                          <a:spcPct val="115000"/>
                        </a:lnSpc>
                      </a:pPr>
                      <a:r>
                        <a:rPr lang="en-US" sz="1800" b="1" dirty="0" smtClean="0">
                          <a:solidFill>
                            <a:schemeClr val="tx1"/>
                          </a:solidFill>
                          <a:latin typeface="+mn-lt"/>
                          <a:ea typeface="Calibri"/>
                          <a:cs typeface="Times New Roman" pitchFamily="18" charset="0"/>
                        </a:rPr>
                        <a:t>K-5</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a:t>
                      </a:r>
                    </a:p>
                    <a:p>
                      <a:pPr algn="ctr">
                        <a:lnSpc>
                          <a:spcPct val="115000"/>
                        </a:lnSpc>
                      </a:pPr>
                      <a:r>
                        <a:rPr lang="en-US" sz="1800" b="1" dirty="0" smtClean="0">
                          <a:solidFill>
                            <a:schemeClr val="tx1"/>
                          </a:solidFill>
                          <a:latin typeface="+mn-lt"/>
                          <a:ea typeface="Calibri"/>
                          <a:cs typeface="Times New Roman" pitchFamily="18" charset="0"/>
                        </a:rPr>
                        <a:t>6-8</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a:t>
                      </a:r>
                    </a:p>
                    <a:p>
                      <a:pPr algn="ctr">
                        <a:lnSpc>
                          <a:spcPct val="115000"/>
                        </a:lnSpc>
                      </a:pPr>
                      <a:r>
                        <a:rPr lang="en-US" sz="1800" b="1" dirty="0" smtClean="0">
                          <a:solidFill>
                            <a:schemeClr val="tx1"/>
                          </a:solidFill>
                          <a:latin typeface="+mn-lt"/>
                          <a:ea typeface="Calibri"/>
                          <a:cs typeface="Times New Roman" pitchFamily="18" charset="0"/>
                        </a:rPr>
                        <a:t>9-12</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5205">
                <a:tc>
                  <a:txBody>
                    <a:bodyPr/>
                    <a:lstStyle/>
                    <a:p>
                      <a:pPr>
                        <a:lnSpc>
                          <a:spcPct val="115000"/>
                        </a:lnSpc>
                      </a:pPr>
                      <a:r>
                        <a:rPr lang="en-US" sz="1600" b="1">
                          <a:solidFill>
                            <a:schemeClr val="tx1"/>
                          </a:solidFill>
                          <a:latin typeface="+mn-lt"/>
                          <a:ea typeface="Calibri"/>
                          <a:cs typeface="Times New Roman" pitchFamily="18" charset="0"/>
                        </a:rPr>
                        <a:t>Meal Pattern</a:t>
                      </a:r>
                      <a:endParaRPr lang="en-US" sz="160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3">
                  <a:txBody>
                    <a:bodyPr/>
                    <a:lstStyle/>
                    <a:p>
                      <a:pPr>
                        <a:lnSpc>
                          <a:spcPct val="115000"/>
                        </a:lnSpc>
                      </a:pPr>
                      <a:r>
                        <a:rPr lang="en-US" sz="1600" b="1" dirty="0">
                          <a:solidFill>
                            <a:schemeClr val="tx1"/>
                          </a:solidFill>
                          <a:latin typeface="+mn-lt"/>
                          <a:ea typeface="Calibri"/>
                          <a:cs typeface="Times New Roman" pitchFamily="18" charset="0"/>
                        </a:rPr>
                        <a:t>Amount of </a:t>
                      </a:r>
                      <a:r>
                        <a:rPr lang="en-US" sz="1600" b="1" dirty="0" smtClean="0">
                          <a:solidFill>
                            <a:schemeClr val="tx1"/>
                          </a:solidFill>
                          <a:latin typeface="+mn-lt"/>
                          <a:ea typeface="Calibri"/>
                          <a:cs typeface="Times New Roman" pitchFamily="18" charset="0"/>
                        </a:rPr>
                        <a:t>Food </a:t>
                      </a:r>
                      <a:r>
                        <a:rPr lang="en-US" sz="1600" b="1" dirty="0">
                          <a:solidFill>
                            <a:schemeClr val="tx1"/>
                          </a:solidFill>
                          <a:latin typeface="+mn-lt"/>
                          <a:ea typeface="Calibri"/>
                          <a:cs typeface="Times New Roman" pitchFamily="18" charset="0"/>
                        </a:rPr>
                        <a:t>Per Week  (Minimum Per Day)</a:t>
                      </a:r>
                      <a:endParaRPr lang="en-US" sz="1600" dirty="0">
                        <a:solidFill>
                          <a:schemeClr val="tx1"/>
                        </a:solidFill>
                        <a:latin typeface="+mn-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136460">
                <a:tc>
                  <a:txBody>
                    <a:bodyPr/>
                    <a:lstStyle/>
                    <a:p>
                      <a:pPr>
                        <a:lnSpc>
                          <a:spcPct val="115000"/>
                        </a:lnSpc>
                      </a:pPr>
                      <a:endParaRPr lang="en-US" sz="2400" b="1" dirty="0" smtClean="0">
                        <a:solidFill>
                          <a:schemeClr val="tx1"/>
                        </a:solidFill>
                        <a:latin typeface="+mn-lt"/>
                        <a:ea typeface="Calibri"/>
                        <a:cs typeface="Times New Roman" pitchFamily="18" charset="0"/>
                      </a:endParaRPr>
                    </a:p>
                    <a:p>
                      <a:pPr>
                        <a:lnSpc>
                          <a:spcPct val="115000"/>
                        </a:lnSpc>
                      </a:pPr>
                      <a:r>
                        <a:rPr lang="en-US" sz="2400" b="1" dirty="0" smtClean="0">
                          <a:solidFill>
                            <a:schemeClr val="tx1"/>
                          </a:solidFill>
                          <a:latin typeface="+mn-lt"/>
                          <a:ea typeface="Calibri"/>
                          <a:cs typeface="Times New Roman" pitchFamily="18" charset="0"/>
                        </a:rPr>
                        <a:t>Meats/Meat </a:t>
                      </a:r>
                      <a:r>
                        <a:rPr lang="en-US" sz="2400" b="1" dirty="0">
                          <a:solidFill>
                            <a:schemeClr val="tx1"/>
                          </a:solidFill>
                          <a:latin typeface="+mn-lt"/>
                          <a:ea typeface="Calibri"/>
                          <a:cs typeface="Times New Roman" pitchFamily="18" charset="0"/>
                        </a:rPr>
                        <a:t>Alternates (oz eq)</a:t>
                      </a:r>
                      <a:endParaRPr lang="en-US" sz="2400" dirty="0">
                        <a:solidFill>
                          <a:schemeClr val="tx1"/>
                        </a:solidFill>
                        <a:latin typeface="+mn-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n-lt"/>
                          <a:ea typeface="Calibri"/>
                          <a:cs typeface="Times New Roman" pitchFamily="18" charset="0"/>
                        </a:rPr>
                        <a:t>8-10 (1)</a:t>
                      </a: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n-lt"/>
                          <a:ea typeface="Calibri"/>
                          <a:cs typeface="Times New Roman" pitchFamily="18" charset="0"/>
                        </a:rPr>
                        <a:t>9-10 (1)</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n-lt"/>
                          <a:ea typeface="Calibri"/>
                          <a:cs typeface="Times New Roman" pitchFamily="18" charset="0"/>
                        </a:rPr>
                        <a:t>10-12 (2)</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8229600" cy="1143000"/>
          </a:xfrm>
        </p:spPr>
        <p:txBody>
          <a:bodyPr>
            <a:normAutofit/>
          </a:bodyPr>
          <a:lstStyle/>
          <a:p>
            <a:r>
              <a:rPr lang="en-US" sz="4000" dirty="0" smtClean="0"/>
              <a:t>Agenda</a:t>
            </a:r>
            <a:endParaRPr lang="en-US" sz="4000" dirty="0"/>
          </a:p>
        </p:txBody>
      </p:sp>
      <p:sp>
        <p:nvSpPr>
          <p:cNvPr id="4" name="Content Placeholder 3"/>
          <p:cNvSpPr>
            <a:spLocks noGrp="1"/>
          </p:cNvSpPr>
          <p:nvPr>
            <p:ph idx="1"/>
          </p:nvPr>
        </p:nvSpPr>
        <p:spPr>
          <a:xfrm>
            <a:off x="457200" y="1524000"/>
            <a:ext cx="8229600" cy="4876800"/>
          </a:xfrm>
        </p:spPr>
        <p:txBody>
          <a:bodyPr>
            <a:normAutofit fontScale="85000" lnSpcReduction="20000"/>
          </a:bodyPr>
          <a:lstStyle/>
          <a:p>
            <a:r>
              <a:rPr lang="en-US" dirty="0" smtClean="0"/>
              <a:t>Welcome</a:t>
            </a:r>
          </a:p>
          <a:p>
            <a:r>
              <a:rPr lang="en-US" dirty="0" smtClean="0"/>
              <a:t>Training Overview</a:t>
            </a:r>
          </a:p>
          <a:p>
            <a:r>
              <a:rPr lang="en-US" dirty="0" smtClean="0"/>
              <a:t>New Meal Pattern – </a:t>
            </a:r>
          </a:p>
          <a:p>
            <a:pPr lvl="1"/>
            <a:r>
              <a:rPr lang="en-US" dirty="0" smtClean="0"/>
              <a:t>Meal Components</a:t>
            </a:r>
          </a:p>
          <a:p>
            <a:pPr lvl="1"/>
            <a:r>
              <a:rPr lang="en-US" dirty="0" smtClean="0"/>
              <a:t>Dietary Specifications</a:t>
            </a:r>
          </a:p>
          <a:p>
            <a:r>
              <a:rPr lang="en-US" dirty="0" smtClean="0"/>
              <a:t>Timelines for Implementation</a:t>
            </a:r>
          </a:p>
          <a:p>
            <a:r>
              <a:rPr lang="en-US" dirty="0" smtClean="0"/>
              <a:t>Key Issues and Questions</a:t>
            </a:r>
          </a:p>
          <a:p>
            <a:r>
              <a:rPr lang="en-US" dirty="0" smtClean="0"/>
              <a:t>Offer versus Serve</a:t>
            </a:r>
          </a:p>
          <a:p>
            <a:r>
              <a:rPr lang="en-US" dirty="0" smtClean="0"/>
              <a:t>Food Service Management Companies</a:t>
            </a:r>
          </a:p>
          <a:p>
            <a:r>
              <a:rPr lang="en-US" dirty="0" smtClean="0"/>
              <a:t>Program Monitoring</a:t>
            </a:r>
          </a:p>
          <a:p>
            <a:r>
              <a:rPr lang="en-US" dirty="0" smtClean="0"/>
              <a:t>Resources and Sharing Session</a:t>
            </a:r>
          </a:p>
          <a:p>
            <a:r>
              <a:rPr lang="en-US" dirty="0" smtClean="0"/>
              <a:t>USDA Foods</a:t>
            </a:r>
          </a:p>
          <a:p>
            <a:r>
              <a:rPr lang="en-US" dirty="0" smtClean="0"/>
              <a:t>Child Nutrition (CN) Labeling Program</a:t>
            </a:r>
          </a:p>
          <a:p>
            <a:r>
              <a:rPr lang="en-US" dirty="0" smtClean="0"/>
              <a:t>HealthierUS School Challenge (HUSSC)</a:t>
            </a:r>
          </a:p>
        </p:txBody>
      </p:sp>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69887"/>
            <a:ext cx="6858000" cy="1306513"/>
          </a:xfrm>
        </p:spPr>
        <p:txBody>
          <a:bodyPr>
            <a:noAutofit/>
          </a:bodyPr>
          <a:lstStyle/>
          <a:p>
            <a:pPr eaLnBrk="1" hangingPunct="1"/>
            <a:r>
              <a:rPr lang="en-US" sz="4000" dirty="0" smtClean="0"/>
              <a:t>Meats/Meat Alternates (Lunch)</a:t>
            </a:r>
          </a:p>
        </p:txBody>
      </p:sp>
      <p:sp>
        <p:nvSpPr>
          <p:cNvPr id="3" name="Content Placeholder 2"/>
          <p:cNvSpPr>
            <a:spLocks noGrp="1"/>
          </p:cNvSpPr>
          <p:nvPr>
            <p:ph idx="1"/>
          </p:nvPr>
        </p:nvSpPr>
        <p:spPr>
          <a:xfrm>
            <a:off x="685800" y="1905000"/>
            <a:ext cx="7772400" cy="4191000"/>
          </a:xfrm>
        </p:spPr>
        <p:txBody>
          <a:bodyPr>
            <a:normAutofit/>
          </a:bodyPr>
          <a:lstStyle/>
          <a:p>
            <a:pPr eaLnBrk="1" hangingPunct="1">
              <a:defRPr/>
            </a:pPr>
            <a:r>
              <a:rPr lang="en-US" dirty="0" smtClean="0"/>
              <a:t>Daily and weekly requirements for lunch only</a:t>
            </a:r>
          </a:p>
          <a:p>
            <a:pPr lvl="1" eaLnBrk="1" hangingPunct="1">
              <a:defRPr/>
            </a:pPr>
            <a:r>
              <a:rPr lang="en-US" dirty="0" smtClean="0"/>
              <a:t>2 oz eq. daily for students in grades 9-12</a:t>
            </a:r>
          </a:p>
          <a:p>
            <a:pPr lvl="1" eaLnBrk="1" hangingPunct="1">
              <a:defRPr/>
            </a:pPr>
            <a:r>
              <a:rPr lang="en-US" dirty="0" smtClean="0"/>
              <a:t>1 oz eq. daily for younger students</a:t>
            </a:r>
          </a:p>
          <a:p>
            <a:pPr eaLnBrk="1" hangingPunct="1">
              <a:defRPr/>
            </a:pPr>
            <a:r>
              <a:rPr lang="en-US" dirty="0" smtClean="0"/>
              <a:t>A variety of meat/meat alternates is encouraged</a:t>
            </a:r>
          </a:p>
          <a:p>
            <a:pPr eaLnBrk="1" hangingPunct="1">
              <a:defRPr/>
            </a:pPr>
            <a:r>
              <a:rPr lang="en-US" dirty="0" smtClean="0"/>
              <a:t>Tofu and soy yogurt will be allowable as meat alternate</a:t>
            </a:r>
          </a:p>
          <a:p>
            <a:pPr eaLnBrk="1" hangingPunct="1">
              <a:defRPr/>
            </a:pPr>
            <a:r>
              <a:rPr lang="en-US" dirty="0" smtClean="0"/>
              <a:t>See memo SP-16-2012, Crediting Tofu and Soy Yogurt Products</a:t>
            </a:r>
          </a:p>
          <a:p>
            <a:pPr eaLnBrk="1" hangingPunct="1">
              <a:buNone/>
              <a:defRPr/>
            </a:pPr>
            <a:endParaRPr lang="en-US" dirty="0" smtClean="0"/>
          </a:p>
          <a:p>
            <a:pPr lvl="1" eaLnBrk="1" hangingPunct="1">
              <a:defRPr/>
            </a:pPr>
            <a:endParaRPr lang="en-US" dirty="0" smtClean="0"/>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09598" y="2227781"/>
          <a:ext cx="7620001" cy="2344219"/>
        </p:xfrm>
        <a:graphic>
          <a:graphicData uri="http://schemas.openxmlformats.org/drawingml/2006/table">
            <a:tbl>
              <a:tblPr/>
              <a:tblGrid>
                <a:gridCol w="2698751"/>
                <a:gridCol w="2060759"/>
                <a:gridCol w="1426865"/>
                <a:gridCol w="1433626"/>
              </a:tblGrid>
              <a:tr h="316077">
                <a:tc gridSpan="4">
                  <a:txBody>
                    <a:bodyPr/>
                    <a:lstStyle/>
                    <a:p>
                      <a:pPr algn="ctr">
                        <a:lnSpc>
                          <a:spcPct val="115000"/>
                        </a:lnSpc>
                      </a:pPr>
                      <a:r>
                        <a:rPr lang="en-US" sz="1600" b="1" dirty="0" smtClean="0">
                          <a:solidFill>
                            <a:schemeClr val="tx1"/>
                          </a:solidFill>
                          <a:latin typeface="+mn-lt"/>
                          <a:ea typeface="Calibri"/>
                          <a:cs typeface="Times New Roman" pitchFamily="18" charset="0"/>
                        </a:rPr>
                        <a:t>Lunch Meal Pattern</a:t>
                      </a:r>
                      <a:endParaRPr lang="en-US" sz="16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15000"/>
                        </a:lnSpc>
                      </a:pP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32153">
                <a:tc>
                  <a:txBody>
                    <a:bodyPr/>
                    <a:lstStyle/>
                    <a:p>
                      <a:pPr>
                        <a:lnSpc>
                          <a:spcPct val="115000"/>
                        </a:lnSpc>
                      </a:pPr>
                      <a:endParaRPr lang="en-US" sz="11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a:t>
                      </a:r>
                      <a:br>
                        <a:rPr lang="en-US" sz="1800" b="1" dirty="0" smtClean="0">
                          <a:solidFill>
                            <a:schemeClr val="tx1"/>
                          </a:solidFill>
                          <a:latin typeface="+mn-lt"/>
                          <a:ea typeface="Calibri"/>
                          <a:cs typeface="Times New Roman" pitchFamily="18" charset="0"/>
                        </a:rPr>
                      </a:br>
                      <a:r>
                        <a:rPr lang="en-US" sz="1800" b="1" dirty="0" smtClean="0">
                          <a:solidFill>
                            <a:schemeClr val="tx1"/>
                          </a:solidFill>
                          <a:latin typeface="+mn-lt"/>
                          <a:ea typeface="Calibri"/>
                          <a:cs typeface="Times New Roman" pitchFamily="18" charset="0"/>
                        </a:rPr>
                        <a:t>K-5</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a:t>
                      </a:r>
                    </a:p>
                    <a:p>
                      <a:pPr algn="ctr">
                        <a:lnSpc>
                          <a:spcPct val="115000"/>
                        </a:lnSpc>
                      </a:pPr>
                      <a:r>
                        <a:rPr lang="en-US" sz="1800" b="1" dirty="0" smtClean="0">
                          <a:solidFill>
                            <a:schemeClr val="tx1"/>
                          </a:solidFill>
                          <a:latin typeface="+mn-lt"/>
                          <a:ea typeface="Calibri"/>
                          <a:cs typeface="Times New Roman" pitchFamily="18" charset="0"/>
                        </a:rPr>
                        <a:t>6-8</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a:t>
                      </a:r>
                    </a:p>
                    <a:p>
                      <a:pPr algn="ctr">
                        <a:lnSpc>
                          <a:spcPct val="115000"/>
                        </a:lnSpc>
                      </a:pPr>
                      <a:r>
                        <a:rPr lang="en-US" sz="1800" b="1" dirty="0" smtClean="0">
                          <a:solidFill>
                            <a:schemeClr val="tx1"/>
                          </a:solidFill>
                          <a:latin typeface="+mn-lt"/>
                          <a:ea typeface="Calibri"/>
                          <a:cs typeface="Times New Roman" pitchFamily="18" charset="0"/>
                        </a:rPr>
                        <a:t>9-12</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6077">
                <a:tc>
                  <a:txBody>
                    <a:bodyPr/>
                    <a:lstStyle/>
                    <a:p>
                      <a:pPr>
                        <a:lnSpc>
                          <a:spcPct val="115000"/>
                        </a:lnSpc>
                      </a:pPr>
                      <a:r>
                        <a:rPr lang="en-US" sz="1600" b="1" dirty="0" smtClean="0">
                          <a:solidFill>
                            <a:schemeClr val="tx1"/>
                          </a:solidFill>
                          <a:latin typeface="+mn-lt"/>
                          <a:ea typeface="Calibri"/>
                          <a:cs typeface="Times New Roman" pitchFamily="18" charset="0"/>
                        </a:rPr>
                        <a:t>Meal Pattern</a:t>
                      </a:r>
                      <a:endParaRPr lang="en-US" sz="16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3">
                  <a:txBody>
                    <a:bodyPr/>
                    <a:lstStyle/>
                    <a:p>
                      <a:pPr>
                        <a:lnSpc>
                          <a:spcPct val="115000"/>
                        </a:lnSpc>
                      </a:pPr>
                      <a:r>
                        <a:rPr lang="en-US" sz="1600" b="1" dirty="0" smtClean="0">
                          <a:solidFill>
                            <a:schemeClr val="tx1"/>
                          </a:solidFill>
                          <a:latin typeface="+mn-lt"/>
                          <a:ea typeface="Calibri"/>
                          <a:cs typeface="Times New Roman" pitchFamily="18" charset="0"/>
                        </a:rPr>
                        <a:t>Amount of Food Per Week  (Minimum Per Day)</a:t>
                      </a:r>
                      <a:endParaRPr lang="en-US" sz="1600" dirty="0">
                        <a:solidFill>
                          <a:schemeClr val="tx1"/>
                        </a:solidFill>
                        <a:latin typeface="+mn-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079912">
                <a:tc>
                  <a:txBody>
                    <a:bodyPr/>
                    <a:lstStyle/>
                    <a:p>
                      <a:pPr>
                        <a:lnSpc>
                          <a:spcPct val="115000"/>
                        </a:lnSpc>
                      </a:pPr>
                      <a:endParaRPr lang="en-US" sz="2400" b="1" dirty="0" smtClean="0">
                        <a:solidFill>
                          <a:schemeClr val="tx1"/>
                        </a:solidFill>
                        <a:latin typeface="+mn-lt"/>
                        <a:ea typeface="Calibri"/>
                        <a:cs typeface="Times New Roman" pitchFamily="18" charset="0"/>
                      </a:endParaRPr>
                    </a:p>
                    <a:p>
                      <a:pPr>
                        <a:lnSpc>
                          <a:spcPct val="115000"/>
                        </a:lnSpc>
                      </a:pPr>
                      <a:r>
                        <a:rPr lang="en-US" sz="2400" b="1" dirty="0" smtClean="0">
                          <a:solidFill>
                            <a:schemeClr val="tx1"/>
                          </a:solidFill>
                          <a:latin typeface="+mn-lt"/>
                          <a:ea typeface="Calibri"/>
                          <a:cs typeface="Times New Roman" pitchFamily="18" charset="0"/>
                        </a:rPr>
                        <a:t>Fluid milk</a:t>
                      </a:r>
                      <a:r>
                        <a:rPr lang="en-US" sz="2400" b="1" baseline="30000" dirty="0" smtClean="0">
                          <a:solidFill>
                            <a:schemeClr val="tx1"/>
                          </a:solidFill>
                          <a:latin typeface="+mn-lt"/>
                          <a:ea typeface="Calibri"/>
                          <a:cs typeface="Times New Roman" pitchFamily="18" charset="0"/>
                        </a:rPr>
                        <a:t> </a:t>
                      </a:r>
                      <a:r>
                        <a:rPr lang="en-US" sz="2400" b="1" dirty="0" smtClean="0">
                          <a:solidFill>
                            <a:schemeClr val="tx1"/>
                          </a:solidFill>
                          <a:latin typeface="+mn-lt"/>
                          <a:ea typeface="Calibri"/>
                          <a:cs typeface="Times New Roman" pitchFamily="18" charset="0"/>
                        </a:rPr>
                        <a:t>(cups)</a:t>
                      </a:r>
                      <a:r>
                        <a:rPr lang="en-US" sz="2400" b="1" baseline="30000" dirty="0" smtClean="0">
                          <a:solidFill>
                            <a:schemeClr val="tx1"/>
                          </a:solidFill>
                          <a:latin typeface="+mn-lt"/>
                          <a:ea typeface="Calibri"/>
                          <a:cs typeface="Times New Roman" pitchFamily="18" charset="0"/>
                        </a:rPr>
                        <a:t> l</a:t>
                      </a:r>
                      <a:endParaRPr lang="en-US" sz="2400" dirty="0">
                        <a:solidFill>
                          <a:schemeClr val="tx1"/>
                        </a:solidFill>
                        <a:latin typeface="+mn-lt"/>
                        <a:ea typeface="Calibri"/>
                        <a:cs typeface="Times New Roman" pitchFamily="18" charset="0"/>
                      </a:endParaRPr>
                    </a:p>
                  </a:txBody>
                  <a:tcPr marL="53544" marR="5354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smtClean="0">
                          <a:solidFill>
                            <a:schemeClr val="tx1"/>
                          </a:solidFill>
                          <a:latin typeface="+mn-lt"/>
                          <a:ea typeface="Calibri"/>
                          <a:cs typeface="Times New Roman" pitchFamily="18" charset="0"/>
                        </a:rPr>
                        <a:t>5 (1)</a:t>
                      </a:r>
                      <a:endParaRPr lang="en-US" sz="2400" b="0" dirty="0">
                        <a:solidFill>
                          <a:schemeClr val="tx1"/>
                        </a:solidFill>
                        <a:latin typeface="+mn-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smtClean="0">
                          <a:solidFill>
                            <a:schemeClr val="tx1"/>
                          </a:solidFill>
                          <a:latin typeface="+mn-lt"/>
                          <a:ea typeface="Calibri"/>
                          <a:cs typeface="Times New Roman" pitchFamily="18" charset="0"/>
                        </a:rPr>
                        <a:t>5 (1)</a:t>
                      </a:r>
                      <a:endParaRPr lang="en-US" sz="2400" b="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smtClean="0">
                          <a:solidFill>
                            <a:schemeClr val="tx1"/>
                          </a:solidFill>
                          <a:latin typeface="+mn-lt"/>
                          <a:ea typeface="Calibri"/>
                          <a:cs typeface="Times New Roman" pitchFamily="18" charset="0"/>
                        </a:rPr>
                        <a:t>5 (1)</a:t>
                      </a:r>
                      <a:endParaRPr lang="en-US" sz="2400" b="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7263" name="Title 8"/>
          <p:cNvSpPr>
            <a:spLocks noGrp="1"/>
          </p:cNvSpPr>
          <p:nvPr>
            <p:ph type="title"/>
          </p:nvPr>
        </p:nvSpPr>
        <p:spPr>
          <a:xfrm>
            <a:off x="457200" y="838200"/>
            <a:ext cx="8305800" cy="856488"/>
          </a:xfrm>
        </p:spPr>
        <p:txBody>
          <a:bodyPr>
            <a:normAutofit/>
          </a:bodyPr>
          <a:lstStyle/>
          <a:p>
            <a:r>
              <a:rPr lang="en-US" sz="4000" dirty="0" smtClean="0"/>
              <a:t>Milk (Lunch)</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19912"/>
            <a:ext cx="8229600" cy="856488"/>
          </a:xfrm>
        </p:spPr>
        <p:txBody>
          <a:bodyPr>
            <a:normAutofit/>
          </a:bodyPr>
          <a:lstStyle/>
          <a:p>
            <a:r>
              <a:rPr lang="en-US" sz="4000" dirty="0" smtClean="0"/>
              <a:t>Milk (Lunch)</a:t>
            </a:r>
            <a:endParaRPr lang="en-US" sz="4000" dirty="0"/>
          </a:p>
        </p:txBody>
      </p:sp>
      <p:sp>
        <p:nvSpPr>
          <p:cNvPr id="4" name="Rectangle 3"/>
          <p:cNvSpPr/>
          <p:nvPr/>
        </p:nvSpPr>
        <p:spPr>
          <a:xfrm>
            <a:off x="457200" y="1642170"/>
            <a:ext cx="7848600" cy="5509200"/>
          </a:xfrm>
          <a:prstGeom prst="rect">
            <a:avLst/>
          </a:prstGeom>
        </p:spPr>
        <p:txBody>
          <a:bodyPr wrap="square">
            <a:spAutoFit/>
          </a:bodyPr>
          <a:lstStyle/>
          <a:p>
            <a:pPr marL="274320" indent="-274320">
              <a:buClr>
                <a:schemeClr val="accent2"/>
              </a:buClr>
              <a:buSzPct val="85000"/>
              <a:buFont typeface="Wingdings 2" pitchFamily="18" charset="2"/>
              <a:buChar char=""/>
              <a:defRPr/>
            </a:pPr>
            <a:r>
              <a:rPr lang="en-US" sz="2800" kern="0" dirty="0" smtClean="0"/>
              <a:t>Allowable milk options:</a:t>
            </a:r>
          </a:p>
          <a:p>
            <a:pPr marL="731520" lvl="1" indent="-274320">
              <a:buClr>
                <a:schemeClr val="accent2"/>
              </a:buClr>
              <a:buSzPct val="85000"/>
              <a:buFont typeface="Wingdings 2" pitchFamily="18" charset="2"/>
              <a:buChar char=""/>
              <a:defRPr/>
            </a:pPr>
            <a:r>
              <a:rPr lang="en-US" sz="2400" kern="0" dirty="0" smtClean="0"/>
              <a:t>Fat-free (unflavored or flavored)</a:t>
            </a:r>
          </a:p>
          <a:p>
            <a:pPr marL="731520" lvl="1" indent="-274320">
              <a:buClr>
                <a:schemeClr val="accent2"/>
              </a:buClr>
              <a:buSzPct val="85000"/>
              <a:buFont typeface="Wingdings 2" pitchFamily="18" charset="2"/>
              <a:buChar char=""/>
              <a:defRPr/>
            </a:pPr>
            <a:r>
              <a:rPr lang="en-US" sz="2400" kern="0" dirty="0" smtClean="0"/>
              <a:t>Low-fat (unflavored only)</a:t>
            </a:r>
          </a:p>
          <a:p>
            <a:pPr marL="731520" lvl="1" indent="-274320">
              <a:buClr>
                <a:schemeClr val="accent2"/>
              </a:buClr>
              <a:buSzPct val="85000"/>
              <a:buFont typeface="Wingdings 2" pitchFamily="18" charset="2"/>
              <a:buChar char=""/>
              <a:defRPr/>
            </a:pPr>
            <a:r>
              <a:rPr lang="en-US" sz="2400" kern="0" dirty="0" smtClean="0"/>
              <a:t>Fat-free or low-fat (lactose-reduced or lactose-free)</a:t>
            </a:r>
          </a:p>
          <a:p>
            <a:pPr marL="274320" indent="-274320">
              <a:buClr>
                <a:schemeClr val="accent2"/>
              </a:buClr>
              <a:buSzPct val="85000"/>
              <a:defRPr/>
            </a:pPr>
            <a:endParaRPr lang="en-US" sz="2800" kern="0" dirty="0" smtClean="0"/>
          </a:p>
          <a:p>
            <a:pPr marL="274320" indent="-274320">
              <a:buClr>
                <a:schemeClr val="accent2"/>
              </a:buClr>
              <a:buSzPct val="85000"/>
              <a:buFont typeface="Wingdings 2" pitchFamily="18" charset="2"/>
              <a:buChar char=""/>
              <a:defRPr/>
            </a:pPr>
            <a:r>
              <a:rPr lang="en-US" sz="2800" kern="0" dirty="0" smtClean="0"/>
              <a:t>Must offer at least two choices</a:t>
            </a:r>
          </a:p>
          <a:p>
            <a:pPr marL="274320" indent="-274320">
              <a:buClr>
                <a:schemeClr val="accent2"/>
              </a:buClr>
              <a:buSzPct val="85000"/>
              <a:buFont typeface="Wingdings 2" pitchFamily="18" charset="2"/>
              <a:buChar char=""/>
              <a:defRPr/>
            </a:pPr>
            <a:endParaRPr lang="en-US" sz="2800" kern="0" dirty="0" smtClean="0"/>
          </a:p>
          <a:p>
            <a:pPr marL="274320" indent="-274320">
              <a:buClr>
                <a:schemeClr val="accent2"/>
              </a:buClr>
              <a:buSzPct val="85000"/>
              <a:buFont typeface="Wingdings 2" pitchFamily="18" charset="2"/>
              <a:buChar char=""/>
              <a:defRPr/>
            </a:pPr>
            <a:r>
              <a:rPr lang="en-US" sz="2800" kern="0" dirty="0" smtClean="0"/>
              <a:t>Does not alter nutrition standards for milk substitutes (e.g., soy beverages)</a:t>
            </a:r>
          </a:p>
          <a:p>
            <a:pPr marL="274320" indent="-274320">
              <a:buClr>
                <a:schemeClr val="accent2"/>
              </a:buClr>
              <a:buSzPct val="85000"/>
              <a:buFont typeface="Wingdings 2" pitchFamily="18" charset="2"/>
              <a:buChar char=""/>
              <a:defRPr/>
            </a:pPr>
            <a:endParaRPr lang="en-US" sz="2800" kern="0" dirty="0" smtClean="0"/>
          </a:p>
          <a:p>
            <a:pPr marL="274320" indent="-274320">
              <a:buClr>
                <a:schemeClr val="accent2"/>
              </a:buClr>
              <a:buSzPct val="85000"/>
              <a:buFont typeface="Wingdings 2" pitchFamily="18" charset="2"/>
              <a:buChar char=""/>
              <a:defRPr/>
            </a:pPr>
            <a:r>
              <a:rPr lang="en-US" sz="2800" kern="0" dirty="0" smtClean="0"/>
              <a:t>Milk provisions also apply to children ages 3-4</a:t>
            </a:r>
          </a:p>
          <a:p>
            <a:pPr marL="274320" indent="-274320">
              <a:buClr>
                <a:schemeClr val="accent2"/>
              </a:buClr>
              <a:buSzPct val="85000"/>
              <a:buFont typeface="Wingdings 2" pitchFamily="18" charset="2"/>
              <a:buChar char=""/>
              <a:defRPr/>
            </a:pPr>
            <a:endParaRPr lang="en-US" sz="2800" kern="0" dirty="0" smtClean="0"/>
          </a:p>
          <a:p>
            <a:pPr marL="274320" indent="-274320">
              <a:buClr>
                <a:schemeClr val="accent2"/>
              </a:buClr>
              <a:buSzPct val="85000"/>
              <a:buFont typeface="Wingdings 2" pitchFamily="18" charset="2"/>
              <a:buChar char=""/>
              <a:defRPr/>
            </a:pPr>
            <a:endParaRPr lang="en-US" sz="2800" kern="0" dirty="0" smtClean="0"/>
          </a:p>
        </p:txBody>
      </p:sp>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effectLst/>
              </a:rPr>
              <a:t>Breakfast Requirements</a:t>
            </a:r>
            <a:endParaRPr lang="en-US" dirty="0">
              <a:solidFill>
                <a:schemeClr val="tx1"/>
              </a:solidFill>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1066800"/>
            <a:ext cx="8610600" cy="1295400"/>
          </a:xfrm>
        </p:spPr>
        <p:txBody>
          <a:bodyPr>
            <a:normAutofit/>
          </a:bodyPr>
          <a:lstStyle/>
          <a:p>
            <a:pPr algn="ctr"/>
            <a:r>
              <a:rPr lang="en-US" sz="4500" dirty="0" smtClean="0">
                <a:solidFill>
                  <a:schemeClr val="tx1"/>
                </a:solidFill>
                <a:effectLst/>
              </a:rPr>
              <a:t>Breakfast Meal Components</a:t>
            </a:r>
            <a:endParaRPr lang="en-US" sz="4500" dirty="0">
              <a:solidFill>
                <a:schemeClr val="tx1"/>
              </a:solidFill>
              <a:effectLst/>
            </a:endParaRPr>
          </a:p>
        </p:txBody>
      </p:sp>
      <p:sp>
        <p:nvSpPr>
          <p:cNvPr id="6" name="Rectangle 5"/>
          <p:cNvSpPr/>
          <p:nvPr/>
        </p:nvSpPr>
        <p:spPr>
          <a:xfrm>
            <a:off x="762000" y="2895600"/>
            <a:ext cx="6096000" cy="2082621"/>
          </a:xfrm>
          <a:prstGeom prst="rect">
            <a:avLst/>
          </a:prstGeom>
        </p:spPr>
        <p:txBody>
          <a:bodyPr wrap="square">
            <a:spAutoFit/>
          </a:bodyPr>
          <a:lstStyle/>
          <a:p>
            <a:pPr marL="274320" lvl="0" indent="-274320">
              <a:spcBef>
                <a:spcPts val="700"/>
              </a:spcBef>
              <a:buClr>
                <a:srgbClr val="B4BC4C"/>
              </a:buClr>
              <a:buSzPct val="85000"/>
              <a:buFont typeface="Wingdings 2"/>
              <a:buChar char=""/>
            </a:pPr>
            <a:r>
              <a:rPr lang="en-US" sz="2400" dirty="0" smtClean="0">
                <a:solidFill>
                  <a:prstClr val="white"/>
                </a:solidFill>
              </a:rPr>
              <a:t>Fruits</a:t>
            </a:r>
          </a:p>
          <a:p>
            <a:pPr marL="274320" lvl="0" indent="-274320">
              <a:spcBef>
                <a:spcPts val="700"/>
              </a:spcBef>
              <a:buClr>
                <a:srgbClr val="B4BC4C"/>
              </a:buClr>
              <a:buSzPct val="85000"/>
              <a:buFont typeface="Wingdings 2"/>
              <a:buChar char=""/>
            </a:pPr>
            <a:endParaRPr lang="en-US" sz="1000" dirty="0" smtClean="0">
              <a:solidFill>
                <a:prstClr val="white"/>
              </a:solidFill>
            </a:endParaRPr>
          </a:p>
          <a:p>
            <a:pPr marL="274320" lvl="0" indent="-274320">
              <a:spcBef>
                <a:spcPts val="700"/>
              </a:spcBef>
              <a:buClr>
                <a:srgbClr val="B4BC4C"/>
              </a:buClr>
              <a:buSzPct val="85000"/>
              <a:buFont typeface="Wingdings 2"/>
              <a:buChar char=""/>
            </a:pPr>
            <a:r>
              <a:rPr lang="en-US" sz="2400" dirty="0" smtClean="0">
                <a:solidFill>
                  <a:prstClr val="white"/>
                </a:solidFill>
              </a:rPr>
              <a:t>Grains</a:t>
            </a:r>
          </a:p>
          <a:p>
            <a:pPr marL="274320" lvl="0" indent="-274320">
              <a:spcBef>
                <a:spcPts val="700"/>
              </a:spcBef>
              <a:buClr>
                <a:srgbClr val="B4BC4C"/>
              </a:buClr>
              <a:buSzPct val="85000"/>
              <a:buFont typeface="Wingdings 2"/>
              <a:buChar char=""/>
            </a:pPr>
            <a:endParaRPr lang="en-US" sz="2400" dirty="0" smtClean="0">
              <a:solidFill>
                <a:prstClr val="white"/>
              </a:solidFill>
            </a:endParaRPr>
          </a:p>
          <a:p>
            <a:pPr marL="274320" lvl="0" indent="-274320">
              <a:spcBef>
                <a:spcPts val="700"/>
              </a:spcBef>
              <a:buClr>
                <a:srgbClr val="B4BC4C"/>
              </a:buClr>
              <a:buSzPct val="85000"/>
              <a:buFont typeface="Wingdings 2"/>
              <a:buChar char=""/>
            </a:pPr>
            <a:r>
              <a:rPr lang="en-US" sz="2400" dirty="0" smtClean="0">
                <a:solidFill>
                  <a:prstClr val="white"/>
                </a:solidFill>
              </a:rPr>
              <a:t>Milk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29600" cy="1143000"/>
          </a:xfrm>
        </p:spPr>
        <p:txBody>
          <a:bodyPr>
            <a:normAutofit/>
          </a:bodyPr>
          <a:lstStyle/>
          <a:p>
            <a:r>
              <a:rPr lang="en-US" sz="4000" dirty="0" smtClean="0"/>
              <a:t>Breakfast Meal Pattern</a:t>
            </a:r>
            <a:endParaRPr lang="en-US" sz="4000" dirty="0"/>
          </a:p>
        </p:txBody>
      </p:sp>
      <p:graphicFrame>
        <p:nvGraphicFramePr>
          <p:cNvPr id="8" name="Table 7"/>
          <p:cNvGraphicFramePr>
            <a:graphicFrameLocks noGrp="1"/>
          </p:cNvGraphicFramePr>
          <p:nvPr/>
        </p:nvGraphicFramePr>
        <p:xfrm>
          <a:off x="609600" y="1905003"/>
          <a:ext cx="8229599" cy="4648196"/>
        </p:xfrm>
        <a:graphic>
          <a:graphicData uri="http://schemas.openxmlformats.org/drawingml/2006/table">
            <a:tbl>
              <a:tblPr/>
              <a:tblGrid>
                <a:gridCol w="3093128"/>
                <a:gridCol w="1776334"/>
                <a:gridCol w="1675150"/>
                <a:gridCol w="1684987"/>
              </a:tblGrid>
              <a:tr h="148466">
                <a:tc>
                  <a:txBody>
                    <a:bodyPr/>
                    <a:lstStyle/>
                    <a:p>
                      <a:pPr marL="0" marR="0" fontAlgn="base" hangingPunct="0">
                        <a:lnSpc>
                          <a:spcPct val="115000"/>
                        </a:lnSpc>
                        <a:spcBef>
                          <a:spcPts val="0"/>
                        </a:spcBef>
                        <a:spcAft>
                          <a:spcPts val="0"/>
                        </a:spcAft>
                      </a:pPr>
                      <a:endParaRPr lang="en-US" sz="800" dirty="0">
                        <a:latin typeface="Times New Roman Bold"/>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base" hangingPunct="0">
                        <a:lnSpc>
                          <a:spcPct val="115000"/>
                        </a:lnSpc>
                        <a:spcBef>
                          <a:spcPts val="0"/>
                        </a:spcBef>
                        <a:spcAft>
                          <a:spcPts val="0"/>
                        </a:spcAft>
                      </a:pPr>
                      <a:r>
                        <a:rPr lang="en-US" sz="800" b="1" dirty="0" smtClean="0">
                          <a:latin typeface="Times New Roman Bold"/>
                          <a:ea typeface="Times New Roman"/>
                          <a:cs typeface="Times New Roman"/>
                        </a:rPr>
                        <a:t>Breakfast </a:t>
                      </a:r>
                      <a:r>
                        <a:rPr lang="en-US" sz="800" b="1" dirty="0">
                          <a:latin typeface="Times New Roman Bold"/>
                          <a:ea typeface="Times New Roman"/>
                          <a:cs typeface="Times New Roman"/>
                        </a:rPr>
                        <a:t>Meal Pattern</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3360">
                <a:tc>
                  <a:txBody>
                    <a:bodyPr/>
                    <a:lstStyle/>
                    <a:p>
                      <a:pPr marL="0" marR="0" fontAlgn="base" hangingPunct="0">
                        <a:lnSpc>
                          <a:spcPct val="115000"/>
                        </a:lnSpc>
                        <a:spcBef>
                          <a:spcPts val="0"/>
                        </a:spcBef>
                        <a:spcAft>
                          <a:spcPts val="0"/>
                        </a:spcAft>
                      </a:pPr>
                      <a:endParaRPr lang="en-US" sz="800">
                        <a:latin typeface="Times New Roman Bold"/>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Grades K-5</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Grades 6-8</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Grades 9-12</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0">
                <a:tc>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Meal Pattern</a:t>
                      </a:r>
                      <a:endParaRPr lang="en-US" sz="700">
                        <a:latin typeface="Calibri"/>
                        <a:ea typeface="Times New Roman"/>
                        <a:cs typeface="Times New Roman"/>
                      </a:endParaRPr>
                    </a:p>
                  </a:txBody>
                  <a:tcPr marL="44174" marR="4417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marL="0" marR="0" algn="ctr" fontAlgn="base" hangingPunct="0">
                        <a:lnSpc>
                          <a:spcPct val="115000"/>
                        </a:lnSpc>
                        <a:spcBef>
                          <a:spcPts val="0"/>
                        </a:spcBef>
                        <a:spcAft>
                          <a:spcPts val="0"/>
                        </a:spcAft>
                      </a:pPr>
                      <a:r>
                        <a:rPr lang="en-US" sz="800" b="1" dirty="0">
                          <a:latin typeface="Times New Roman Bold"/>
                          <a:ea typeface="Times New Roman"/>
                          <a:cs typeface="Times New Roman"/>
                        </a:rPr>
                        <a:t>Amount of </a:t>
                      </a:r>
                      <a:r>
                        <a:rPr lang="en-US" sz="800" b="1" dirty="0" err="1">
                          <a:latin typeface="Times New Roman Bold"/>
                          <a:ea typeface="Times New Roman"/>
                          <a:cs typeface="Times New Roman"/>
                        </a:rPr>
                        <a:t>Food</a:t>
                      </a:r>
                      <a:r>
                        <a:rPr lang="en-US" sz="800" b="1" baseline="30000" dirty="0" err="1">
                          <a:latin typeface="Times New Roman Bold"/>
                          <a:ea typeface="Times New Roman"/>
                          <a:cs typeface="Times New Roman"/>
                        </a:rPr>
                        <a:t>a</a:t>
                      </a:r>
                      <a:r>
                        <a:rPr lang="en-US" sz="800" b="1" dirty="0">
                          <a:latin typeface="Times New Roman Bold"/>
                          <a:ea typeface="Times New Roman"/>
                          <a:cs typeface="Times New Roman"/>
                        </a:rPr>
                        <a:t> Per Week  (Minimum Per Day)</a:t>
                      </a:r>
                      <a:endParaRPr lang="en-US" sz="700" dirty="0">
                        <a:latin typeface="Calibri"/>
                        <a:ea typeface="Times New Roman"/>
                        <a:cs typeface="Times New Roman"/>
                      </a:endParaRPr>
                    </a:p>
                  </a:txBody>
                  <a:tcPr marL="44174" marR="441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4225">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Fruits (cups)</a:t>
                      </a:r>
                      <a:r>
                        <a:rPr lang="en-US" sz="800" baseline="30000">
                          <a:latin typeface="Times New Roman"/>
                          <a:ea typeface="Times New Roman"/>
                          <a:cs typeface="Times New Roman"/>
                        </a:rPr>
                        <a:t>b</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5 (1) </a:t>
                      </a:r>
                      <a:r>
                        <a:rPr lang="en-US" sz="1100" baseline="30000" dirty="0">
                          <a:latin typeface="Calibri"/>
                          <a:ea typeface="Calibri"/>
                          <a:cs typeface="Times New Roman"/>
                        </a:rPr>
                        <a:t>e</a:t>
                      </a:r>
                      <a:r>
                        <a:rPr lang="en-US" sz="1100" dirty="0">
                          <a:latin typeface="Calibri"/>
                          <a:ea typeface="Calibri"/>
                          <a:cs typeface="Times New Roman"/>
                        </a:rPr>
                        <a:t>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5 (1) </a:t>
                      </a:r>
                      <a:r>
                        <a:rPr lang="en-US" sz="1100" baseline="30000">
                          <a:latin typeface="Calibri"/>
                          <a:ea typeface="Calibri"/>
                          <a:cs typeface="Times New Roman"/>
                        </a:rPr>
                        <a:t>e</a:t>
                      </a:r>
                      <a:r>
                        <a:rPr lang="en-US" sz="1100">
                          <a:latin typeface="Calibri"/>
                          <a:ea typeface="Calibri"/>
                          <a:cs typeface="Times New Roman"/>
                        </a:rPr>
                        <a:t>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5 (1) </a:t>
                      </a:r>
                      <a:r>
                        <a:rPr lang="en-US" sz="1100" baseline="30000">
                          <a:latin typeface="Calibri"/>
                          <a:ea typeface="Calibri"/>
                          <a:cs typeface="Times New Roman"/>
                        </a:rPr>
                        <a:t>e</a:t>
                      </a:r>
                      <a:r>
                        <a:rPr lang="en-US" sz="1100">
                          <a:latin typeface="Calibri"/>
                          <a:ea typeface="Calibri"/>
                          <a:cs typeface="Times New Roman"/>
                        </a:rPr>
                        <a:t>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25">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Vegetables (cups)</a:t>
                      </a:r>
                      <a:r>
                        <a:rPr lang="en-US" sz="800" baseline="30000">
                          <a:latin typeface="Times New Roman"/>
                          <a:ea typeface="Times New Roman"/>
                          <a:cs typeface="Times New Roman"/>
                        </a:rPr>
                        <a:t>b</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25">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     Dark green</a:t>
                      </a:r>
                      <a:r>
                        <a:rPr lang="en-US" sz="800" baseline="30000">
                          <a:latin typeface="Times New Roman"/>
                          <a:ea typeface="Times New Roman"/>
                          <a:cs typeface="Times New Roman"/>
                        </a:rPr>
                        <a:t>c</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25">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     Red/Orange</a:t>
                      </a:r>
                      <a:r>
                        <a:rPr lang="en-US" sz="800" baseline="30000">
                          <a:latin typeface="Times New Roman"/>
                          <a:ea typeface="Times New Roman"/>
                          <a:cs typeface="Times New Roman"/>
                        </a:rPr>
                        <a:t>c</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6931">
                <a:tc>
                  <a:txBody>
                    <a:bodyPr/>
                    <a:lstStyle/>
                    <a:p>
                      <a:pPr marL="0" marR="0" fontAlgn="base" hangingPunct="0">
                        <a:lnSpc>
                          <a:spcPct val="115000"/>
                        </a:lnSpc>
                        <a:spcBef>
                          <a:spcPts val="0"/>
                        </a:spcBef>
                        <a:spcAft>
                          <a:spcPts val="0"/>
                        </a:spcAft>
                      </a:pPr>
                      <a:r>
                        <a:rPr lang="en-US" sz="800" dirty="0">
                          <a:latin typeface="Times New Roman"/>
                          <a:ea typeface="Times New Roman"/>
                          <a:cs typeface="Times New Roman"/>
                        </a:rPr>
                        <a:t>     Beans and peas  </a:t>
                      </a:r>
                      <a:br>
                        <a:rPr lang="en-US" sz="800" dirty="0">
                          <a:latin typeface="Times New Roman"/>
                          <a:ea typeface="Times New Roman"/>
                          <a:cs typeface="Times New Roman"/>
                        </a:rPr>
                      </a:br>
                      <a:r>
                        <a:rPr lang="en-US" sz="800" dirty="0">
                          <a:latin typeface="Times New Roman"/>
                          <a:ea typeface="Times New Roman"/>
                          <a:cs typeface="Times New Roman"/>
                        </a:rPr>
                        <a:t>     (legumes)</a:t>
                      </a:r>
                      <a:r>
                        <a:rPr lang="en-US" sz="800" baseline="30000" dirty="0">
                          <a:latin typeface="Times New Roman"/>
                          <a:ea typeface="Times New Roman"/>
                          <a:cs typeface="Times New Roman"/>
                        </a:rPr>
                        <a:t>c</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4225">
                <a:tc>
                  <a:txBody>
                    <a:bodyPr/>
                    <a:lstStyle/>
                    <a:p>
                      <a:pPr marL="0" marR="0" fontAlgn="base" hangingPunct="0">
                        <a:lnSpc>
                          <a:spcPct val="115000"/>
                        </a:lnSpc>
                        <a:spcBef>
                          <a:spcPts val="0"/>
                        </a:spcBef>
                        <a:spcAft>
                          <a:spcPts val="0"/>
                        </a:spcAft>
                      </a:pPr>
                      <a:r>
                        <a:rPr lang="en-US" sz="800" dirty="0">
                          <a:latin typeface="Times New Roman"/>
                          <a:ea typeface="Times New Roman"/>
                          <a:cs typeface="Times New Roman"/>
                        </a:rPr>
                        <a:t>     </a:t>
                      </a:r>
                      <a:r>
                        <a:rPr lang="en-US" sz="800" dirty="0" err="1">
                          <a:latin typeface="Times New Roman"/>
                          <a:ea typeface="Times New Roman"/>
                          <a:cs typeface="Times New Roman"/>
                        </a:rPr>
                        <a:t>Starchy</a:t>
                      </a:r>
                      <a:r>
                        <a:rPr lang="en-US" sz="800" baseline="30000" dirty="0" err="1">
                          <a:latin typeface="Times New Roman"/>
                          <a:ea typeface="Times New Roman"/>
                          <a:cs typeface="Times New Roman"/>
                        </a:rPr>
                        <a:t>c</a:t>
                      </a:r>
                      <a:r>
                        <a:rPr lang="en-US" sz="800" dirty="0">
                          <a:latin typeface="Times New Roman"/>
                          <a:ea typeface="Times New Roman"/>
                          <a:cs typeface="Times New Roman"/>
                        </a:rPr>
                        <a:t> </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4225">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     Other</a:t>
                      </a:r>
                      <a:r>
                        <a:rPr lang="en-US" sz="800" baseline="30000">
                          <a:latin typeface="Times New Roman"/>
                          <a:ea typeface="Times New Roman"/>
                          <a:cs typeface="Times New Roman"/>
                        </a:rPr>
                        <a:t>c,d</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360">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Additional Veg to Reach Total</a:t>
                      </a:r>
                      <a:r>
                        <a:rPr lang="en-US" sz="800" baseline="30000">
                          <a:latin typeface="Times New Roman"/>
                          <a:ea typeface="Times New Roman"/>
                          <a:cs typeface="Times New Roman"/>
                        </a:rPr>
                        <a:t>e</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4225">
                <a:tc>
                  <a:txBody>
                    <a:bodyPr/>
                    <a:lstStyle/>
                    <a:p>
                      <a:pPr marL="0" marR="0" fontAlgn="base" hangingPunct="0">
                        <a:lnSpc>
                          <a:spcPct val="115000"/>
                        </a:lnSpc>
                        <a:spcBef>
                          <a:spcPts val="0"/>
                        </a:spcBef>
                        <a:spcAft>
                          <a:spcPts val="0"/>
                        </a:spcAft>
                      </a:pPr>
                      <a:r>
                        <a:rPr lang="en-US" sz="800" dirty="0">
                          <a:latin typeface="Times New Roman"/>
                          <a:ea typeface="Times New Roman"/>
                          <a:cs typeface="Times New Roman"/>
                        </a:rPr>
                        <a:t>Grains</a:t>
                      </a:r>
                      <a:r>
                        <a:rPr lang="en-US" sz="800" baseline="30000" dirty="0">
                          <a:latin typeface="Times New Roman"/>
                          <a:ea typeface="Times New Roman"/>
                          <a:cs typeface="Times New Roman"/>
                        </a:rPr>
                        <a:t> </a:t>
                      </a:r>
                      <a:r>
                        <a:rPr lang="en-US" sz="800" dirty="0">
                          <a:latin typeface="Times New Roman"/>
                          <a:ea typeface="Times New Roman"/>
                          <a:cs typeface="Times New Roman"/>
                        </a:rPr>
                        <a:t>(oz eq)</a:t>
                      </a:r>
                      <a:r>
                        <a:rPr lang="en-US" sz="800" baseline="30000" dirty="0">
                          <a:latin typeface="Times New Roman"/>
                          <a:ea typeface="Times New Roman"/>
                          <a:cs typeface="Times New Roman"/>
                        </a:rPr>
                        <a:t> f</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7-10 (1) </a:t>
                      </a:r>
                      <a:r>
                        <a:rPr lang="en-US" sz="1100" baseline="30000">
                          <a:latin typeface="Calibri"/>
                          <a:ea typeface="Calibri"/>
                          <a:cs typeface="Times New Roman"/>
                        </a:rPr>
                        <a:t>j</a:t>
                      </a:r>
                      <a:r>
                        <a:rPr lang="en-US" sz="1100">
                          <a:latin typeface="Calibri"/>
                          <a:ea typeface="Calibri"/>
                          <a:cs typeface="Times New Roman"/>
                        </a:rPr>
                        <a:t>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latin typeface="Calibri"/>
                          <a:ea typeface="Calibri"/>
                          <a:cs typeface="Times New Roman"/>
                        </a:rPr>
                        <a:t>8-10 (1) </a:t>
                      </a:r>
                      <a:r>
                        <a:rPr lang="en-US" sz="1100" baseline="30000">
                          <a:latin typeface="Calibri"/>
                          <a:ea typeface="Calibri"/>
                          <a:cs typeface="Times New Roman"/>
                        </a:rPr>
                        <a:t>j</a:t>
                      </a:r>
                      <a:r>
                        <a:rPr lang="en-US" sz="1100">
                          <a:latin typeface="Calibri"/>
                          <a:ea typeface="Calibri"/>
                          <a:cs typeface="Times New Roman"/>
                        </a:rPr>
                        <a:t>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9-10 (1) </a:t>
                      </a:r>
                      <a:r>
                        <a:rPr lang="en-US" sz="1100" baseline="30000" dirty="0">
                          <a:latin typeface="Calibri"/>
                          <a:ea typeface="Calibri"/>
                          <a:cs typeface="Times New Roman"/>
                        </a:rPr>
                        <a:t>j</a:t>
                      </a:r>
                      <a:r>
                        <a:rPr lang="en-US" sz="1100" dirty="0">
                          <a:latin typeface="Calibri"/>
                          <a:ea typeface="Calibri"/>
                          <a:cs typeface="Times New Roman"/>
                        </a:rPr>
                        <a:t>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360">
                <a:tc>
                  <a:txBody>
                    <a:bodyPr/>
                    <a:lstStyle/>
                    <a:p>
                      <a:pPr marL="0" marR="0" fontAlgn="base" hangingPunct="0">
                        <a:lnSpc>
                          <a:spcPct val="115000"/>
                        </a:lnSpc>
                        <a:spcBef>
                          <a:spcPts val="0"/>
                        </a:spcBef>
                        <a:spcAft>
                          <a:spcPts val="0"/>
                        </a:spcAft>
                      </a:pPr>
                      <a:r>
                        <a:rPr lang="en-US" sz="800" dirty="0">
                          <a:latin typeface="Times New Roman"/>
                          <a:ea typeface="Times New Roman"/>
                          <a:cs typeface="Times New Roman"/>
                        </a:rPr>
                        <a:t>Meats/Meat Alternates (oz eq)</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0 </a:t>
                      </a:r>
                      <a:r>
                        <a:rPr lang="en-US" sz="1100" baseline="30000" dirty="0">
                          <a:latin typeface="Calibri"/>
                          <a:ea typeface="Calibri"/>
                          <a:cs typeface="Times New Roman"/>
                        </a:rPr>
                        <a:t>k</a:t>
                      </a:r>
                      <a:r>
                        <a:rPr lang="en-US" sz="1100" dirty="0">
                          <a:latin typeface="Calibri"/>
                          <a:ea typeface="Calibri"/>
                          <a:cs typeface="Times New Roman"/>
                        </a:rPr>
                        <a:t>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 </a:t>
                      </a:r>
                      <a:r>
                        <a:rPr lang="en-US" sz="1100" baseline="30000" dirty="0">
                          <a:latin typeface="Calibri"/>
                          <a:ea typeface="Calibri"/>
                          <a:cs typeface="Times New Roman"/>
                        </a:rPr>
                        <a:t>k</a:t>
                      </a:r>
                      <a:r>
                        <a:rPr lang="en-US" sz="1100" dirty="0">
                          <a:latin typeface="Calibri"/>
                          <a:ea typeface="Calibri"/>
                          <a:cs typeface="Times New Roman"/>
                        </a:rPr>
                        <a:t>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 </a:t>
                      </a:r>
                      <a:r>
                        <a:rPr lang="en-US" sz="1100" baseline="30000" dirty="0">
                          <a:latin typeface="Calibri"/>
                          <a:ea typeface="Calibri"/>
                          <a:cs typeface="Times New Roman"/>
                        </a:rPr>
                        <a:t>k</a:t>
                      </a:r>
                      <a:r>
                        <a:rPr lang="en-US" sz="1100" dirty="0">
                          <a:latin typeface="Calibri"/>
                          <a:ea typeface="Calibri"/>
                          <a:cs typeface="Times New Roman"/>
                        </a:rPr>
                        <a:t>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4225">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Fluid milk</a:t>
                      </a:r>
                      <a:r>
                        <a:rPr lang="en-US" sz="800" baseline="30000">
                          <a:latin typeface="Times New Roman"/>
                          <a:ea typeface="Times New Roman"/>
                          <a:cs typeface="Times New Roman"/>
                        </a:rPr>
                        <a:t> </a:t>
                      </a:r>
                      <a:r>
                        <a:rPr lang="en-US" sz="800">
                          <a:latin typeface="Times New Roman"/>
                          <a:ea typeface="Times New Roman"/>
                          <a:cs typeface="Times New Roman"/>
                        </a:rPr>
                        <a:t>(cups)</a:t>
                      </a:r>
                      <a:r>
                        <a:rPr lang="en-US" sz="800" baseline="30000">
                          <a:latin typeface="Times New Roman"/>
                          <a:ea typeface="Times New Roman"/>
                          <a:cs typeface="Times New Roman"/>
                        </a:rPr>
                        <a:t> g</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5 (1)</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5 (1)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5 (1)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0">
                <a:tc gridSpan="4">
                  <a:txBody>
                    <a:bodyPr/>
                    <a:lstStyle/>
                    <a:p>
                      <a:pPr marL="0" marR="0" algn="ctr" fontAlgn="base" hangingPunct="0">
                        <a:lnSpc>
                          <a:spcPct val="115000"/>
                        </a:lnSpc>
                        <a:spcBef>
                          <a:spcPts val="0"/>
                        </a:spcBef>
                        <a:spcAft>
                          <a:spcPts val="0"/>
                        </a:spcAft>
                      </a:pPr>
                      <a:r>
                        <a:rPr lang="en-US" sz="800" b="1" dirty="0">
                          <a:latin typeface="Times New Roman Bold"/>
                          <a:ea typeface="Times New Roman"/>
                          <a:cs typeface="Times New Roman"/>
                        </a:rPr>
                        <a:t>Other Specifications: Daily Amount Based on the Average for a 5-Day Week</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53360">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Min-max calories (kcal)</a:t>
                      </a:r>
                      <a:r>
                        <a:rPr lang="en-US" sz="800" baseline="30000">
                          <a:latin typeface="Times New Roman"/>
                          <a:ea typeface="Times New Roman"/>
                          <a:cs typeface="Times New Roman"/>
                        </a:rPr>
                        <a:t>h</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350-500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400-550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450-600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39">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Saturated fat </a:t>
                      </a:r>
                      <a:br>
                        <a:rPr lang="en-US" sz="800">
                          <a:latin typeface="Times New Roman"/>
                          <a:ea typeface="Times New Roman"/>
                          <a:cs typeface="Times New Roman"/>
                        </a:rPr>
                      </a:br>
                      <a:r>
                        <a:rPr lang="en-US" sz="800">
                          <a:latin typeface="Times New Roman"/>
                          <a:ea typeface="Times New Roman"/>
                          <a:cs typeface="Times New Roman"/>
                        </a:rPr>
                        <a:t>(% of total calories)</a:t>
                      </a:r>
                      <a:r>
                        <a:rPr lang="en-US" sz="600" baseline="30000">
                          <a:latin typeface="Times New Roman"/>
                          <a:ea typeface="Times New Roman"/>
                          <a:cs typeface="Times New Roman"/>
                        </a:rPr>
                        <a:t>h</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&lt; 10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&lt; 10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&lt; 10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761">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Sodium (mg)</a:t>
                      </a:r>
                      <a:r>
                        <a:rPr lang="en-US" sz="800" baseline="30000">
                          <a:latin typeface="Times New Roman"/>
                          <a:ea typeface="Times New Roman"/>
                          <a:cs typeface="Times New Roman"/>
                        </a:rPr>
                        <a:t>h,i</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u="sng">
                          <a:latin typeface="Calibri"/>
                          <a:ea typeface="Calibri"/>
                          <a:cs typeface="Times New Roman"/>
                        </a:rPr>
                        <a:t>&lt;</a:t>
                      </a:r>
                      <a:r>
                        <a:rPr lang="en-US" sz="1100">
                          <a:latin typeface="Calibri"/>
                          <a:ea typeface="Calibri"/>
                          <a:cs typeface="Times New Roman"/>
                        </a:rPr>
                        <a:t> 430</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u="sng">
                          <a:latin typeface="Calibri"/>
                          <a:ea typeface="Calibri"/>
                          <a:cs typeface="Times New Roman"/>
                        </a:rPr>
                        <a:t>&lt;</a:t>
                      </a:r>
                      <a:r>
                        <a:rPr lang="en-US" sz="1100">
                          <a:latin typeface="Calibri"/>
                          <a:ea typeface="Calibri"/>
                          <a:cs typeface="Times New Roman"/>
                        </a:rPr>
                        <a:t> 470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u="sng" dirty="0">
                          <a:latin typeface="Calibri"/>
                          <a:ea typeface="Calibri"/>
                          <a:cs typeface="Times New Roman"/>
                        </a:rPr>
                        <a:t>&lt;</a:t>
                      </a:r>
                      <a:r>
                        <a:rPr lang="en-US" sz="1100" dirty="0">
                          <a:latin typeface="Calibri"/>
                          <a:ea typeface="Calibri"/>
                          <a:cs typeface="Times New Roman"/>
                        </a:rPr>
                        <a:t> 500</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039">
                <a:tc>
                  <a:txBody>
                    <a:bodyPr/>
                    <a:lstStyle/>
                    <a:p>
                      <a:pPr marL="0" marR="0" fontAlgn="base" hangingPunct="0">
                        <a:lnSpc>
                          <a:spcPct val="115000"/>
                        </a:lnSpc>
                        <a:spcBef>
                          <a:spcPts val="0"/>
                        </a:spcBef>
                        <a:spcAft>
                          <a:spcPts val="0"/>
                        </a:spcAft>
                      </a:pPr>
                      <a:r>
                        <a:rPr lang="en-US" sz="800" u="sng">
                          <a:latin typeface="Times New Roman"/>
                          <a:ea typeface="Times New Roman"/>
                          <a:cs typeface="Times New Roman"/>
                        </a:rPr>
                        <a:t>Trans</a:t>
                      </a:r>
                      <a:r>
                        <a:rPr lang="en-US" sz="800">
                          <a:latin typeface="Times New Roman"/>
                          <a:ea typeface="Times New Roman"/>
                          <a:cs typeface="Times New Roman"/>
                        </a:rPr>
                        <a:t> fat</a:t>
                      </a:r>
                      <a:r>
                        <a:rPr lang="en-US" sz="800" baseline="30000">
                          <a:latin typeface="Times New Roman"/>
                          <a:ea typeface="Times New Roman"/>
                          <a:cs typeface="Times New Roman"/>
                        </a:rPr>
                        <a:t>h</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base" hangingPunct="0">
                        <a:lnSpc>
                          <a:spcPct val="115000"/>
                        </a:lnSpc>
                        <a:spcBef>
                          <a:spcPts val="0"/>
                        </a:spcBef>
                        <a:spcAft>
                          <a:spcPts val="0"/>
                        </a:spcAft>
                      </a:pPr>
                      <a:r>
                        <a:rPr lang="en-US" sz="800" dirty="0">
                          <a:latin typeface="Times New Roman"/>
                          <a:ea typeface="Times New Roman"/>
                          <a:cs typeface="Times New Roman"/>
                        </a:rPr>
                        <a:t>Nutrition label or manufacturer specifications must indicate zero grams of </a:t>
                      </a:r>
                      <a:r>
                        <a:rPr lang="en-US" sz="800" u="sng" dirty="0">
                          <a:latin typeface="Times New Roman"/>
                          <a:ea typeface="Times New Roman"/>
                          <a:cs typeface="Times New Roman"/>
                        </a:rPr>
                        <a:t>trans</a:t>
                      </a:r>
                      <a:r>
                        <a:rPr lang="en-US" sz="800" dirty="0">
                          <a:latin typeface="Times New Roman"/>
                          <a:ea typeface="Times New Roman"/>
                          <a:cs typeface="Times New Roman"/>
                        </a:rPr>
                        <a:t> fat per serving.</a:t>
                      </a:r>
                      <a:endParaRPr lang="en-US" sz="700" dirty="0">
                        <a:latin typeface="Calibri"/>
                        <a:ea typeface="Times New Roman"/>
                        <a:cs typeface="Times New Roman"/>
                      </a:endParaRPr>
                    </a:p>
                  </a:txBody>
                  <a:tcPr marL="44174" marR="4417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534400" cy="1143000"/>
          </a:xfrm>
        </p:spPr>
        <p:txBody>
          <a:bodyPr>
            <a:normAutofit/>
          </a:bodyPr>
          <a:lstStyle/>
          <a:p>
            <a:r>
              <a:rPr lang="en-US" sz="4000" dirty="0" smtClean="0"/>
              <a:t>Fruits (Breakfast)</a:t>
            </a:r>
            <a:endParaRPr lang="en-US" sz="4000" dirty="0"/>
          </a:p>
        </p:txBody>
      </p:sp>
      <p:graphicFrame>
        <p:nvGraphicFramePr>
          <p:cNvPr id="7" name="Table 6"/>
          <p:cNvGraphicFramePr>
            <a:graphicFrameLocks noGrp="1"/>
          </p:cNvGraphicFramePr>
          <p:nvPr/>
        </p:nvGraphicFramePr>
        <p:xfrm>
          <a:off x="533401" y="2655078"/>
          <a:ext cx="8077199" cy="3021662"/>
        </p:xfrm>
        <a:graphic>
          <a:graphicData uri="http://schemas.openxmlformats.org/drawingml/2006/table">
            <a:tbl>
              <a:tblPr/>
              <a:tblGrid>
                <a:gridCol w="2666999"/>
                <a:gridCol w="1968839"/>
                <a:gridCol w="1739099"/>
                <a:gridCol w="1702262"/>
              </a:tblGrid>
              <a:tr h="511495">
                <a:tc gridSpan="4">
                  <a:txBody>
                    <a:bodyPr/>
                    <a:lstStyle/>
                    <a:p>
                      <a:pPr algn="ctr">
                        <a:lnSpc>
                          <a:spcPct val="115000"/>
                        </a:lnSpc>
                      </a:pPr>
                      <a:r>
                        <a:rPr lang="en-US" sz="1800" b="1" dirty="0">
                          <a:solidFill>
                            <a:schemeClr val="tx1"/>
                          </a:solidFill>
                          <a:latin typeface="+mj-lt"/>
                          <a:ea typeface="Calibri"/>
                          <a:cs typeface="Times New Roman" pitchFamily="18" charset="0"/>
                        </a:rPr>
                        <a:t>Breakfast Meal Pattern</a:t>
                      </a:r>
                      <a:endParaRPr lang="en-US" sz="18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nSpc>
                          <a:spcPct val="115000"/>
                        </a:lnSpc>
                      </a:pPr>
                      <a:endParaRPr lang="en-US" sz="1800" dirty="0">
                        <a:solidFill>
                          <a:schemeClr val="tx1"/>
                        </a:solidFill>
                        <a:latin typeface="Times New Roman" pitchFamily="18" charset="0"/>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022991">
                <a:tc>
                  <a:txBody>
                    <a:bodyPr/>
                    <a:lstStyle/>
                    <a:p>
                      <a:pPr>
                        <a:lnSpc>
                          <a:spcPct val="115000"/>
                        </a:lnSpc>
                      </a:pP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smtClean="0">
                          <a:solidFill>
                            <a:schemeClr val="tx1"/>
                          </a:solidFill>
                          <a:latin typeface="+mj-lt"/>
                          <a:ea typeface="Calibri"/>
                          <a:cs typeface="Times New Roman" pitchFamily="18" charset="0"/>
                        </a:rPr>
                        <a:t>Grades</a:t>
                      </a:r>
                    </a:p>
                    <a:p>
                      <a:pPr algn="ctr">
                        <a:lnSpc>
                          <a:spcPct val="115000"/>
                        </a:lnSpc>
                      </a:pPr>
                      <a:r>
                        <a:rPr lang="en-US" sz="2400" b="1" dirty="0" smtClean="0">
                          <a:solidFill>
                            <a:schemeClr val="tx1"/>
                          </a:solidFill>
                          <a:latin typeface="+mj-lt"/>
                          <a:ea typeface="Calibri"/>
                          <a:cs typeface="Times New Roman" pitchFamily="18" charset="0"/>
                        </a:rPr>
                        <a:t>K-5</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br>
                        <a:rPr lang="en-US" sz="2400" b="1" dirty="0">
                          <a:solidFill>
                            <a:schemeClr val="tx1"/>
                          </a:solidFill>
                          <a:latin typeface="+mj-lt"/>
                          <a:ea typeface="Calibri"/>
                          <a:cs typeface="Times New Roman" pitchFamily="18" charset="0"/>
                        </a:rPr>
                      </a:br>
                      <a:r>
                        <a:rPr lang="en-US" sz="2400" b="1" dirty="0" smtClean="0">
                          <a:solidFill>
                            <a:schemeClr val="tx1"/>
                          </a:solidFill>
                          <a:latin typeface="+mj-lt"/>
                          <a:ea typeface="Calibri"/>
                          <a:cs typeface="Times New Roman" pitchFamily="18" charset="0"/>
                        </a:rPr>
                        <a:t>6-8</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br>
                        <a:rPr lang="en-US" sz="2400" b="1" dirty="0">
                          <a:solidFill>
                            <a:schemeClr val="tx1"/>
                          </a:solidFill>
                          <a:latin typeface="+mj-lt"/>
                          <a:ea typeface="Calibri"/>
                          <a:cs typeface="Times New Roman" pitchFamily="18" charset="0"/>
                        </a:rPr>
                      </a:br>
                      <a:r>
                        <a:rPr lang="en-US" sz="2400" b="1" dirty="0" smtClean="0">
                          <a:solidFill>
                            <a:schemeClr val="tx1"/>
                          </a:solidFill>
                          <a:latin typeface="+mj-lt"/>
                          <a:ea typeface="Calibri"/>
                          <a:cs typeface="Times New Roman" pitchFamily="18" charset="0"/>
                        </a:rPr>
                        <a:t>9-12</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2580">
                <a:tc>
                  <a:txBody>
                    <a:bodyPr/>
                    <a:lstStyle/>
                    <a:p>
                      <a:pPr>
                        <a:lnSpc>
                          <a:spcPct val="115000"/>
                        </a:lnSpc>
                      </a:pPr>
                      <a:r>
                        <a:rPr lang="en-US" sz="2000" b="1">
                          <a:solidFill>
                            <a:schemeClr val="tx1"/>
                          </a:solidFill>
                          <a:latin typeface="+mj-lt"/>
                          <a:ea typeface="Calibri"/>
                          <a:cs typeface="Times New Roman" pitchFamily="18" charset="0"/>
                        </a:rPr>
                        <a:t>Meal Pattern</a:t>
                      </a:r>
                      <a:endParaRPr lang="en-US" sz="200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3">
                  <a:txBody>
                    <a:bodyPr/>
                    <a:lstStyle/>
                    <a:p>
                      <a:pPr>
                        <a:lnSpc>
                          <a:spcPct val="115000"/>
                        </a:lnSpc>
                      </a:pPr>
                      <a:r>
                        <a:rPr lang="en-US" sz="2000" b="1" dirty="0">
                          <a:solidFill>
                            <a:schemeClr val="tx1"/>
                          </a:solidFill>
                          <a:latin typeface="+mj-lt"/>
                          <a:ea typeface="Calibri"/>
                          <a:cs typeface="Times New Roman" pitchFamily="18" charset="0"/>
                        </a:rPr>
                        <a:t>Amount of </a:t>
                      </a:r>
                      <a:r>
                        <a:rPr lang="en-US" sz="2000" b="1" dirty="0" smtClean="0">
                          <a:solidFill>
                            <a:schemeClr val="tx1"/>
                          </a:solidFill>
                          <a:latin typeface="+mj-lt"/>
                          <a:ea typeface="Calibri"/>
                          <a:cs typeface="Times New Roman" pitchFamily="18" charset="0"/>
                        </a:rPr>
                        <a:t>Food </a:t>
                      </a:r>
                      <a:r>
                        <a:rPr lang="en-US" sz="2000" b="1" dirty="0">
                          <a:solidFill>
                            <a:schemeClr val="tx1"/>
                          </a:solidFill>
                          <a:latin typeface="+mj-lt"/>
                          <a:ea typeface="Calibri"/>
                          <a:cs typeface="Times New Roman" pitchFamily="18" charset="0"/>
                        </a:rPr>
                        <a:t>Per Week  (Minimum Per Day)</a:t>
                      </a:r>
                      <a:endParaRPr lang="en-US" sz="200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136656">
                <a:tc>
                  <a:txBody>
                    <a:bodyPr/>
                    <a:lstStyle/>
                    <a:p>
                      <a:pPr>
                        <a:lnSpc>
                          <a:spcPct val="115000"/>
                        </a:lnSpc>
                      </a:pPr>
                      <a:r>
                        <a:rPr lang="en-US" sz="2800" b="1" dirty="0" smtClean="0">
                          <a:solidFill>
                            <a:schemeClr val="tx1"/>
                          </a:solidFill>
                          <a:latin typeface="+mj-lt"/>
                          <a:ea typeface="Calibri"/>
                          <a:cs typeface="Times New Roman" pitchFamily="18" charset="0"/>
                        </a:rPr>
                        <a:t>Fruits </a:t>
                      </a:r>
                      <a:r>
                        <a:rPr lang="en-US" sz="2400" b="1" dirty="0" smtClean="0">
                          <a:solidFill>
                            <a:schemeClr val="tx1"/>
                          </a:solidFill>
                          <a:latin typeface="+mj-lt"/>
                          <a:ea typeface="Calibri"/>
                          <a:cs typeface="Times New Roman" pitchFamily="18" charset="0"/>
                        </a:rPr>
                        <a:t>(cups)</a:t>
                      </a:r>
                      <a:endParaRPr lang="en-US" sz="2400" b="1"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a:solidFill>
                            <a:schemeClr val="tx1"/>
                          </a:solidFill>
                          <a:latin typeface="+mj-lt"/>
                          <a:ea typeface="Calibri"/>
                          <a:cs typeface="Times New Roman" pitchFamily="18" charset="0"/>
                        </a:rPr>
                        <a:t>5 (1</a:t>
                      </a:r>
                      <a:r>
                        <a:rPr lang="en-US" sz="2400" b="1" dirty="0" smtClean="0">
                          <a:solidFill>
                            <a:schemeClr val="tx1"/>
                          </a:solidFill>
                          <a:latin typeface="+mj-lt"/>
                          <a:ea typeface="Calibri"/>
                          <a:cs typeface="Times New Roman" pitchFamily="18" charset="0"/>
                        </a:rPr>
                        <a:t>)</a:t>
                      </a:r>
                      <a:endParaRPr lang="en-US" sz="2400" b="1"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a:solidFill>
                            <a:schemeClr val="tx1"/>
                          </a:solidFill>
                          <a:latin typeface="+mj-lt"/>
                          <a:ea typeface="Calibri"/>
                          <a:cs typeface="Times New Roman" pitchFamily="18" charset="0"/>
                        </a:rPr>
                        <a:t>5 (1</a:t>
                      </a:r>
                      <a:r>
                        <a:rPr lang="en-US" sz="2400" b="1" dirty="0" smtClean="0">
                          <a:solidFill>
                            <a:schemeClr val="tx1"/>
                          </a:solidFill>
                          <a:latin typeface="+mj-lt"/>
                          <a:ea typeface="Calibri"/>
                          <a:cs typeface="Times New Roman" pitchFamily="18" charset="0"/>
                        </a:rPr>
                        <a:t>)</a:t>
                      </a:r>
                      <a:endParaRPr lang="en-US" sz="2400" b="1"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a:solidFill>
                            <a:schemeClr val="tx1"/>
                          </a:solidFill>
                          <a:latin typeface="+mj-lt"/>
                          <a:ea typeface="Calibri"/>
                          <a:cs typeface="Times New Roman" pitchFamily="18" charset="0"/>
                        </a:rPr>
                        <a:t>5 (1</a:t>
                      </a:r>
                      <a:r>
                        <a:rPr lang="en-US" sz="2400" b="1" dirty="0" smtClean="0">
                          <a:solidFill>
                            <a:schemeClr val="tx1"/>
                          </a:solidFill>
                          <a:latin typeface="+mj-lt"/>
                          <a:ea typeface="Calibri"/>
                          <a:cs typeface="Times New Roman" pitchFamily="18" charset="0"/>
                        </a:rPr>
                        <a:t>)</a:t>
                      </a:r>
                      <a:endParaRPr lang="en-US" sz="2400" b="1"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446087"/>
            <a:ext cx="6934200" cy="1230313"/>
          </a:xfrm>
        </p:spPr>
        <p:txBody>
          <a:bodyPr>
            <a:normAutofit/>
          </a:bodyPr>
          <a:lstStyle/>
          <a:p>
            <a:pPr eaLnBrk="1" hangingPunct="1"/>
            <a:r>
              <a:rPr lang="en-US" sz="4000" dirty="0" smtClean="0"/>
              <a:t>Fruits (Breakfast)</a:t>
            </a:r>
          </a:p>
        </p:txBody>
      </p:sp>
      <p:sp>
        <p:nvSpPr>
          <p:cNvPr id="3" name="Content Placeholder 2"/>
          <p:cNvSpPr>
            <a:spLocks noGrp="1"/>
          </p:cNvSpPr>
          <p:nvPr>
            <p:ph idx="1"/>
          </p:nvPr>
        </p:nvSpPr>
        <p:spPr>
          <a:xfrm>
            <a:off x="609600" y="2057400"/>
            <a:ext cx="8229600" cy="2514600"/>
          </a:xfrm>
        </p:spPr>
        <p:txBody>
          <a:bodyPr>
            <a:normAutofit/>
          </a:bodyPr>
          <a:lstStyle/>
          <a:p>
            <a:pPr eaLnBrk="1" hangingPunct="1">
              <a:defRPr/>
            </a:pPr>
            <a:r>
              <a:rPr lang="en-US" sz="3000" dirty="0" smtClean="0"/>
              <a:t>Fruits is a single component</a:t>
            </a:r>
          </a:p>
          <a:p>
            <a:pPr eaLnBrk="1" hangingPunct="1">
              <a:defRPr/>
            </a:pPr>
            <a:r>
              <a:rPr lang="en-US" sz="3000" dirty="0" smtClean="0"/>
              <a:t>A daily serving must be offered at breakfast</a:t>
            </a:r>
          </a:p>
          <a:p>
            <a:pPr lvl="1" eaLnBrk="1" hangingPunct="1">
              <a:defRPr/>
            </a:pPr>
            <a:r>
              <a:rPr lang="en-US" sz="2400" dirty="0" smtClean="0"/>
              <a:t>At breakfast only, vegetables may be offered in place of fruits</a:t>
            </a:r>
            <a:endParaRPr lang="en-US" sz="2600" dirty="0" smtClean="0"/>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914400"/>
            <a:ext cx="8305800" cy="780288"/>
          </a:xfrm>
        </p:spPr>
        <p:txBody>
          <a:bodyPr>
            <a:normAutofit/>
          </a:bodyPr>
          <a:lstStyle/>
          <a:p>
            <a:r>
              <a:rPr lang="en-US" sz="4000" dirty="0" smtClean="0"/>
              <a:t>Grains (Breakfast)</a:t>
            </a:r>
          </a:p>
        </p:txBody>
      </p:sp>
      <p:graphicFrame>
        <p:nvGraphicFramePr>
          <p:cNvPr id="9" name="Table 8"/>
          <p:cNvGraphicFramePr>
            <a:graphicFrameLocks noGrp="1"/>
          </p:cNvGraphicFramePr>
          <p:nvPr/>
        </p:nvGraphicFramePr>
        <p:xfrm>
          <a:off x="228600" y="2486777"/>
          <a:ext cx="8763001" cy="2618622"/>
        </p:xfrm>
        <a:graphic>
          <a:graphicData uri="http://schemas.openxmlformats.org/drawingml/2006/table">
            <a:tbl>
              <a:tblPr/>
              <a:tblGrid>
                <a:gridCol w="3182653"/>
                <a:gridCol w="1846795"/>
                <a:gridCol w="1886758"/>
                <a:gridCol w="1846795"/>
              </a:tblGrid>
              <a:tr h="426295">
                <a:tc>
                  <a:txBody>
                    <a:bodyPr/>
                    <a:lstStyle/>
                    <a:p>
                      <a:pPr>
                        <a:lnSpc>
                          <a:spcPct val="115000"/>
                        </a:lnSpc>
                      </a:pPr>
                      <a:endParaRPr lang="en-US" sz="18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3">
                  <a:txBody>
                    <a:bodyPr/>
                    <a:lstStyle/>
                    <a:p>
                      <a:pPr>
                        <a:lnSpc>
                          <a:spcPct val="115000"/>
                        </a:lnSpc>
                      </a:pPr>
                      <a:r>
                        <a:rPr lang="en-US" sz="1800" b="1" dirty="0">
                          <a:solidFill>
                            <a:schemeClr val="tx1"/>
                          </a:solidFill>
                          <a:latin typeface="+mj-lt"/>
                          <a:ea typeface="Calibri"/>
                          <a:cs typeface="Times New Roman" pitchFamily="18" charset="0"/>
                        </a:rPr>
                        <a:t>Breakfast Meal Pattern</a:t>
                      </a:r>
                      <a:endParaRPr lang="en-US" sz="18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r>
              <a:tr h="1103409">
                <a:tc>
                  <a:txBody>
                    <a:bodyPr/>
                    <a:lstStyle/>
                    <a:p>
                      <a:pPr>
                        <a:lnSpc>
                          <a:spcPct val="115000"/>
                        </a:lnSpc>
                      </a:pP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smtClean="0">
                          <a:solidFill>
                            <a:schemeClr val="tx1"/>
                          </a:solidFill>
                          <a:latin typeface="+mj-lt"/>
                          <a:ea typeface="Calibri"/>
                          <a:cs typeface="Times New Roman" pitchFamily="18" charset="0"/>
                        </a:rPr>
                        <a:t>Grades </a:t>
                      </a:r>
                    </a:p>
                    <a:p>
                      <a:pPr algn="ctr">
                        <a:lnSpc>
                          <a:spcPct val="115000"/>
                        </a:lnSpc>
                      </a:pPr>
                      <a:r>
                        <a:rPr lang="en-US" sz="2400" b="1" dirty="0" smtClean="0">
                          <a:solidFill>
                            <a:schemeClr val="tx1"/>
                          </a:solidFill>
                          <a:latin typeface="+mj-lt"/>
                          <a:ea typeface="Calibri"/>
                          <a:cs typeface="Times New Roman" pitchFamily="18" charset="0"/>
                        </a:rPr>
                        <a:t>K-5</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br>
                        <a:rPr lang="en-US" sz="2400" b="1" dirty="0">
                          <a:solidFill>
                            <a:schemeClr val="tx1"/>
                          </a:solidFill>
                          <a:latin typeface="+mj-lt"/>
                          <a:ea typeface="Calibri"/>
                          <a:cs typeface="Times New Roman" pitchFamily="18" charset="0"/>
                        </a:rPr>
                      </a:br>
                      <a:r>
                        <a:rPr lang="en-US" sz="2400" b="1" dirty="0" smtClean="0">
                          <a:solidFill>
                            <a:schemeClr val="tx1"/>
                          </a:solidFill>
                          <a:latin typeface="+mj-lt"/>
                          <a:ea typeface="Calibri"/>
                          <a:cs typeface="Times New Roman" pitchFamily="18" charset="0"/>
                        </a:rPr>
                        <a:t>6-8</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1" dirty="0">
                          <a:solidFill>
                            <a:schemeClr val="tx1"/>
                          </a:solidFill>
                          <a:latin typeface="+mj-lt"/>
                          <a:ea typeface="Calibri"/>
                          <a:cs typeface="Times New Roman" pitchFamily="18" charset="0"/>
                        </a:rPr>
                        <a:t>Grades </a:t>
                      </a:r>
                      <a:br>
                        <a:rPr lang="en-US" sz="2400" b="1" dirty="0">
                          <a:solidFill>
                            <a:schemeClr val="tx1"/>
                          </a:solidFill>
                          <a:latin typeface="+mj-lt"/>
                          <a:ea typeface="Calibri"/>
                          <a:cs typeface="Times New Roman" pitchFamily="18" charset="0"/>
                        </a:rPr>
                      </a:br>
                      <a:r>
                        <a:rPr lang="en-US" sz="2400" b="1" dirty="0" smtClean="0">
                          <a:solidFill>
                            <a:schemeClr val="tx1"/>
                          </a:solidFill>
                          <a:latin typeface="+mj-lt"/>
                          <a:ea typeface="Calibri"/>
                          <a:cs typeface="Times New Roman" pitchFamily="18" charset="0"/>
                        </a:rPr>
                        <a:t>9-12</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5860">
                <a:tc>
                  <a:txBody>
                    <a:bodyPr/>
                    <a:lstStyle/>
                    <a:p>
                      <a:pPr>
                        <a:lnSpc>
                          <a:spcPct val="115000"/>
                        </a:lnSpc>
                      </a:pPr>
                      <a:r>
                        <a:rPr lang="en-US" sz="2000" b="1" dirty="0">
                          <a:solidFill>
                            <a:schemeClr val="tx1"/>
                          </a:solidFill>
                          <a:latin typeface="+mj-lt"/>
                          <a:ea typeface="Calibri"/>
                          <a:cs typeface="Times New Roman" pitchFamily="18" charset="0"/>
                        </a:rPr>
                        <a:t>Meal Pattern</a:t>
                      </a:r>
                      <a:endParaRPr lang="en-US" sz="20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3">
                  <a:txBody>
                    <a:bodyPr/>
                    <a:lstStyle/>
                    <a:p>
                      <a:pPr>
                        <a:lnSpc>
                          <a:spcPct val="115000"/>
                        </a:lnSpc>
                      </a:pPr>
                      <a:r>
                        <a:rPr lang="en-US" sz="2000" b="1" dirty="0">
                          <a:solidFill>
                            <a:schemeClr val="tx1"/>
                          </a:solidFill>
                          <a:latin typeface="+mj-lt"/>
                          <a:ea typeface="Calibri"/>
                          <a:cs typeface="Times New Roman" pitchFamily="18" charset="0"/>
                        </a:rPr>
                        <a:t>Amount of </a:t>
                      </a:r>
                      <a:r>
                        <a:rPr lang="en-US" sz="2000" b="1" dirty="0" smtClean="0">
                          <a:solidFill>
                            <a:schemeClr val="tx1"/>
                          </a:solidFill>
                          <a:latin typeface="+mj-lt"/>
                          <a:ea typeface="Calibri"/>
                          <a:cs typeface="Times New Roman" pitchFamily="18" charset="0"/>
                        </a:rPr>
                        <a:t>Food </a:t>
                      </a:r>
                      <a:r>
                        <a:rPr lang="en-US" sz="2000" b="1" dirty="0">
                          <a:solidFill>
                            <a:schemeClr val="tx1"/>
                          </a:solidFill>
                          <a:latin typeface="+mj-lt"/>
                          <a:ea typeface="Calibri"/>
                          <a:cs typeface="Times New Roman" pitchFamily="18" charset="0"/>
                        </a:rPr>
                        <a:t>Per Week  (Minimum Per Day)</a:t>
                      </a:r>
                      <a:endParaRPr lang="en-US" sz="2000" dirty="0">
                        <a:solidFill>
                          <a:schemeClr val="tx1"/>
                        </a:solidFill>
                        <a:latin typeface="+mj-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43058">
                <a:tc>
                  <a:txBody>
                    <a:bodyPr/>
                    <a:lstStyle/>
                    <a:p>
                      <a:pPr>
                        <a:lnSpc>
                          <a:spcPct val="115000"/>
                        </a:lnSpc>
                      </a:pPr>
                      <a:r>
                        <a:rPr lang="en-US" sz="2400" b="1" dirty="0">
                          <a:solidFill>
                            <a:schemeClr val="tx1"/>
                          </a:solidFill>
                          <a:latin typeface="+mj-lt"/>
                          <a:ea typeface="Calibri"/>
                          <a:cs typeface="Times New Roman" pitchFamily="18" charset="0"/>
                        </a:rPr>
                        <a:t>Grains</a:t>
                      </a:r>
                      <a:r>
                        <a:rPr lang="en-US" sz="2400" b="1" baseline="30000" dirty="0">
                          <a:solidFill>
                            <a:schemeClr val="tx1"/>
                          </a:solidFill>
                          <a:latin typeface="+mj-lt"/>
                          <a:ea typeface="Calibri"/>
                          <a:cs typeface="Times New Roman" pitchFamily="18" charset="0"/>
                        </a:rPr>
                        <a:t> </a:t>
                      </a:r>
                      <a:r>
                        <a:rPr lang="en-US" sz="2400" b="1" dirty="0">
                          <a:solidFill>
                            <a:schemeClr val="tx1"/>
                          </a:solidFill>
                          <a:latin typeface="+mj-lt"/>
                          <a:ea typeface="Calibri"/>
                          <a:cs typeface="Times New Roman" pitchFamily="18" charset="0"/>
                        </a:rPr>
                        <a:t>(oz eq)</a:t>
                      </a:r>
                      <a:r>
                        <a:rPr lang="en-US" sz="2400" b="1" baseline="30000" dirty="0">
                          <a:solidFill>
                            <a:schemeClr val="tx1"/>
                          </a:solidFill>
                          <a:latin typeface="+mj-lt"/>
                          <a:ea typeface="Calibri"/>
                          <a:cs typeface="Times New Roman" pitchFamily="18" charset="0"/>
                        </a:rPr>
                        <a:t> </a:t>
                      </a:r>
                      <a:endParaRPr lang="en-US" sz="24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7-10 (1) </a:t>
                      </a: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8-10 (1) </a:t>
                      </a: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400" b="0" dirty="0">
                          <a:solidFill>
                            <a:schemeClr val="tx1"/>
                          </a:solidFill>
                          <a:latin typeface="+mj-lt"/>
                          <a:ea typeface="Calibri"/>
                          <a:cs typeface="Times New Roman" pitchFamily="18" charset="0"/>
                        </a:rPr>
                        <a:t>9-10 (1) </a:t>
                      </a: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457200"/>
            <a:ext cx="6934200" cy="1230313"/>
          </a:xfrm>
        </p:spPr>
        <p:txBody>
          <a:bodyPr>
            <a:normAutofit/>
          </a:bodyPr>
          <a:lstStyle/>
          <a:p>
            <a:pPr eaLnBrk="1" hangingPunct="1"/>
            <a:r>
              <a:rPr lang="en-US" sz="4000" dirty="0" smtClean="0"/>
              <a:t>Grains (Breakfast)</a:t>
            </a:r>
          </a:p>
        </p:txBody>
      </p:sp>
      <p:sp>
        <p:nvSpPr>
          <p:cNvPr id="29699" name="Content Placeholder 2"/>
          <p:cNvSpPr>
            <a:spLocks noGrp="1"/>
          </p:cNvSpPr>
          <p:nvPr>
            <p:ph idx="1"/>
          </p:nvPr>
        </p:nvSpPr>
        <p:spPr>
          <a:xfrm>
            <a:off x="685800" y="2044700"/>
            <a:ext cx="8077200" cy="4051300"/>
          </a:xfrm>
        </p:spPr>
        <p:txBody>
          <a:bodyPr/>
          <a:lstStyle/>
          <a:p>
            <a:pPr eaLnBrk="1" hangingPunct="1"/>
            <a:r>
              <a:rPr lang="en-US" dirty="0" smtClean="0"/>
              <a:t>Offer the daily and weekly serving ranges of grains at breakfast</a:t>
            </a:r>
          </a:p>
          <a:p>
            <a:pPr lvl="1" eaLnBrk="1" hangingPunct="1"/>
            <a:r>
              <a:rPr lang="en-US" sz="2400" dirty="0" smtClean="0"/>
              <a:t>Phased-in implementation of whole grain-rich</a:t>
            </a:r>
          </a:p>
          <a:p>
            <a:pPr lvl="1" eaLnBrk="1" hangingPunct="1"/>
            <a:endParaRPr lang="en-US" sz="2400" dirty="0" smtClean="0"/>
          </a:p>
          <a:p>
            <a:pPr eaLnBrk="1" hangingPunct="1"/>
            <a:r>
              <a:rPr lang="en-US" dirty="0" smtClean="0"/>
              <a:t>Schools </a:t>
            </a:r>
            <a:r>
              <a:rPr lang="en-US" i="1" dirty="0" smtClean="0"/>
              <a:t>may</a:t>
            </a:r>
            <a:r>
              <a:rPr lang="en-US" dirty="0" smtClean="0"/>
              <a:t> substitute meat/meat alternate for grains once daily grains minimum is met</a:t>
            </a:r>
          </a:p>
          <a:p>
            <a:pPr eaLnBrk="1" hangingPunct="1">
              <a:buFontTx/>
              <a:buNone/>
            </a:pPr>
            <a:endParaRPr lang="en-US" dirty="0" smtClean="0"/>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Activities</a:t>
            </a:r>
            <a:r>
              <a:rPr lang="en-US" dirty="0" smtClean="0"/>
              <a:t>	</a:t>
            </a:r>
            <a:endParaRPr lang="en-US" dirty="0"/>
          </a:p>
        </p:txBody>
      </p:sp>
      <p:sp>
        <p:nvSpPr>
          <p:cNvPr id="7" name="Content Placeholder 6"/>
          <p:cNvSpPr>
            <a:spLocks noGrp="1"/>
          </p:cNvSpPr>
          <p:nvPr>
            <p:ph idx="1"/>
          </p:nvPr>
        </p:nvSpPr>
        <p:spPr>
          <a:xfrm>
            <a:off x="457200" y="2209800"/>
            <a:ext cx="8229600" cy="3962400"/>
          </a:xfrm>
        </p:spPr>
        <p:txBody>
          <a:bodyPr/>
          <a:lstStyle/>
          <a:p>
            <a:r>
              <a:rPr lang="en-US" sz="3200" dirty="0" smtClean="0"/>
              <a:t>Case Study</a:t>
            </a:r>
          </a:p>
          <a:p>
            <a:pPr lvl="1"/>
            <a:r>
              <a:rPr lang="en-US" dirty="0" smtClean="0"/>
              <a:t>Applying some of the main points of today’s training as we go along.</a:t>
            </a:r>
          </a:p>
          <a:p>
            <a:pPr lvl="1"/>
            <a:endParaRPr lang="en-US" dirty="0" smtClean="0"/>
          </a:p>
          <a:p>
            <a:r>
              <a:rPr lang="en-US" sz="3200" dirty="0" smtClean="0"/>
              <a:t>Top 10 list</a:t>
            </a:r>
          </a:p>
          <a:p>
            <a:pPr lvl="1"/>
            <a:r>
              <a:rPr lang="en-US" dirty="0" smtClean="0"/>
              <a:t>What are the top 10 things that must be implemented as of July 1, 2012?</a:t>
            </a:r>
          </a:p>
          <a:p>
            <a:pPr lvl="2">
              <a:buNone/>
            </a:pPr>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33399" y="1981200"/>
          <a:ext cx="8001000" cy="2971800"/>
        </p:xfrm>
        <a:graphic>
          <a:graphicData uri="http://schemas.openxmlformats.org/drawingml/2006/table">
            <a:tbl>
              <a:tblPr/>
              <a:tblGrid>
                <a:gridCol w="3031959"/>
                <a:gridCol w="1960181"/>
                <a:gridCol w="1520532"/>
                <a:gridCol w="1488328"/>
              </a:tblGrid>
              <a:tr h="396651">
                <a:tc gridSpan="4">
                  <a:txBody>
                    <a:bodyPr/>
                    <a:lstStyle/>
                    <a:p>
                      <a:pPr algn="ctr">
                        <a:lnSpc>
                          <a:spcPct val="115000"/>
                        </a:lnSpc>
                      </a:pPr>
                      <a:r>
                        <a:rPr lang="en-US" sz="2000" b="1" dirty="0" smtClean="0">
                          <a:solidFill>
                            <a:schemeClr val="tx1"/>
                          </a:solidFill>
                          <a:latin typeface="+mn-lt"/>
                          <a:ea typeface="Calibri"/>
                          <a:cs typeface="Times New Roman" pitchFamily="18" charset="0"/>
                        </a:rPr>
                        <a:t>Breakfast Meal Pattern</a:t>
                      </a:r>
                      <a:endParaRPr lang="en-US" sz="20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nSpc>
                          <a:spcPct val="115000"/>
                        </a:lnSpc>
                      </a:pPr>
                      <a:endParaRPr lang="en-US" sz="1100" dirty="0">
                        <a:solidFill>
                          <a:schemeClr val="tx1"/>
                        </a:solidFill>
                        <a:latin typeface="+mj-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861088">
                <a:tc>
                  <a:txBody>
                    <a:bodyPr/>
                    <a:lstStyle/>
                    <a:p>
                      <a:pPr>
                        <a:lnSpc>
                          <a:spcPct val="115000"/>
                        </a:lnSpc>
                      </a:pP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a:t>
                      </a:r>
                    </a:p>
                    <a:p>
                      <a:pPr algn="ctr">
                        <a:lnSpc>
                          <a:spcPct val="115000"/>
                        </a:lnSpc>
                      </a:pPr>
                      <a:r>
                        <a:rPr lang="en-US" sz="1800" b="1" dirty="0" smtClean="0">
                          <a:solidFill>
                            <a:schemeClr val="tx1"/>
                          </a:solidFill>
                          <a:latin typeface="+mn-lt"/>
                          <a:ea typeface="Calibri"/>
                          <a:cs typeface="Times New Roman" pitchFamily="18" charset="0"/>
                        </a:rPr>
                        <a:t>K-5</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 </a:t>
                      </a:r>
                      <a:br>
                        <a:rPr lang="en-US" sz="1800" b="1" dirty="0" smtClean="0">
                          <a:solidFill>
                            <a:schemeClr val="tx1"/>
                          </a:solidFill>
                          <a:latin typeface="+mn-lt"/>
                          <a:ea typeface="Calibri"/>
                          <a:cs typeface="Times New Roman" pitchFamily="18" charset="0"/>
                        </a:rPr>
                      </a:br>
                      <a:r>
                        <a:rPr lang="en-US" sz="1800" b="1" dirty="0" smtClean="0">
                          <a:solidFill>
                            <a:schemeClr val="tx1"/>
                          </a:solidFill>
                          <a:latin typeface="+mn-lt"/>
                          <a:ea typeface="Calibri"/>
                          <a:cs typeface="Times New Roman" pitchFamily="18" charset="0"/>
                        </a:rPr>
                        <a:t>6-8</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1800" b="1" dirty="0" smtClean="0">
                          <a:solidFill>
                            <a:schemeClr val="tx1"/>
                          </a:solidFill>
                          <a:latin typeface="+mn-lt"/>
                          <a:ea typeface="Calibri"/>
                          <a:cs typeface="Times New Roman" pitchFamily="18" charset="0"/>
                        </a:rPr>
                        <a:t>Grades </a:t>
                      </a:r>
                      <a:br>
                        <a:rPr lang="en-US" sz="1800" b="1" dirty="0" smtClean="0">
                          <a:solidFill>
                            <a:schemeClr val="tx1"/>
                          </a:solidFill>
                          <a:latin typeface="+mn-lt"/>
                          <a:ea typeface="Calibri"/>
                          <a:cs typeface="Times New Roman" pitchFamily="18" charset="0"/>
                        </a:rPr>
                      </a:br>
                      <a:r>
                        <a:rPr lang="en-US" sz="1800" b="1" dirty="0" smtClean="0">
                          <a:solidFill>
                            <a:schemeClr val="tx1"/>
                          </a:solidFill>
                          <a:latin typeface="+mn-lt"/>
                          <a:ea typeface="Calibri"/>
                          <a:cs typeface="Times New Roman" pitchFamily="18" charset="0"/>
                        </a:rPr>
                        <a:t>9-12</a:t>
                      </a:r>
                      <a:endParaRPr lang="en-US" sz="18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8026">
                <a:tc>
                  <a:txBody>
                    <a:bodyPr/>
                    <a:lstStyle/>
                    <a:p>
                      <a:pPr>
                        <a:lnSpc>
                          <a:spcPct val="115000"/>
                        </a:lnSpc>
                      </a:pPr>
                      <a:r>
                        <a:rPr lang="en-US" sz="1400" b="1" dirty="0" smtClean="0">
                          <a:solidFill>
                            <a:schemeClr val="tx1"/>
                          </a:solidFill>
                          <a:latin typeface="+mn-lt"/>
                          <a:ea typeface="Calibri"/>
                          <a:cs typeface="Times New Roman" pitchFamily="18" charset="0"/>
                        </a:rPr>
                        <a:t>Meal Pattern</a:t>
                      </a:r>
                      <a:endParaRPr lang="en-US" sz="14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3">
                  <a:txBody>
                    <a:bodyPr/>
                    <a:lstStyle/>
                    <a:p>
                      <a:pPr>
                        <a:lnSpc>
                          <a:spcPct val="115000"/>
                        </a:lnSpc>
                      </a:pPr>
                      <a:r>
                        <a:rPr lang="en-US" sz="1400" b="1" dirty="0" smtClean="0">
                          <a:solidFill>
                            <a:schemeClr val="tx1"/>
                          </a:solidFill>
                          <a:latin typeface="+mn-lt"/>
                          <a:ea typeface="Calibri"/>
                          <a:cs typeface="Times New Roman" pitchFamily="18" charset="0"/>
                        </a:rPr>
                        <a:t>Amount of Food Per Week  (Minimum Per Day)</a:t>
                      </a:r>
                      <a:endParaRPr lang="en-US" sz="1400" dirty="0">
                        <a:solidFill>
                          <a:schemeClr val="tx1"/>
                        </a:solidFill>
                        <a:latin typeface="+mn-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256035">
                <a:tc>
                  <a:txBody>
                    <a:bodyPr/>
                    <a:lstStyle/>
                    <a:p>
                      <a:pPr>
                        <a:lnSpc>
                          <a:spcPct val="115000"/>
                        </a:lnSpc>
                      </a:pPr>
                      <a:r>
                        <a:rPr lang="en-US" sz="2000" b="1" dirty="0" smtClean="0">
                          <a:solidFill>
                            <a:schemeClr val="tx1"/>
                          </a:solidFill>
                          <a:latin typeface="+mn-lt"/>
                          <a:ea typeface="Calibri"/>
                          <a:cs typeface="Times New Roman" pitchFamily="18" charset="0"/>
                        </a:rPr>
                        <a:t>Fluid milk</a:t>
                      </a:r>
                      <a:r>
                        <a:rPr lang="en-US" sz="2000" b="1" baseline="30000" dirty="0" smtClean="0">
                          <a:solidFill>
                            <a:schemeClr val="tx1"/>
                          </a:solidFill>
                          <a:latin typeface="+mn-lt"/>
                          <a:ea typeface="Calibri"/>
                          <a:cs typeface="Times New Roman" pitchFamily="18" charset="0"/>
                        </a:rPr>
                        <a:t> </a:t>
                      </a:r>
                      <a:r>
                        <a:rPr lang="en-US" sz="2000" b="1" dirty="0" smtClean="0">
                          <a:solidFill>
                            <a:schemeClr val="tx1"/>
                          </a:solidFill>
                          <a:latin typeface="+mn-lt"/>
                          <a:ea typeface="Calibri"/>
                          <a:cs typeface="Times New Roman" pitchFamily="18" charset="0"/>
                        </a:rPr>
                        <a:t>(cups)</a:t>
                      </a:r>
                      <a:r>
                        <a:rPr lang="en-US" sz="2000" b="1" baseline="30000" dirty="0" smtClean="0">
                          <a:solidFill>
                            <a:schemeClr val="tx1"/>
                          </a:solidFill>
                          <a:latin typeface="+mn-lt"/>
                          <a:ea typeface="Calibri"/>
                          <a:cs typeface="Times New Roman" pitchFamily="18" charset="0"/>
                        </a:rPr>
                        <a:t> </a:t>
                      </a:r>
                      <a:endParaRPr lang="en-US" sz="200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n-lt"/>
                          <a:ea typeface="Calibri"/>
                          <a:cs typeface="Times New Roman" pitchFamily="18" charset="0"/>
                        </a:rPr>
                        <a:t>5 (1)</a:t>
                      </a:r>
                      <a:endParaRPr lang="en-US" sz="2000" b="0" dirty="0">
                        <a:solidFill>
                          <a:schemeClr val="tx1"/>
                        </a:solidFill>
                        <a:latin typeface="+mn-lt"/>
                        <a:ea typeface="Calibri"/>
                        <a:cs typeface="Times New Roman" pitchFamily="18" charset="0"/>
                      </a:endParaRPr>
                    </a:p>
                  </a:txBody>
                  <a:tcPr marL="53544" marR="5354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n-lt"/>
                          <a:ea typeface="Calibri"/>
                          <a:cs typeface="Times New Roman" pitchFamily="18" charset="0"/>
                        </a:rPr>
                        <a:t>5 (1)</a:t>
                      </a:r>
                      <a:endParaRPr lang="en-US" sz="2000" b="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pPr>
                      <a:r>
                        <a:rPr lang="en-US" sz="2000" b="0" dirty="0" smtClean="0">
                          <a:solidFill>
                            <a:schemeClr val="tx1"/>
                          </a:solidFill>
                          <a:latin typeface="+mn-lt"/>
                          <a:ea typeface="Calibri"/>
                          <a:cs typeface="Times New Roman" pitchFamily="18" charset="0"/>
                        </a:rPr>
                        <a:t>5 (1)</a:t>
                      </a:r>
                      <a:endParaRPr lang="en-US" sz="2000" b="0" dirty="0">
                        <a:solidFill>
                          <a:schemeClr val="tx1"/>
                        </a:solidFill>
                        <a:latin typeface="+mn-lt"/>
                        <a:ea typeface="Calibri"/>
                        <a:cs typeface="Times New Roman" pitchFamily="18" charset="0"/>
                      </a:endParaRPr>
                    </a:p>
                  </a:txBody>
                  <a:tcPr marL="53544" marR="5354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7263" name="Title 8"/>
          <p:cNvSpPr>
            <a:spLocks noGrp="1"/>
          </p:cNvSpPr>
          <p:nvPr>
            <p:ph type="title"/>
          </p:nvPr>
        </p:nvSpPr>
        <p:spPr>
          <a:xfrm>
            <a:off x="457200" y="838200"/>
            <a:ext cx="8305800" cy="856488"/>
          </a:xfrm>
        </p:spPr>
        <p:txBody>
          <a:bodyPr>
            <a:normAutofit/>
          </a:bodyPr>
          <a:lstStyle/>
          <a:p>
            <a:r>
              <a:rPr lang="en-US" sz="4000" dirty="0" smtClean="0"/>
              <a:t>Milk (Breakfast)</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066800"/>
            <a:ext cx="6934200" cy="838200"/>
          </a:xfrm>
          <a:prstGeom prst="rect">
            <a:avLst/>
          </a:prstGeom>
        </p:spPr>
        <p:txBody>
          <a:bodyPr>
            <a:normAutofit/>
          </a:bodyPr>
          <a:lstStyle/>
          <a:p>
            <a:pPr>
              <a:defRPr/>
            </a:pPr>
            <a:r>
              <a:rPr lang="en-US" sz="4000" kern="0" dirty="0">
                <a:solidFill>
                  <a:schemeClr val="tx2"/>
                </a:solidFill>
                <a:latin typeface="+mj-lt"/>
                <a:ea typeface="+mj-ea"/>
                <a:cs typeface="+mj-cs"/>
              </a:rPr>
              <a:t>Fluid </a:t>
            </a:r>
            <a:r>
              <a:rPr lang="en-US" sz="4000" kern="0" dirty="0" smtClean="0">
                <a:solidFill>
                  <a:schemeClr val="tx2"/>
                </a:solidFill>
                <a:latin typeface="+mj-lt"/>
                <a:ea typeface="+mj-ea"/>
                <a:cs typeface="+mj-cs"/>
              </a:rPr>
              <a:t>Milk (Breakfast)</a:t>
            </a:r>
            <a:endParaRPr lang="en-US" sz="4000" kern="0" dirty="0">
              <a:solidFill>
                <a:schemeClr val="tx2"/>
              </a:solidFill>
              <a:latin typeface="+mj-lt"/>
              <a:ea typeface="+mj-ea"/>
              <a:cs typeface="+mj-cs"/>
            </a:endParaRPr>
          </a:p>
        </p:txBody>
      </p:sp>
      <p:sp>
        <p:nvSpPr>
          <p:cNvPr id="3" name="Content Placeholder 2"/>
          <p:cNvSpPr txBox="1">
            <a:spLocks/>
          </p:cNvSpPr>
          <p:nvPr/>
        </p:nvSpPr>
        <p:spPr>
          <a:xfrm>
            <a:off x="685800" y="1828800"/>
            <a:ext cx="7772400" cy="4572000"/>
          </a:xfrm>
          <a:prstGeom prst="rect">
            <a:avLst/>
          </a:prstGeom>
        </p:spPr>
        <p:txBody>
          <a:bodyPr>
            <a:normAutofit fontScale="92500"/>
          </a:bodyPr>
          <a:lstStyle/>
          <a:p>
            <a:pPr marL="342900" indent="-342900">
              <a:spcBef>
                <a:spcPct val="20000"/>
              </a:spcBef>
              <a:buClr>
                <a:schemeClr val="accent3"/>
              </a:buClr>
              <a:buFont typeface="Wingdings 2" pitchFamily="18" charset="2"/>
              <a:buChar char=""/>
              <a:defRPr/>
            </a:pPr>
            <a:r>
              <a:rPr lang="en-US" sz="3200" kern="0" dirty="0" smtClean="0">
                <a:latin typeface="+mn-lt"/>
              </a:rPr>
              <a:t>Allowable milk options include:</a:t>
            </a:r>
            <a:endParaRPr lang="en-US" sz="3200" kern="0" dirty="0">
              <a:latin typeface="+mn-lt"/>
            </a:endParaRPr>
          </a:p>
          <a:p>
            <a:pPr marL="742950" lvl="1" indent="-285750">
              <a:spcBef>
                <a:spcPct val="20000"/>
              </a:spcBef>
              <a:buClr>
                <a:schemeClr val="accent1"/>
              </a:buClr>
              <a:buFont typeface="Wingdings 2" pitchFamily="18" charset="2"/>
              <a:buChar char=""/>
              <a:defRPr/>
            </a:pPr>
            <a:r>
              <a:rPr lang="en-US" sz="2600" kern="0" dirty="0">
                <a:latin typeface="+mn-lt"/>
              </a:rPr>
              <a:t>fat-free (unflavored or flavored)</a:t>
            </a:r>
          </a:p>
          <a:p>
            <a:pPr marL="742950" lvl="1" indent="-285750">
              <a:spcBef>
                <a:spcPct val="20000"/>
              </a:spcBef>
              <a:buClr>
                <a:schemeClr val="accent1"/>
              </a:buClr>
              <a:buFont typeface="Wingdings 2" pitchFamily="18" charset="2"/>
              <a:buChar char=""/>
              <a:defRPr/>
            </a:pPr>
            <a:r>
              <a:rPr lang="en-US" sz="2600" kern="0" dirty="0">
                <a:latin typeface="+mn-lt"/>
              </a:rPr>
              <a:t>low-fat (unflavored only)</a:t>
            </a:r>
          </a:p>
          <a:p>
            <a:pPr marL="742950" lvl="1" indent="-285750">
              <a:spcBef>
                <a:spcPct val="20000"/>
              </a:spcBef>
              <a:buClr>
                <a:schemeClr val="accent1"/>
              </a:buClr>
              <a:buFont typeface="Wingdings 2" pitchFamily="18" charset="2"/>
              <a:buChar char=""/>
              <a:defRPr/>
            </a:pPr>
            <a:r>
              <a:rPr lang="en-US" sz="2600" kern="0" dirty="0" smtClean="0">
                <a:latin typeface="+mn-lt"/>
              </a:rPr>
              <a:t>fat-free or low-fat (lactose-reduced </a:t>
            </a:r>
            <a:r>
              <a:rPr lang="en-US" sz="2600" kern="0" dirty="0">
                <a:latin typeface="+mn-lt"/>
              </a:rPr>
              <a:t>or </a:t>
            </a:r>
            <a:r>
              <a:rPr lang="en-US" sz="2600" kern="0" dirty="0" smtClean="0">
                <a:latin typeface="+mn-lt"/>
              </a:rPr>
              <a:t>lactose-free)</a:t>
            </a:r>
            <a:endParaRPr lang="en-US" sz="2600" kern="0" dirty="0">
              <a:latin typeface="+mn-lt"/>
            </a:endParaRPr>
          </a:p>
          <a:p>
            <a:pPr marL="285750" indent="-285750">
              <a:spcBef>
                <a:spcPct val="20000"/>
              </a:spcBef>
              <a:buClr>
                <a:schemeClr val="accent3"/>
              </a:buClr>
              <a:buFont typeface="Wingdings 2" pitchFamily="18" charset="2"/>
              <a:buChar char=""/>
              <a:defRPr/>
            </a:pPr>
            <a:r>
              <a:rPr lang="en-US" sz="3200" kern="0" dirty="0">
                <a:latin typeface="+mn-lt"/>
              </a:rPr>
              <a:t>Must offer at least two </a:t>
            </a:r>
            <a:r>
              <a:rPr lang="en-US" sz="3200" kern="0" dirty="0" smtClean="0">
                <a:latin typeface="+mn-lt"/>
              </a:rPr>
              <a:t>choices</a:t>
            </a:r>
            <a:endParaRPr lang="en-US" sz="3200" kern="0" dirty="0">
              <a:latin typeface="+mn-lt"/>
            </a:endParaRPr>
          </a:p>
          <a:p>
            <a:pPr marL="342900" indent="-342900">
              <a:spcBef>
                <a:spcPct val="20000"/>
              </a:spcBef>
              <a:buClr>
                <a:schemeClr val="accent3"/>
              </a:buClr>
              <a:buFont typeface="Wingdings 2" pitchFamily="18" charset="2"/>
              <a:buChar char=""/>
              <a:defRPr/>
            </a:pPr>
            <a:r>
              <a:rPr lang="en-US" sz="3200" kern="0" dirty="0">
                <a:latin typeface="+mn-lt"/>
              </a:rPr>
              <a:t>Does not alter nutrition standards for milk substitutes </a:t>
            </a:r>
            <a:r>
              <a:rPr lang="en-US" sz="3200" kern="0" dirty="0" smtClean="0">
                <a:latin typeface="+mn-lt"/>
              </a:rPr>
              <a:t>(e.g., soy beverages)</a:t>
            </a:r>
            <a:endParaRPr lang="en-US" sz="3200" kern="0" dirty="0">
              <a:latin typeface="+mn-lt"/>
            </a:endParaRPr>
          </a:p>
          <a:p>
            <a:pPr marL="342900" indent="-342900">
              <a:spcBef>
                <a:spcPct val="20000"/>
              </a:spcBef>
              <a:buClr>
                <a:schemeClr val="accent3"/>
              </a:buClr>
              <a:buFont typeface="Wingdings 2" pitchFamily="18" charset="2"/>
              <a:buChar char=""/>
              <a:defRPr/>
            </a:pPr>
            <a:r>
              <a:rPr lang="en-US" sz="3200" kern="0" dirty="0">
                <a:latin typeface="+mn-lt"/>
              </a:rPr>
              <a:t>Students </a:t>
            </a:r>
            <a:r>
              <a:rPr lang="en-US" sz="3200" i="1" kern="0" dirty="0">
                <a:latin typeface="+mn-lt"/>
              </a:rPr>
              <a:t>may </a:t>
            </a:r>
            <a:r>
              <a:rPr lang="en-US" sz="3200" kern="0" dirty="0">
                <a:latin typeface="+mn-lt"/>
              </a:rPr>
              <a:t>decline milk component under </a:t>
            </a:r>
            <a:r>
              <a:rPr lang="en-US" sz="3200" kern="0" dirty="0" smtClean="0">
                <a:latin typeface="+mn-lt"/>
              </a:rPr>
              <a:t>OVS</a:t>
            </a:r>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effectLst/>
              </a:rPr>
              <a:t>Meal Pattern Activity</a:t>
            </a:r>
            <a:endParaRPr lang="en-US" dirty="0">
              <a:solidFill>
                <a:schemeClr val="tx1"/>
              </a:solidFill>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1066800"/>
            <a:ext cx="8763000" cy="1676400"/>
          </a:xfrm>
        </p:spPr>
        <p:txBody>
          <a:bodyPr>
            <a:normAutofit/>
          </a:bodyPr>
          <a:lstStyle/>
          <a:p>
            <a:r>
              <a:rPr lang="en-US" sz="4600" dirty="0" smtClean="0">
                <a:solidFill>
                  <a:schemeClr val="tx1"/>
                </a:solidFill>
                <a:effectLst/>
              </a:rPr>
              <a:t>Four Dietary  Specifications </a:t>
            </a:r>
            <a:br>
              <a:rPr lang="en-US" sz="4600" dirty="0" smtClean="0">
                <a:solidFill>
                  <a:schemeClr val="tx1"/>
                </a:solidFill>
                <a:effectLst/>
              </a:rPr>
            </a:br>
            <a:r>
              <a:rPr lang="en-US" sz="4600" dirty="0" smtClean="0">
                <a:solidFill>
                  <a:schemeClr val="tx1"/>
                </a:solidFill>
                <a:effectLst/>
              </a:rPr>
              <a:t>(Lunch and Breakfast)</a:t>
            </a:r>
            <a:endParaRPr lang="en-US" sz="4600" dirty="0">
              <a:solidFill>
                <a:schemeClr val="tx1"/>
              </a:solidFill>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932688"/>
            <a:ext cx="8229600" cy="743712"/>
          </a:xfrm>
        </p:spPr>
        <p:txBody>
          <a:bodyPr>
            <a:normAutofit/>
          </a:bodyPr>
          <a:lstStyle/>
          <a:p>
            <a:pPr eaLnBrk="1" hangingPunct="1"/>
            <a:r>
              <a:rPr lang="en-US" sz="4000" dirty="0" smtClean="0"/>
              <a:t>Four Dietary Specifications</a:t>
            </a:r>
          </a:p>
        </p:txBody>
      </p:sp>
      <p:sp>
        <p:nvSpPr>
          <p:cNvPr id="35843" name="Content Placeholder 2"/>
          <p:cNvSpPr>
            <a:spLocks noGrp="1"/>
          </p:cNvSpPr>
          <p:nvPr>
            <p:ph idx="1"/>
          </p:nvPr>
        </p:nvSpPr>
        <p:spPr>
          <a:xfrm>
            <a:off x="609600" y="1752600"/>
            <a:ext cx="8229600" cy="4389438"/>
          </a:xfrm>
        </p:spPr>
        <p:txBody>
          <a:bodyPr/>
          <a:lstStyle/>
          <a:p>
            <a:pPr eaLnBrk="1" hangingPunct="1"/>
            <a:r>
              <a:rPr lang="en-US" dirty="0" smtClean="0"/>
              <a:t>Weekly average requirements</a:t>
            </a:r>
          </a:p>
          <a:p>
            <a:pPr lvl="1" eaLnBrk="1" hangingPunct="1"/>
            <a:r>
              <a:rPr lang="en-US" dirty="0" smtClean="0"/>
              <a:t>Calories</a:t>
            </a:r>
          </a:p>
          <a:p>
            <a:pPr lvl="1" eaLnBrk="1" hangingPunct="1"/>
            <a:r>
              <a:rPr lang="en-US" dirty="0" smtClean="0"/>
              <a:t>Sodium</a:t>
            </a:r>
          </a:p>
          <a:p>
            <a:pPr lvl="1" eaLnBrk="1" hangingPunct="1"/>
            <a:r>
              <a:rPr lang="en-US" dirty="0" smtClean="0"/>
              <a:t>Saturated fat</a:t>
            </a:r>
          </a:p>
          <a:p>
            <a:pPr lvl="1" eaLnBrk="1" hangingPunct="1">
              <a:buNone/>
            </a:pPr>
            <a:endParaRPr lang="en-US" dirty="0" smtClean="0"/>
          </a:p>
          <a:p>
            <a:pPr eaLnBrk="1" hangingPunct="1"/>
            <a:r>
              <a:rPr lang="en-US" dirty="0" smtClean="0"/>
              <a:t>Daily requirement</a:t>
            </a:r>
          </a:p>
          <a:p>
            <a:pPr lvl="1" eaLnBrk="1" hangingPunct="1"/>
            <a:r>
              <a:rPr lang="en-US" dirty="0" smtClean="0"/>
              <a:t>Trans fat</a:t>
            </a:r>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457201"/>
            <a:ext cx="6934200" cy="1066800"/>
          </a:xfrm>
        </p:spPr>
        <p:txBody>
          <a:bodyPr>
            <a:normAutofit/>
          </a:bodyPr>
          <a:lstStyle/>
          <a:p>
            <a:pPr eaLnBrk="1" hangingPunct="1"/>
            <a:r>
              <a:rPr lang="en-US" sz="4000" dirty="0" smtClean="0"/>
              <a:t>Calorie Ranges</a:t>
            </a:r>
          </a:p>
        </p:txBody>
      </p:sp>
      <p:sp>
        <p:nvSpPr>
          <p:cNvPr id="36867" name="Content Placeholder 2"/>
          <p:cNvSpPr>
            <a:spLocks noGrp="1"/>
          </p:cNvSpPr>
          <p:nvPr>
            <p:ph idx="1"/>
          </p:nvPr>
        </p:nvSpPr>
        <p:spPr>
          <a:xfrm>
            <a:off x="685800" y="1676400"/>
            <a:ext cx="7772400" cy="1574800"/>
          </a:xfrm>
        </p:spPr>
        <p:txBody>
          <a:bodyPr>
            <a:normAutofit fontScale="92500" lnSpcReduction="20000"/>
          </a:bodyPr>
          <a:lstStyle/>
          <a:p>
            <a:pPr eaLnBrk="1" hangingPunct="1"/>
            <a:r>
              <a:rPr lang="en-US" sz="2800" dirty="0" smtClean="0"/>
              <a:t>Minimum and maximum calorie (kcal) levels</a:t>
            </a:r>
          </a:p>
          <a:p>
            <a:pPr lvl="1" eaLnBrk="1" hangingPunct="1"/>
            <a:r>
              <a:rPr lang="en-US" sz="2400" dirty="0" smtClean="0"/>
              <a:t>Average over course of the week</a:t>
            </a:r>
          </a:p>
          <a:p>
            <a:pPr eaLnBrk="1" hangingPunct="1"/>
            <a:r>
              <a:rPr lang="en-US" sz="2800" dirty="0" smtClean="0"/>
              <a:t>Effective SY 2013-14 for SBP</a:t>
            </a:r>
          </a:p>
          <a:p>
            <a:pPr eaLnBrk="1" hangingPunct="1"/>
            <a:r>
              <a:rPr lang="en-US" sz="2800" dirty="0" smtClean="0"/>
              <a:t>Effective SY 2012-13 for NSLP</a:t>
            </a:r>
          </a:p>
        </p:txBody>
      </p:sp>
      <p:sp>
        <p:nvSpPr>
          <p:cNvPr id="8"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graphicFrame>
        <p:nvGraphicFramePr>
          <p:cNvPr id="7" name="Diagram 6"/>
          <p:cNvGraphicFramePr/>
          <p:nvPr/>
        </p:nvGraphicFramePr>
        <p:xfrm>
          <a:off x="228600" y="3429000"/>
          <a:ext cx="8686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C349C2B7-80B8-4F28-B182-D3819F42EDD1}"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85800"/>
            <a:ext cx="8229600" cy="856488"/>
          </a:xfrm>
        </p:spPr>
        <p:txBody>
          <a:bodyPr>
            <a:normAutofit/>
          </a:bodyPr>
          <a:lstStyle/>
          <a:p>
            <a:r>
              <a:rPr lang="en-US" sz="4000" dirty="0" smtClean="0"/>
              <a:t>Sodium</a:t>
            </a:r>
            <a:endParaRPr lang="en-US" sz="4000" dirty="0"/>
          </a:p>
        </p:txBody>
      </p:sp>
      <p:graphicFrame>
        <p:nvGraphicFramePr>
          <p:cNvPr id="6" name="Table 5"/>
          <p:cNvGraphicFramePr>
            <a:graphicFrameLocks noGrp="1"/>
          </p:cNvGraphicFramePr>
          <p:nvPr/>
        </p:nvGraphicFramePr>
        <p:xfrm>
          <a:off x="152401" y="1752600"/>
          <a:ext cx="8839199" cy="4499317"/>
        </p:xfrm>
        <a:graphic>
          <a:graphicData uri="http://schemas.openxmlformats.org/drawingml/2006/table">
            <a:tbl>
              <a:tblPr/>
              <a:tblGrid>
                <a:gridCol w="3200399"/>
                <a:gridCol w="2736007"/>
                <a:gridCol w="2902793"/>
              </a:tblGrid>
              <a:tr h="414997">
                <a:tc gridSpan="3">
                  <a:txBody>
                    <a:bodyPr/>
                    <a:lstStyle/>
                    <a:p>
                      <a:pPr marL="0" marR="0">
                        <a:spcBef>
                          <a:spcPts val="0"/>
                        </a:spcBef>
                        <a:spcAft>
                          <a:spcPts val="0"/>
                        </a:spcAft>
                      </a:pPr>
                      <a:r>
                        <a:rPr lang="en-US" sz="2000" b="1" dirty="0">
                          <a:solidFill>
                            <a:schemeClr val="tx2"/>
                          </a:solidFill>
                          <a:latin typeface="+mn-lt"/>
                          <a:ea typeface="Times New Roman"/>
                          <a:cs typeface="Times New Roman"/>
                        </a:rPr>
                        <a:t>Sodium Limits and Timeline</a:t>
                      </a:r>
                      <a:endParaRPr lang="en-US" sz="2000" dirty="0">
                        <a:solidFill>
                          <a:schemeClr val="tx2"/>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080803">
                <a:tc>
                  <a:txBody>
                    <a:bodyPr/>
                    <a:lstStyle/>
                    <a:p>
                      <a:pPr marL="0" marR="0">
                        <a:spcBef>
                          <a:spcPts val="0"/>
                        </a:spcBef>
                        <a:spcAft>
                          <a:spcPts val="0"/>
                        </a:spcAft>
                      </a:pPr>
                      <a:endParaRPr lang="en-US" sz="2000" dirty="0" smtClean="0">
                        <a:solidFill>
                          <a:schemeClr val="tx2"/>
                        </a:solidFill>
                        <a:latin typeface="+mn-lt"/>
                        <a:ea typeface="Times New Roman"/>
                        <a:cs typeface="Times New Roman"/>
                      </a:endParaRPr>
                    </a:p>
                    <a:p>
                      <a:pPr marL="0" marR="0">
                        <a:spcBef>
                          <a:spcPts val="0"/>
                        </a:spcBef>
                        <a:spcAft>
                          <a:spcPts val="0"/>
                        </a:spcAft>
                      </a:pPr>
                      <a:r>
                        <a:rPr lang="en-US" sz="2400" b="1" dirty="0" smtClean="0">
                          <a:solidFill>
                            <a:schemeClr val="tx2"/>
                          </a:solidFill>
                          <a:latin typeface="+mn-lt"/>
                          <a:ea typeface="Times New Roman"/>
                          <a:cs typeface="Times New Roman"/>
                        </a:rPr>
                        <a:t>Target 1: </a:t>
                      </a:r>
                      <a:r>
                        <a:rPr lang="en-US" sz="2400" b="1" u="sng" dirty="0">
                          <a:solidFill>
                            <a:schemeClr val="tx2"/>
                          </a:solidFill>
                          <a:latin typeface="+mn-lt"/>
                          <a:ea typeface="Times New Roman"/>
                          <a:cs typeface="Times New Roman"/>
                        </a:rPr>
                        <a:t>SY 2014-15</a:t>
                      </a:r>
                    </a:p>
                    <a:p>
                      <a:pPr marL="0" marR="0">
                        <a:spcBef>
                          <a:spcPts val="0"/>
                        </a:spcBef>
                        <a:spcAft>
                          <a:spcPts val="0"/>
                        </a:spcAft>
                      </a:pPr>
                      <a:endParaRPr lang="en-US" sz="800" b="1" dirty="0" smtClean="0">
                        <a:solidFill>
                          <a:schemeClr val="tx2"/>
                        </a:solidFill>
                        <a:latin typeface="+mn-lt"/>
                        <a:ea typeface="Times New Roman"/>
                        <a:cs typeface="Times New Roman"/>
                      </a:endParaRPr>
                    </a:p>
                    <a:p>
                      <a:pPr marL="0" marR="0">
                        <a:spcBef>
                          <a:spcPts val="0"/>
                        </a:spcBef>
                        <a:spcAft>
                          <a:spcPts val="0"/>
                        </a:spcAft>
                      </a:pPr>
                      <a:r>
                        <a:rPr lang="en-US" sz="2400" b="1" u="sng" dirty="0" smtClean="0">
                          <a:solidFill>
                            <a:schemeClr val="tx2"/>
                          </a:solidFill>
                          <a:latin typeface="+mn-lt"/>
                          <a:ea typeface="Times New Roman"/>
                          <a:cs typeface="Times New Roman"/>
                        </a:rPr>
                        <a:t>Lunch</a:t>
                      </a:r>
                    </a:p>
                    <a:p>
                      <a:pPr marL="0" marR="0">
                        <a:spcBef>
                          <a:spcPts val="0"/>
                        </a:spcBef>
                        <a:spcAft>
                          <a:spcPts val="0"/>
                        </a:spcAft>
                      </a:pPr>
                      <a:r>
                        <a:rPr lang="en-US" sz="2400" b="1" dirty="0" smtClean="0">
                          <a:solidFill>
                            <a:schemeClr val="tx2"/>
                          </a:solidFill>
                          <a:latin typeface="+mn-lt"/>
                          <a:ea typeface="Times New Roman"/>
                          <a:cs typeface="Times New Roman"/>
                        </a:rPr>
                        <a:t>≤</a:t>
                      </a:r>
                      <a:r>
                        <a:rPr lang="en-US" sz="2400" b="1" dirty="0">
                          <a:solidFill>
                            <a:schemeClr val="tx2"/>
                          </a:solidFill>
                          <a:latin typeface="+mn-lt"/>
                          <a:ea typeface="Times New Roman"/>
                          <a:cs typeface="Times New Roman"/>
                        </a:rPr>
                        <a:t>1230mg (K-5)</a:t>
                      </a:r>
                    </a:p>
                    <a:p>
                      <a:pPr marL="0" marR="0">
                        <a:spcBef>
                          <a:spcPts val="0"/>
                        </a:spcBef>
                        <a:spcAft>
                          <a:spcPts val="0"/>
                        </a:spcAft>
                      </a:pPr>
                      <a:r>
                        <a:rPr lang="en-US" sz="2400" b="1" dirty="0" smtClean="0">
                          <a:solidFill>
                            <a:schemeClr val="tx2"/>
                          </a:solidFill>
                          <a:latin typeface="+mn-lt"/>
                          <a:ea typeface="Times New Roman"/>
                          <a:cs typeface="Times New Roman"/>
                        </a:rPr>
                        <a:t>≤</a:t>
                      </a:r>
                      <a:r>
                        <a:rPr lang="en-US" sz="2400" b="1" dirty="0">
                          <a:solidFill>
                            <a:schemeClr val="tx2"/>
                          </a:solidFill>
                          <a:latin typeface="+mn-lt"/>
                          <a:ea typeface="Times New Roman"/>
                          <a:cs typeface="Times New Roman"/>
                        </a:rPr>
                        <a:t>1360mg (6-8)</a:t>
                      </a:r>
                    </a:p>
                    <a:p>
                      <a:pPr marL="0" marR="0">
                        <a:spcBef>
                          <a:spcPts val="0"/>
                        </a:spcBef>
                        <a:spcAft>
                          <a:spcPts val="0"/>
                        </a:spcAft>
                      </a:pPr>
                      <a:r>
                        <a:rPr lang="en-US" sz="2400" b="1" dirty="0">
                          <a:solidFill>
                            <a:schemeClr val="tx2"/>
                          </a:solidFill>
                          <a:latin typeface="+mn-lt"/>
                          <a:ea typeface="Times New Roman"/>
                          <a:cs typeface="Times New Roman"/>
                        </a:rPr>
                        <a:t>≤1420mg (9-12) </a:t>
                      </a:r>
                    </a:p>
                    <a:p>
                      <a:pPr marL="0" marR="0">
                        <a:spcBef>
                          <a:spcPts val="0"/>
                        </a:spcBef>
                        <a:spcAft>
                          <a:spcPts val="0"/>
                        </a:spcAft>
                      </a:pPr>
                      <a:endParaRPr lang="en-US" sz="2400" b="1" dirty="0" smtClean="0">
                        <a:solidFill>
                          <a:schemeClr val="tx2"/>
                        </a:solidFill>
                        <a:latin typeface="+mn-lt"/>
                        <a:ea typeface="Times New Roman"/>
                        <a:cs typeface="Times New Roman"/>
                      </a:endParaRPr>
                    </a:p>
                    <a:p>
                      <a:pPr marL="0" marR="0">
                        <a:spcBef>
                          <a:spcPts val="0"/>
                        </a:spcBef>
                        <a:spcAft>
                          <a:spcPts val="0"/>
                        </a:spcAft>
                      </a:pPr>
                      <a:r>
                        <a:rPr lang="en-US" sz="2400" b="1" u="sng" dirty="0" smtClean="0">
                          <a:solidFill>
                            <a:schemeClr val="tx2"/>
                          </a:solidFill>
                          <a:latin typeface="+mn-lt"/>
                          <a:ea typeface="Times New Roman"/>
                          <a:cs typeface="Times New Roman"/>
                        </a:rPr>
                        <a:t>Breakfast</a:t>
                      </a:r>
                      <a:endParaRPr lang="en-US" sz="2400" b="1" u="sng" dirty="0">
                        <a:solidFill>
                          <a:schemeClr val="tx2"/>
                        </a:solidFill>
                        <a:latin typeface="+mn-lt"/>
                        <a:ea typeface="Times New Roman"/>
                        <a:cs typeface="Times New Roman"/>
                      </a:endParaRPr>
                    </a:p>
                    <a:p>
                      <a:pPr marL="0" marR="0">
                        <a:spcBef>
                          <a:spcPts val="0"/>
                        </a:spcBef>
                        <a:spcAft>
                          <a:spcPts val="0"/>
                        </a:spcAft>
                      </a:pPr>
                      <a:r>
                        <a:rPr lang="en-US" sz="2400" b="1" dirty="0">
                          <a:solidFill>
                            <a:schemeClr val="tx2"/>
                          </a:solidFill>
                          <a:latin typeface="+mn-lt"/>
                          <a:ea typeface="Times New Roman"/>
                          <a:cs typeface="Times New Roman"/>
                        </a:rPr>
                        <a:t>≤540mg ( K-5)</a:t>
                      </a:r>
                    </a:p>
                    <a:p>
                      <a:pPr marL="0" marR="0">
                        <a:spcBef>
                          <a:spcPts val="0"/>
                        </a:spcBef>
                        <a:spcAft>
                          <a:spcPts val="0"/>
                        </a:spcAft>
                      </a:pPr>
                      <a:r>
                        <a:rPr lang="en-US" sz="2400" b="1" dirty="0" smtClean="0">
                          <a:solidFill>
                            <a:schemeClr val="tx2"/>
                          </a:solidFill>
                          <a:latin typeface="+mn-lt"/>
                          <a:ea typeface="Times New Roman"/>
                          <a:cs typeface="Times New Roman"/>
                        </a:rPr>
                        <a:t>≤</a:t>
                      </a:r>
                      <a:r>
                        <a:rPr lang="en-US" sz="2400" b="1" dirty="0">
                          <a:solidFill>
                            <a:schemeClr val="tx2"/>
                          </a:solidFill>
                          <a:latin typeface="+mn-lt"/>
                          <a:ea typeface="Times New Roman"/>
                          <a:cs typeface="Times New Roman"/>
                        </a:rPr>
                        <a:t>600mg (6-8)</a:t>
                      </a:r>
                    </a:p>
                    <a:p>
                      <a:pPr marL="0" marR="0">
                        <a:spcBef>
                          <a:spcPts val="0"/>
                        </a:spcBef>
                        <a:spcAft>
                          <a:spcPts val="0"/>
                        </a:spcAft>
                      </a:pPr>
                      <a:r>
                        <a:rPr lang="en-US" sz="2400" b="1" dirty="0">
                          <a:solidFill>
                            <a:schemeClr val="tx2"/>
                          </a:solidFill>
                          <a:latin typeface="+mn-lt"/>
                          <a:ea typeface="Times New Roman"/>
                          <a:cs typeface="Times New Roman"/>
                        </a:rPr>
                        <a:t>≤640mg (9-12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solidFill>
                          <a:schemeClr val="tx2"/>
                        </a:solidFill>
                        <a:latin typeface="+mn-lt"/>
                        <a:ea typeface="Times New Roman"/>
                        <a:cs typeface="Times New Roman"/>
                      </a:endParaRPr>
                    </a:p>
                    <a:p>
                      <a:pPr marL="0" marR="0">
                        <a:spcBef>
                          <a:spcPts val="0"/>
                        </a:spcBef>
                        <a:spcAft>
                          <a:spcPts val="0"/>
                        </a:spcAft>
                      </a:pPr>
                      <a:r>
                        <a:rPr lang="en-US" sz="2000" b="1" dirty="0">
                          <a:solidFill>
                            <a:schemeClr val="tx2"/>
                          </a:solidFill>
                          <a:latin typeface="+mn-lt"/>
                          <a:ea typeface="Times New Roman"/>
                          <a:cs typeface="Times New Roman"/>
                        </a:rPr>
                        <a:t>Target 2: </a:t>
                      </a:r>
                      <a:r>
                        <a:rPr lang="en-US" sz="2000" b="1" u="sng" dirty="0">
                          <a:solidFill>
                            <a:schemeClr val="tx2"/>
                          </a:solidFill>
                          <a:latin typeface="+mn-lt"/>
                          <a:ea typeface="Times New Roman"/>
                          <a:cs typeface="Times New Roman"/>
                        </a:rPr>
                        <a:t>SY 2017-18</a:t>
                      </a:r>
                      <a:endParaRPr lang="en-US" sz="2000" u="sng" dirty="0">
                        <a:solidFill>
                          <a:schemeClr val="tx2"/>
                        </a:solidFill>
                        <a:latin typeface="+mn-lt"/>
                        <a:ea typeface="Times New Roman"/>
                        <a:cs typeface="Times New Roman"/>
                      </a:endParaRPr>
                    </a:p>
                    <a:p>
                      <a:pPr marL="0" marR="0">
                        <a:spcBef>
                          <a:spcPts val="0"/>
                        </a:spcBef>
                        <a:spcAft>
                          <a:spcPts val="0"/>
                        </a:spcAft>
                      </a:pPr>
                      <a:endParaRPr lang="en-US" sz="2000" dirty="0" smtClean="0">
                        <a:solidFill>
                          <a:schemeClr val="tx2"/>
                        </a:solidFill>
                        <a:latin typeface="+mn-lt"/>
                        <a:ea typeface="Times New Roman"/>
                        <a:cs typeface="Times New Roman"/>
                      </a:endParaRPr>
                    </a:p>
                    <a:p>
                      <a:pPr marL="0" marR="0">
                        <a:spcBef>
                          <a:spcPts val="0"/>
                        </a:spcBef>
                        <a:spcAft>
                          <a:spcPts val="0"/>
                        </a:spcAft>
                      </a:pPr>
                      <a:r>
                        <a:rPr lang="en-US" sz="2000" u="sng" dirty="0" smtClean="0">
                          <a:solidFill>
                            <a:schemeClr val="tx2"/>
                          </a:solidFill>
                          <a:latin typeface="+mn-lt"/>
                          <a:ea typeface="Times New Roman"/>
                          <a:cs typeface="Times New Roman"/>
                        </a:rPr>
                        <a:t>Lunch</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935mg (K-5)</a:t>
                      </a:r>
                    </a:p>
                    <a:p>
                      <a:pPr marL="0" marR="0">
                        <a:spcBef>
                          <a:spcPts val="0"/>
                        </a:spcBef>
                        <a:spcAft>
                          <a:spcPts val="0"/>
                        </a:spcAft>
                      </a:pPr>
                      <a:r>
                        <a:rPr lang="en-US" sz="2000" dirty="0">
                          <a:solidFill>
                            <a:schemeClr val="tx2"/>
                          </a:solidFill>
                          <a:latin typeface="+mn-lt"/>
                          <a:ea typeface="Times New Roman"/>
                          <a:cs typeface="Times New Roman"/>
                        </a:rPr>
                        <a:t>≤1035mg (6-8)</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1080mg (9-12) </a:t>
                      </a:r>
                    </a:p>
                    <a:p>
                      <a:pPr marL="0" marR="0">
                        <a:spcBef>
                          <a:spcPts val="0"/>
                        </a:spcBef>
                        <a:spcAft>
                          <a:spcPts val="0"/>
                        </a:spcAft>
                      </a:pPr>
                      <a:endParaRPr lang="en-US" sz="2000" dirty="0" smtClean="0">
                        <a:solidFill>
                          <a:schemeClr val="tx2"/>
                        </a:solidFill>
                        <a:latin typeface="+mn-lt"/>
                        <a:ea typeface="Times New Roman"/>
                        <a:cs typeface="Times New Roman"/>
                      </a:endParaRPr>
                    </a:p>
                    <a:p>
                      <a:pPr marL="0" marR="0">
                        <a:spcBef>
                          <a:spcPts val="0"/>
                        </a:spcBef>
                        <a:spcAft>
                          <a:spcPts val="0"/>
                        </a:spcAft>
                      </a:pPr>
                      <a:r>
                        <a:rPr lang="en-US" sz="2000" u="sng" dirty="0" smtClean="0">
                          <a:solidFill>
                            <a:schemeClr val="tx2"/>
                          </a:solidFill>
                          <a:latin typeface="+mn-lt"/>
                          <a:ea typeface="Times New Roman"/>
                          <a:cs typeface="Times New Roman"/>
                        </a:rPr>
                        <a:t>Breakfast</a:t>
                      </a:r>
                      <a:endParaRPr lang="en-US" sz="2000" u="sng" dirty="0">
                        <a:solidFill>
                          <a:schemeClr val="tx2"/>
                        </a:solidFill>
                        <a:latin typeface="+mn-lt"/>
                        <a:ea typeface="Times New Roman"/>
                        <a:cs typeface="Times New Roman"/>
                      </a:endParaRPr>
                    </a:p>
                    <a:p>
                      <a:pPr marL="0" marR="0">
                        <a:spcBef>
                          <a:spcPts val="0"/>
                        </a:spcBef>
                        <a:spcAft>
                          <a:spcPts val="0"/>
                        </a:spcAft>
                      </a:pPr>
                      <a:r>
                        <a:rPr lang="en-US" sz="2000" dirty="0">
                          <a:solidFill>
                            <a:schemeClr val="tx2"/>
                          </a:solidFill>
                          <a:latin typeface="+mn-lt"/>
                          <a:ea typeface="Times New Roman"/>
                          <a:cs typeface="Times New Roman"/>
                        </a:rPr>
                        <a:t>≤485mg ( K-5)</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535mg (6-8)</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570mg (9-12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solidFill>
                          <a:schemeClr val="tx2"/>
                        </a:solidFill>
                        <a:latin typeface="+mn-lt"/>
                        <a:ea typeface="Times New Roman"/>
                        <a:cs typeface="Times New Roman"/>
                      </a:endParaRPr>
                    </a:p>
                    <a:p>
                      <a:pPr marL="0" marR="0">
                        <a:spcBef>
                          <a:spcPts val="0"/>
                        </a:spcBef>
                        <a:spcAft>
                          <a:spcPts val="0"/>
                        </a:spcAft>
                      </a:pPr>
                      <a:r>
                        <a:rPr lang="en-US" sz="2000" b="1" dirty="0">
                          <a:solidFill>
                            <a:schemeClr val="tx2"/>
                          </a:solidFill>
                          <a:latin typeface="+mn-lt"/>
                          <a:ea typeface="Times New Roman"/>
                          <a:cs typeface="Times New Roman"/>
                        </a:rPr>
                        <a:t>Final target: </a:t>
                      </a:r>
                      <a:r>
                        <a:rPr lang="en-US" sz="2000" b="1" u="sng" dirty="0" smtClean="0">
                          <a:solidFill>
                            <a:schemeClr val="tx2"/>
                          </a:solidFill>
                          <a:latin typeface="+mn-lt"/>
                          <a:ea typeface="Times New Roman"/>
                          <a:cs typeface="Times New Roman"/>
                        </a:rPr>
                        <a:t>SY 2022-23</a:t>
                      </a:r>
                      <a:endParaRPr lang="en-US" sz="2000" u="sng" dirty="0">
                        <a:solidFill>
                          <a:schemeClr val="tx2"/>
                        </a:solidFill>
                        <a:latin typeface="+mn-lt"/>
                        <a:ea typeface="Times New Roman"/>
                        <a:cs typeface="Times New Roman"/>
                      </a:endParaRPr>
                    </a:p>
                    <a:p>
                      <a:pPr marL="0" marR="0">
                        <a:spcBef>
                          <a:spcPts val="0"/>
                        </a:spcBef>
                        <a:spcAft>
                          <a:spcPts val="0"/>
                        </a:spcAft>
                      </a:pPr>
                      <a:endParaRPr lang="en-US" sz="2000" dirty="0" smtClean="0">
                        <a:solidFill>
                          <a:schemeClr val="tx2"/>
                        </a:solidFill>
                        <a:latin typeface="+mn-lt"/>
                        <a:ea typeface="Times New Roman"/>
                        <a:cs typeface="Times New Roman"/>
                      </a:endParaRPr>
                    </a:p>
                    <a:p>
                      <a:pPr marL="0" marR="0">
                        <a:spcBef>
                          <a:spcPts val="0"/>
                        </a:spcBef>
                        <a:spcAft>
                          <a:spcPts val="0"/>
                        </a:spcAft>
                      </a:pPr>
                      <a:r>
                        <a:rPr lang="en-US" sz="2000" u="sng" dirty="0" smtClean="0">
                          <a:solidFill>
                            <a:schemeClr val="tx2"/>
                          </a:solidFill>
                          <a:latin typeface="+mn-lt"/>
                          <a:ea typeface="Times New Roman"/>
                          <a:cs typeface="Times New Roman"/>
                        </a:rPr>
                        <a:t>Lunch</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640mg (K-5)</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710mg (6-8)</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740mg (9-12)</a:t>
                      </a:r>
                    </a:p>
                    <a:p>
                      <a:pPr marL="0" marR="0">
                        <a:spcBef>
                          <a:spcPts val="0"/>
                        </a:spcBef>
                        <a:spcAft>
                          <a:spcPts val="0"/>
                        </a:spcAft>
                      </a:pPr>
                      <a:endParaRPr lang="en-US" sz="2000" dirty="0" smtClean="0">
                        <a:solidFill>
                          <a:schemeClr val="tx2"/>
                        </a:solidFill>
                        <a:latin typeface="+mn-lt"/>
                        <a:ea typeface="Times New Roman"/>
                        <a:cs typeface="Times New Roman"/>
                      </a:endParaRPr>
                    </a:p>
                    <a:p>
                      <a:pPr marL="0" marR="0">
                        <a:spcBef>
                          <a:spcPts val="0"/>
                        </a:spcBef>
                        <a:spcAft>
                          <a:spcPts val="0"/>
                        </a:spcAft>
                      </a:pPr>
                      <a:r>
                        <a:rPr lang="en-US" sz="2000" u="sng" dirty="0" smtClean="0">
                          <a:solidFill>
                            <a:schemeClr val="tx2"/>
                          </a:solidFill>
                          <a:latin typeface="+mn-lt"/>
                          <a:ea typeface="Times New Roman"/>
                          <a:cs typeface="Times New Roman"/>
                        </a:rPr>
                        <a:t>Breakfast</a:t>
                      </a:r>
                      <a:endParaRPr lang="en-US" sz="2000" u="sng" dirty="0">
                        <a:solidFill>
                          <a:schemeClr val="tx2"/>
                        </a:solidFill>
                        <a:latin typeface="+mn-lt"/>
                        <a:ea typeface="Times New Roman"/>
                        <a:cs typeface="Times New Roman"/>
                      </a:endParaRPr>
                    </a:p>
                    <a:p>
                      <a:pPr marL="0" marR="0">
                        <a:spcBef>
                          <a:spcPts val="0"/>
                        </a:spcBef>
                        <a:spcAft>
                          <a:spcPts val="0"/>
                        </a:spcAft>
                      </a:pPr>
                      <a:r>
                        <a:rPr lang="en-US" sz="2000" dirty="0">
                          <a:solidFill>
                            <a:schemeClr val="tx2"/>
                          </a:solidFill>
                          <a:latin typeface="+mn-lt"/>
                          <a:ea typeface="Times New Roman"/>
                          <a:cs typeface="Times New Roman"/>
                        </a:rPr>
                        <a:t>≤430mg ( K-5)</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470mg (6-8)</a:t>
                      </a:r>
                    </a:p>
                    <a:p>
                      <a:pPr marL="0" marR="0">
                        <a:spcBef>
                          <a:spcPts val="0"/>
                        </a:spcBef>
                        <a:spcAft>
                          <a:spcPts val="0"/>
                        </a:spcAft>
                      </a:pPr>
                      <a:r>
                        <a:rPr lang="en-US" sz="2000" dirty="0" smtClean="0">
                          <a:solidFill>
                            <a:schemeClr val="tx2"/>
                          </a:solidFill>
                          <a:latin typeface="+mn-lt"/>
                          <a:ea typeface="Times New Roman"/>
                          <a:cs typeface="Times New Roman"/>
                        </a:rPr>
                        <a:t>≤</a:t>
                      </a:r>
                      <a:r>
                        <a:rPr lang="en-US" sz="2000" dirty="0">
                          <a:solidFill>
                            <a:schemeClr val="tx2"/>
                          </a:solidFill>
                          <a:latin typeface="+mn-lt"/>
                          <a:ea typeface="Times New Roman"/>
                          <a:cs typeface="Times New Roman"/>
                        </a:rPr>
                        <a:t>500mg (9-12)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457200"/>
            <a:ext cx="6934200" cy="1219200"/>
          </a:xfrm>
        </p:spPr>
        <p:txBody>
          <a:bodyPr>
            <a:normAutofit/>
          </a:bodyPr>
          <a:lstStyle/>
          <a:p>
            <a:pPr eaLnBrk="1" hangingPunct="1"/>
            <a:r>
              <a:rPr lang="en-US" sz="4000" dirty="0" smtClean="0"/>
              <a:t>Sodium Reduction Efforts</a:t>
            </a:r>
          </a:p>
        </p:txBody>
      </p:sp>
      <p:sp>
        <p:nvSpPr>
          <p:cNvPr id="38915" name="Content Placeholder 2"/>
          <p:cNvSpPr>
            <a:spLocks noGrp="1"/>
          </p:cNvSpPr>
          <p:nvPr>
            <p:ph idx="1"/>
          </p:nvPr>
        </p:nvSpPr>
        <p:spPr>
          <a:xfrm>
            <a:off x="381000" y="1905000"/>
            <a:ext cx="8534400" cy="4191000"/>
          </a:xfrm>
        </p:spPr>
        <p:txBody>
          <a:bodyPr>
            <a:normAutofit lnSpcReduction="10000"/>
          </a:bodyPr>
          <a:lstStyle/>
          <a:p>
            <a:pPr eaLnBrk="1" hangingPunct="1"/>
            <a:r>
              <a:rPr lang="en-US" sz="2800" dirty="0" smtClean="0"/>
              <a:t>Procurement specifications and recipes will have to be modified</a:t>
            </a:r>
          </a:p>
          <a:p>
            <a:pPr eaLnBrk="1" hangingPunct="1"/>
            <a:endParaRPr lang="en-US" sz="2800" dirty="0" smtClean="0"/>
          </a:p>
          <a:p>
            <a:pPr eaLnBrk="1" hangingPunct="1"/>
            <a:r>
              <a:rPr lang="en-US" sz="2800" dirty="0" smtClean="0"/>
              <a:t>Technical assistance and training resources will be available</a:t>
            </a:r>
          </a:p>
          <a:p>
            <a:pPr eaLnBrk="1" hangingPunct="1"/>
            <a:endParaRPr lang="en-US" sz="2800" dirty="0" smtClean="0"/>
          </a:p>
          <a:p>
            <a:pPr eaLnBrk="1" hangingPunct="1"/>
            <a:r>
              <a:rPr lang="en-US" sz="2800" dirty="0" smtClean="0"/>
              <a:t>USDA Foods reducing sodium in foods available to schools</a:t>
            </a:r>
          </a:p>
          <a:p>
            <a:pPr lvl="1" eaLnBrk="1" hangingPunct="1"/>
            <a:r>
              <a:rPr lang="en-US" sz="2200" dirty="0" smtClean="0"/>
              <a:t>Already reduced for products such as most cheeses</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Tx/>
              <a:buNone/>
            </a:pPr>
            <a:endParaRPr lang="en-US" sz="2000" dirty="0" smtClean="0"/>
          </a:p>
          <a:p>
            <a:pPr lvl="1" eaLnBrk="1" hangingPunct="1">
              <a:buFontTx/>
              <a:buNone/>
            </a:pPr>
            <a:endParaRPr lang="en-US" sz="2000" dirty="0" smtClean="0"/>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457200"/>
            <a:ext cx="6934200" cy="1230313"/>
          </a:xfrm>
        </p:spPr>
        <p:txBody>
          <a:bodyPr>
            <a:normAutofit/>
          </a:bodyPr>
          <a:lstStyle/>
          <a:p>
            <a:pPr eaLnBrk="1" hangingPunct="1"/>
            <a:r>
              <a:rPr lang="en-US" sz="4000" dirty="0" smtClean="0"/>
              <a:t>Saturated Fat</a:t>
            </a:r>
          </a:p>
        </p:txBody>
      </p:sp>
      <p:sp>
        <p:nvSpPr>
          <p:cNvPr id="37891" name="Content Placeholder 2"/>
          <p:cNvSpPr>
            <a:spLocks noGrp="1"/>
          </p:cNvSpPr>
          <p:nvPr>
            <p:ph idx="1"/>
          </p:nvPr>
        </p:nvSpPr>
        <p:spPr>
          <a:xfrm>
            <a:off x="609600" y="1981200"/>
            <a:ext cx="7772400" cy="2667000"/>
          </a:xfrm>
        </p:spPr>
        <p:txBody>
          <a:bodyPr>
            <a:normAutofit/>
          </a:bodyPr>
          <a:lstStyle/>
          <a:p>
            <a:pPr eaLnBrk="1" hangingPunct="1"/>
            <a:r>
              <a:rPr lang="en-US" dirty="0" smtClean="0"/>
              <a:t>Limit saturated fat</a:t>
            </a:r>
          </a:p>
          <a:p>
            <a:pPr lvl="1" eaLnBrk="1" hangingPunct="1"/>
            <a:r>
              <a:rPr lang="en-US" dirty="0" smtClean="0"/>
              <a:t>Less than 10 percent of total calories</a:t>
            </a:r>
          </a:p>
          <a:p>
            <a:pPr lvl="1" eaLnBrk="1" hangingPunct="1"/>
            <a:r>
              <a:rPr lang="en-US" dirty="0" smtClean="0"/>
              <a:t>Same as current regulatory standard</a:t>
            </a:r>
          </a:p>
          <a:p>
            <a:pPr lvl="1" eaLnBrk="1" hangingPunct="1"/>
            <a:endParaRPr lang="en-US" dirty="0" smtClean="0"/>
          </a:p>
          <a:p>
            <a:pPr eaLnBrk="1" hangingPunct="1"/>
            <a:r>
              <a:rPr lang="en-US" dirty="0" smtClean="0"/>
              <a:t>No total fat standard</a:t>
            </a:r>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457200"/>
            <a:ext cx="6934200" cy="1230313"/>
          </a:xfrm>
        </p:spPr>
        <p:txBody>
          <a:bodyPr>
            <a:normAutofit/>
          </a:bodyPr>
          <a:lstStyle/>
          <a:p>
            <a:pPr eaLnBrk="1" hangingPunct="1"/>
            <a:r>
              <a:rPr lang="en-US" sz="4000" dirty="0" smtClean="0"/>
              <a:t>Trans Fat</a:t>
            </a:r>
          </a:p>
        </p:txBody>
      </p:sp>
      <p:sp>
        <p:nvSpPr>
          <p:cNvPr id="40963" name="Content Placeholder 2"/>
          <p:cNvSpPr>
            <a:spLocks noGrp="1"/>
          </p:cNvSpPr>
          <p:nvPr>
            <p:ph idx="1"/>
          </p:nvPr>
        </p:nvSpPr>
        <p:spPr>
          <a:xfrm>
            <a:off x="609600" y="1752600"/>
            <a:ext cx="7772400" cy="4343400"/>
          </a:xfrm>
        </p:spPr>
        <p:txBody>
          <a:bodyPr/>
          <a:lstStyle/>
          <a:p>
            <a:pPr eaLnBrk="1" hangingPunct="1"/>
            <a:r>
              <a:rPr lang="en-US" sz="2800" dirty="0" smtClean="0"/>
              <a:t>New trans fat restriction</a:t>
            </a:r>
          </a:p>
          <a:p>
            <a:pPr eaLnBrk="1" hangingPunct="1"/>
            <a:r>
              <a:rPr lang="en-US" sz="2800" dirty="0" smtClean="0"/>
              <a:t>Nutrition label or manufacturer’s specifications must specify zero grams of trans fat per serving </a:t>
            </a:r>
            <a:r>
              <a:rPr lang="en-US" sz="2000" dirty="0" smtClean="0"/>
              <a:t>(less than 0.5 gram per serving)</a:t>
            </a:r>
          </a:p>
          <a:p>
            <a:pPr lvl="1" eaLnBrk="1" hangingPunct="1"/>
            <a:r>
              <a:rPr lang="en-US" sz="2400" dirty="0" smtClean="0"/>
              <a:t>Begins SY 2013-2014 for SBP</a:t>
            </a:r>
          </a:p>
          <a:p>
            <a:pPr lvl="1" eaLnBrk="1" hangingPunct="1"/>
            <a:r>
              <a:rPr lang="en-US" sz="2400" dirty="0" smtClean="0"/>
              <a:t>Begins SY 2012-2013 for NSLP</a:t>
            </a:r>
          </a:p>
          <a:p>
            <a:pPr lvl="1" eaLnBrk="1" hangingPunct="1"/>
            <a:endParaRPr lang="en-US" sz="2400" dirty="0" smtClean="0"/>
          </a:p>
          <a:p>
            <a:pPr eaLnBrk="1" hangingPunct="1"/>
            <a:r>
              <a:rPr lang="en-US" sz="2800" dirty="0" smtClean="0"/>
              <a:t>Naturally-occurring trans fat excluded</a:t>
            </a:r>
          </a:p>
          <a:p>
            <a:pPr lvl="2" eaLnBrk="1" hangingPunct="1"/>
            <a:r>
              <a:rPr lang="en-US" sz="2000" dirty="0" smtClean="0"/>
              <a:t>e.g. beef, lamb, dairy products</a:t>
            </a:r>
          </a:p>
          <a:p>
            <a:pPr lvl="2" eaLnBrk="1" hangingPunct="1">
              <a:buFontTx/>
              <a:buNone/>
            </a:pPr>
            <a:endParaRPr lang="en-US" sz="2000" dirty="0" smtClean="0"/>
          </a:p>
          <a:p>
            <a:pPr eaLnBrk="1" hangingPunct="1"/>
            <a:endParaRPr lang="en-US" dirty="0" smtClean="0"/>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effectLst/>
              </a:rPr>
              <a:t>Overview of Requirements</a:t>
            </a:r>
            <a:endParaRPr lang="en-US" dirty="0">
              <a:solidFill>
                <a:schemeClr val="tx1"/>
              </a:solidFill>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effectLst/>
              </a:rPr>
              <a:t>Timeline of Changes:  </a:t>
            </a:r>
            <a:br>
              <a:rPr lang="en-US" dirty="0" smtClean="0">
                <a:solidFill>
                  <a:schemeClr val="tx1"/>
                </a:solidFill>
                <a:effectLst/>
              </a:rPr>
            </a:br>
            <a:r>
              <a:rPr lang="en-US" dirty="0" smtClean="0">
                <a:solidFill>
                  <a:schemeClr val="tx1"/>
                </a:solidFill>
                <a:effectLst/>
              </a:rPr>
              <a:t>An Overview</a:t>
            </a:r>
            <a:endParaRPr lang="en-US" dirty="0">
              <a:solidFill>
                <a:schemeClr val="tx1"/>
              </a:solidFill>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62000" y="914400"/>
            <a:ext cx="7239000" cy="533400"/>
          </a:xfrm>
        </p:spPr>
        <p:txBody>
          <a:bodyPr>
            <a:noAutofit/>
          </a:bodyPr>
          <a:lstStyle/>
          <a:p>
            <a:pPr eaLnBrk="1" hangingPunct="1"/>
            <a:r>
              <a:rPr lang="en-US" sz="4000" dirty="0" smtClean="0"/>
              <a:t>Implementation Timeline</a:t>
            </a:r>
          </a:p>
        </p:txBody>
      </p:sp>
      <p:graphicFrame>
        <p:nvGraphicFramePr>
          <p:cNvPr id="6" name="Table 5"/>
          <p:cNvGraphicFramePr>
            <a:graphicFrameLocks noGrp="1"/>
          </p:cNvGraphicFramePr>
          <p:nvPr/>
        </p:nvGraphicFramePr>
        <p:xfrm>
          <a:off x="228602" y="1447800"/>
          <a:ext cx="8610598" cy="5162228"/>
        </p:xfrm>
        <a:graphic>
          <a:graphicData uri="http://schemas.openxmlformats.org/drawingml/2006/table">
            <a:tbl>
              <a:tblPr/>
              <a:tblGrid>
                <a:gridCol w="2676174"/>
                <a:gridCol w="855892"/>
                <a:gridCol w="847283"/>
                <a:gridCol w="799064"/>
                <a:gridCol w="874836"/>
                <a:gridCol w="892058"/>
                <a:gridCol w="892058"/>
                <a:gridCol w="773233"/>
              </a:tblGrid>
              <a:tr h="226534">
                <a:tc rowSpan="2">
                  <a:txBody>
                    <a:bodyPr/>
                    <a:lstStyle/>
                    <a:p>
                      <a:pPr hangingPunct="0"/>
                      <a:r>
                        <a:rPr lang="en-US" sz="900" b="1" dirty="0">
                          <a:solidFill>
                            <a:schemeClr val="tx1"/>
                          </a:solidFill>
                          <a:latin typeface="+mj-lt"/>
                          <a:ea typeface="Times New Roman"/>
                        </a:rPr>
                        <a:t>NEW REQUIREMENTS</a:t>
                      </a:r>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7">
                  <a:txBody>
                    <a:bodyPr/>
                    <a:lstStyle/>
                    <a:p>
                      <a:pPr marL="0" marR="0" algn="ctr" fontAlgn="auto" hangingPunct="1">
                        <a:lnSpc>
                          <a:spcPct val="115000"/>
                        </a:lnSpc>
                        <a:spcBef>
                          <a:spcPts val="0"/>
                        </a:spcBef>
                        <a:spcAft>
                          <a:spcPts val="1000"/>
                        </a:spcAft>
                      </a:pPr>
                      <a:r>
                        <a:rPr lang="en-US" sz="900" b="1" dirty="0">
                          <a:solidFill>
                            <a:schemeClr val="tx1"/>
                          </a:solidFill>
                          <a:latin typeface="+mj-lt"/>
                          <a:ea typeface="Times New Roman"/>
                          <a:cs typeface="Times New Roman"/>
                        </a:rPr>
                        <a:t>Implementation (School </a:t>
                      </a:r>
                      <a:r>
                        <a:rPr lang="en-US" sz="900" b="1" dirty="0" smtClean="0">
                          <a:solidFill>
                            <a:schemeClr val="tx1"/>
                          </a:solidFill>
                          <a:latin typeface="+mj-lt"/>
                          <a:ea typeface="Times New Roman"/>
                          <a:cs typeface="Times New Roman"/>
                        </a:rPr>
                        <a:t>Year)</a:t>
                      </a:r>
                      <a:r>
                        <a:rPr lang="en-US" sz="900" b="0" baseline="0" dirty="0" smtClean="0">
                          <a:solidFill>
                            <a:schemeClr val="tx1"/>
                          </a:solidFill>
                          <a:latin typeface="+mj-lt"/>
                          <a:ea typeface="Times New Roman"/>
                          <a:cs typeface="Times New Roman"/>
                        </a:rPr>
                        <a:t>  </a:t>
                      </a:r>
                      <a:r>
                        <a:rPr lang="en-US" sz="900" b="1" dirty="0" smtClean="0">
                          <a:solidFill>
                            <a:schemeClr val="tx1"/>
                          </a:solidFill>
                          <a:latin typeface="+mj-lt"/>
                          <a:ea typeface="Times New Roman"/>
                          <a:cs typeface="Times New Roman"/>
                        </a:rPr>
                        <a:t>for </a:t>
                      </a:r>
                      <a:r>
                        <a:rPr lang="en-US" sz="900" b="1" dirty="0">
                          <a:solidFill>
                            <a:schemeClr val="tx1"/>
                          </a:solidFill>
                          <a:latin typeface="+mj-lt"/>
                          <a:ea typeface="Times New Roman"/>
                          <a:cs typeface="Times New Roman"/>
                        </a:rPr>
                        <a:t>NSLP (L) and SBP (B)</a:t>
                      </a:r>
                      <a:endParaRPr lang="en-US" sz="900" dirty="0">
                        <a:solidFill>
                          <a:schemeClr val="tx1"/>
                        </a:solidFill>
                        <a:latin typeface="+mj-lt"/>
                        <a:ea typeface="Times New Roman"/>
                        <a:cs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129">
                <a:tc vMerge="1">
                  <a:txBody>
                    <a:bodyPr/>
                    <a:lstStyle/>
                    <a:p>
                      <a:endParaRPr lang="en-US"/>
                    </a:p>
                  </a:txBody>
                  <a:tcPr/>
                </a:tc>
                <a:tc>
                  <a:txBody>
                    <a:bodyPr/>
                    <a:lstStyle/>
                    <a:p>
                      <a:pPr hangingPunct="0"/>
                      <a:r>
                        <a:rPr lang="en-US" sz="900" b="1">
                          <a:solidFill>
                            <a:schemeClr val="tx1"/>
                          </a:solidFill>
                          <a:latin typeface="+mj-lt"/>
                          <a:ea typeface="Times New Roman"/>
                        </a:rPr>
                        <a:t>2012/13</a:t>
                      </a:r>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b="1" dirty="0">
                          <a:solidFill>
                            <a:schemeClr val="tx1"/>
                          </a:solidFill>
                          <a:latin typeface="+mj-lt"/>
                          <a:ea typeface="Times New Roman"/>
                        </a:rPr>
                        <a:t>2013/14</a:t>
                      </a:r>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b="1" dirty="0">
                          <a:solidFill>
                            <a:schemeClr val="tx1"/>
                          </a:solidFill>
                          <a:latin typeface="+mj-lt"/>
                          <a:ea typeface="Times New Roman"/>
                        </a:rPr>
                        <a:t>2014/15</a:t>
                      </a:r>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b="1">
                          <a:solidFill>
                            <a:schemeClr val="tx1"/>
                          </a:solidFill>
                          <a:latin typeface="+mj-lt"/>
                          <a:ea typeface="Times New Roman"/>
                        </a:rPr>
                        <a:t>2015/16</a:t>
                      </a:r>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b="1">
                          <a:solidFill>
                            <a:schemeClr val="tx1"/>
                          </a:solidFill>
                          <a:latin typeface="+mj-lt"/>
                          <a:ea typeface="Times New Roman"/>
                        </a:rPr>
                        <a:t>2016/17</a:t>
                      </a:r>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b="1">
                          <a:solidFill>
                            <a:schemeClr val="tx1"/>
                          </a:solidFill>
                          <a:latin typeface="+mj-lt"/>
                          <a:ea typeface="Times New Roman"/>
                        </a:rPr>
                        <a:t>2017/18</a:t>
                      </a:r>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b="1">
                          <a:solidFill>
                            <a:schemeClr val="tx1"/>
                          </a:solidFill>
                          <a:latin typeface="+mj-lt"/>
                          <a:ea typeface="Times New Roman"/>
                        </a:rPr>
                        <a:t>2022/23</a:t>
                      </a:r>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Fruits Component</a:t>
                      </a:r>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129">
                <a:tc>
                  <a:txBody>
                    <a:bodyPr/>
                    <a:lstStyle/>
                    <a:p>
                      <a:pPr hangingPunct="0"/>
                      <a:r>
                        <a:rPr lang="en-US" sz="900" dirty="0">
                          <a:solidFill>
                            <a:schemeClr val="tx1"/>
                          </a:solidFill>
                          <a:latin typeface="+mj-lt"/>
                          <a:ea typeface="Times New Roman"/>
                        </a:rPr>
                        <a:t>Offer fruit daily</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6258">
                <a:tc>
                  <a:txBody>
                    <a:bodyPr/>
                    <a:lstStyle/>
                    <a:p>
                      <a:pPr hangingPunct="0"/>
                      <a:r>
                        <a:rPr lang="en-US" sz="900" dirty="0">
                          <a:solidFill>
                            <a:schemeClr val="tx1"/>
                          </a:solidFill>
                          <a:latin typeface="+mj-lt"/>
                          <a:ea typeface="Times New Roman"/>
                        </a:rPr>
                        <a:t>Fruit quantity increase to 5 cups/week (minimum 1 cup/day)</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dirty="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Vegetables Component</a:t>
                      </a:r>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129">
                <a:tc>
                  <a:txBody>
                    <a:bodyPr/>
                    <a:lstStyle/>
                    <a:p>
                      <a:pPr hangingPunct="0"/>
                      <a:r>
                        <a:rPr lang="en-US" sz="900">
                          <a:solidFill>
                            <a:schemeClr val="tx1"/>
                          </a:solidFill>
                          <a:latin typeface="+mj-lt"/>
                          <a:ea typeface="Times New Roman"/>
                        </a:rPr>
                        <a:t>Offer vegetables subgroups weekly</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a:txBody>
                    <a:bodyPr/>
                    <a:lstStyle/>
                    <a:p>
                      <a:pPr hangingPunct="0"/>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Grains Component</a:t>
                      </a:r>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129">
                <a:tc>
                  <a:txBody>
                    <a:bodyPr/>
                    <a:lstStyle/>
                    <a:p>
                      <a:pPr hangingPunct="0"/>
                      <a:r>
                        <a:rPr lang="en-US" sz="900" dirty="0">
                          <a:solidFill>
                            <a:schemeClr val="tx1"/>
                          </a:solidFill>
                          <a:latin typeface="+mj-lt"/>
                          <a:ea typeface="Times New Roman"/>
                        </a:rPr>
                        <a:t>Half of grains must be whole grain-rich</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a:txBody>
                    <a:bodyPr/>
                    <a:lstStyle/>
                    <a:p>
                      <a:pPr hangingPunct="0"/>
                      <a:r>
                        <a:rPr lang="en-US" sz="900" dirty="0">
                          <a:solidFill>
                            <a:schemeClr val="tx1"/>
                          </a:solidFill>
                          <a:latin typeface="+mj-lt"/>
                          <a:ea typeface="Times New Roman"/>
                        </a:rPr>
                        <a:t>All grains must be whole-grain rich </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 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a:txBody>
                    <a:bodyPr/>
                    <a:lstStyle/>
                    <a:p>
                      <a:pPr hangingPunct="0"/>
                      <a:r>
                        <a:rPr lang="en-US" sz="900" dirty="0">
                          <a:solidFill>
                            <a:schemeClr val="tx1"/>
                          </a:solidFill>
                          <a:latin typeface="+mj-lt"/>
                          <a:ea typeface="Times New Roman"/>
                        </a:rPr>
                        <a:t>Offer weekly grains ranges</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Meats/Meat Alternates Component</a:t>
                      </a:r>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258">
                <a:tc>
                  <a:txBody>
                    <a:bodyPr/>
                    <a:lstStyle/>
                    <a:p>
                      <a:pPr hangingPunct="0"/>
                      <a:r>
                        <a:rPr lang="en-US" sz="900" dirty="0">
                          <a:solidFill>
                            <a:schemeClr val="tx1"/>
                          </a:solidFill>
                          <a:latin typeface="+mj-lt"/>
                          <a:ea typeface="Times New Roman"/>
                        </a:rPr>
                        <a:t>Offer weekly meats/meat alternates ranges (daily min.)</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Milk Component</a:t>
                      </a:r>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258">
                <a:tc>
                  <a:txBody>
                    <a:bodyPr/>
                    <a:lstStyle/>
                    <a:p>
                      <a:pPr hangingPunct="0"/>
                      <a:r>
                        <a:rPr lang="en-US" sz="900" dirty="0">
                          <a:solidFill>
                            <a:schemeClr val="tx1"/>
                          </a:solidFill>
                          <a:latin typeface="+mj-lt"/>
                          <a:ea typeface="Times New Roman"/>
                        </a:rPr>
                        <a:t>Offer only fat-free (unflavored or flavored) and low-fat (unflavored) milk</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 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6258">
                <a:tc gridSpan="8">
                  <a:txBody>
                    <a:bodyPr/>
                    <a:lstStyle/>
                    <a:p>
                      <a:pPr hangingPunct="0"/>
                      <a:r>
                        <a:rPr lang="en-US" sz="900" b="1" cap="all" dirty="0">
                          <a:solidFill>
                            <a:schemeClr val="tx1"/>
                          </a:solidFill>
                          <a:latin typeface="+mj-lt"/>
                          <a:ea typeface="Times New Roman"/>
                        </a:rPr>
                        <a:t>Dietary Specifications </a:t>
                      </a:r>
                      <a:r>
                        <a:rPr lang="en-US" sz="900" b="1" dirty="0">
                          <a:solidFill>
                            <a:schemeClr val="tx1"/>
                          </a:solidFill>
                          <a:latin typeface="+mj-lt"/>
                          <a:ea typeface="Times New Roman"/>
                        </a:rPr>
                        <a:t/>
                      </a:r>
                      <a:br>
                        <a:rPr lang="en-US" sz="900" b="1" dirty="0">
                          <a:solidFill>
                            <a:schemeClr val="tx1"/>
                          </a:solidFill>
                          <a:latin typeface="+mj-lt"/>
                          <a:ea typeface="Times New Roman"/>
                        </a:rPr>
                      </a:br>
                      <a:r>
                        <a:rPr lang="en-US" sz="900" b="1" dirty="0">
                          <a:solidFill>
                            <a:schemeClr val="tx1"/>
                          </a:solidFill>
                          <a:latin typeface="+mj-lt"/>
                          <a:ea typeface="Times New Roman"/>
                        </a:rPr>
                        <a:t>(to be met on average over a week)</a:t>
                      </a:r>
                      <a:endParaRPr lang="en-US" sz="900" dirty="0">
                        <a:solidFill>
                          <a:schemeClr val="tx1"/>
                        </a:solidFill>
                        <a:latin typeface="+mj-lt"/>
                        <a:ea typeface="Times New Roman"/>
                      </a:endParaRP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129">
                <a:tc>
                  <a:txBody>
                    <a:bodyPr/>
                    <a:lstStyle/>
                    <a:p>
                      <a:pPr hangingPunct="0"/>
                      <a:r>
                        <a:rPr lang="en-US" sz="900" dirty="0">
                          <a:solidFill>
                            <a:schemeClr val="tx1"/>
                          </a:solidFill>
                          <a:latin typeface="+mj-lt"/>
                          <a:ea typeface="Times New Roman"/>
                        </a:rPr>
                        <a:t>Calorie ranges</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a:txBody>
                    <a:bodyPr/>
                    <a:lstStyle/>
                    <a:p>
                      <a:pPr hangingPunct="0"/>
                      <a:r>
                        <a:rPr lang="en-US" sz="900" dirty="0">
                          <a:solidFill>
                            <a:schemeClr val="tx1"/>
                          </a:solidFill>
                          <a:latin typeface="+mj-lt"/>
                          <a:ea typeface="Times New Roman"/>
                        </a:rPr>
                        <a:t>Saturated fat limit (no change)</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dirty="0">
                          <a:solidFill>
                            <a:schemeClr val="tx1"/>
                          </a:solidFill>
                          <a:latin typeface="+mj-lt"/>
                          <a:ea typeface="Times New Roman"/>
                        </a:rPr>
                        <a:t>L, 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4707">
                <a:tc>
                  <a:txBody>
                    <a:bodyPr/>
                    <a:lstStyle/>
                    <a:p>
                      <a:pPr hangingPunct="0"/>
                      <a:r>
                        <a:rPr lang="en-US" sz="900">
                          <a:solidFill>
                            <a:schemeClr val="tx1"/>
                          </a:solidFill>
                          <a:latin typeface="+mj-lt"/>
                          <a:ea typeface="Times New Roman"/>
                        </a:rPr>
                        <a:t>Sodium Targets</a:t>
                      </a:r>
                      <a:r>
                        <a:rPr lang="en-US" sz="900" b="1" baseline="30000">
                          <a:solidFill>
                            <a:schemeClr val="tx1"/>
                          </a:solidFill>
                          <a:latin typeface="+mj-lt"/>
                          <a:ea typeface="Times New Roman"/>
                        </a:rPr>
                        <a:t> l</a:t>
                      </a:r>
                      <a:r>
                        <a:rPr lang="en-US" sz="900">
                          <a:solidFill>
                            <a:schemeClr val="tx1"/>
                          </a:solidFill>
                          <a:latin typeface="+mj-lt"/>
                          <a:ea typeface="Times New Roman"/>
                        </a:rPr>
                        <a:t>-Target 1Target 2Final target</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 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 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dirty="0">
                          <a:solidFill>
                            <a:schemeClr val="tx1"/>
                          </a:solidFill>
                          <a:latin typeface="+mj-lt"/>
                          <a:ea typeface="Times New Roman"/>
                        </a:rPr>
                        <a:t>L, 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a:txBody>
                    <a:bodyPr/>
                    <a:lstStyle/>
                    <a:p>
                      <a:pPr hangingPunct="0"/>
                      <a:r>
                        <a:rPr lang="en-US" sz="900">
                          <a:solidFill>
                            <a:schemeClr val="tx1"/>
                          </a:solidFill>
                          <a:latin typeface="+mj-lt"/>
                          <a:ea typeface="Times New Roman"/>
                        </a:rPr>
                        <a:t>Zero grams of </a:t>
                      </a:r>
                      <a:r>
                        <a:rPr lang="en-US" sz="900" u="sng">
                          <a:solidFill>
                            <a:schemeClr val="tx1"/>
                          </a:solidFill>
                          <a:latin typeface="+mj-lt"/>
                          <a:ea typeface="Times New Roman"/>
                        </a:rPr>
                        <a:t>trans</a:t>
                      </a:r>
                      <a:r>
                        <a:rPr lang="en-US" sz="900">
                          <a:solidFill>
                            <a:schemeClr val="tx1"/>
                          </a:solidFill>
                          <a:latin typeface="+mj-lt"/>
                          <a:ea typeface="Times New Roman"/>
                        </a:rPr>
                        <a:t> fat per portion</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dirty="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Menu Planning</a:t>
                      </a:r>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129">
                <a:tc>
                  <a:txBody>
                    <a:bodyPr/>
                    <a:lstStyle/>
                    <a:p>
                      <a:pPr hangingPunct="0"/>
                      <a:r>
                        <a:rPr lang="en-US" sz="900" dirty="0">
                          <a:solidFill>
                            <a:schemeClr val="tx1"/>
                          </a:solidFill>
                          <a:latin typeface="+mj-lt"/>
                          <a:ea typeface="Times New Roman"/>
                        </a:rPr>
                        <a:t>A single FBMP approach</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dirty="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dirty="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Age-Grade Groups</a:t>
                      </a:r>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707">
                <a:tc>
                  <a:txBody>
                    <a:bodyPr/>
                    <a:lstStyle/>
                    <a:p>
                      <a:pPr hangingPunct="0"/>
                      <a:r>
                        <a:rPr lang="en-US" sz="900">
                          <a:solidFill>
                            <a:schemeClr val="tx1"/>
                          </a:solidFill>
                          <a:latin typeface="+mj-lt"/>
                          <a:ea typeface="Times New Roman"/>
                        </a:rPr>
                        <a:t>Establish age/grade groups: K-5, 6-8, and 9-12</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Offer vs. Serve</a:t>
                      </a:r>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258">
                <a:tc>
                  <a:txBody>
                    <a:bodyPr/>
                    <a:lstStyle/>
                    <a:p>
                      <a:pPr hangingPunct="0"/>
                      <a:r>
                        <a:rPr lang="en-US" sz="900">
                          <a:solidFill>
                            <a:schemeClr val="tx1"/>
                          </a:solidFill>
                          <a:latin typeface="+mj-lt"/>
                          <a:ea typeface="Times New Roman"/>
                        </a:rPr>
                        <a:t>Reimbursable meals must contain a fruit or vegetable (1/2 cup minimum)</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129">
                <a:tc gridSpan="8">
                  <a:txBody>
                    <a:bodyPr/>
                    <a:lstStyle/>
                    <a:p>
                      <a:pPr hangingPunct="0"/>
                      <a:r>
                        <a:rPr lang="en-US" sz="900" b="1" cap="all" dirty="0">
                          <a:solidFill>
                            <a:schemeClr val="tx1"/>
                          </a:solidFill>
                          <a:latin typeface="+mj-lt"/>
                          <a:ea typeface="Times New Roman"/>
                        </a:rPr>
                        <a:t>Monitoring</a:t>
                      </a:r>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129">
                <a:tc>
                  <a:txBody>
                    <a:bodyPr/>
                    <a:lstStyle/>
                    <a:p>
                      <a:pPr hangingPunct="0"/>
                      <a:r>
                        <a:rPr lang="en-US" sz="900">
                          <a:solidFill>
                            <a:schemeClr val="tx1"/>
                          </a:solidFill>
                          <a:latin typeface="+mj-lt"/>
                          <a:ea typeface="Times New Roman"/>
                        </a:rPr>
                        <a:t>3-year adm. review cycle</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 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6258">
                <a:tc>
                  <a:txBody>
                    <a:bodyPr/>
                    <a:lstStyle/>
                    <a:p>
                      <a:pPr hangingPunct="0"/>
                      <a:r>
                        <a:rPr lang="en-US" sz="900" dirty="0">
                          <a:solidFill>
                            <a:schemeClr val="tx1"/>
                          </a:solidFill>
                          <a:latin typeface="+mj-lt"/>
                          <a:ea typeface="Times New Roman"/>
                        </a:rPr>
                        <a:t>Conduct weighted nutrient analysis on 1 week of menus</a:t>
                      </a:r>
                    </a:p>
                  </a:txBody>
                  <a:tcPr marL="56317" marR="56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L</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r>
                        <a:rPr lang="en-US" sz="900">
                          <a:solidFill>
                            <a:schemeClr val="tx1"/>
                          </a:solidFill>
                          <a:latin typeface="+mj-lt"/>
                          <a:ea typeface="Times New Roman"/>
                        </a:rPr>
                        <a:t>B</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hangingPunct="0"/>
                      <a:endParaRPr lang="en-US" sz="900" dirty="0">
                        <a:solidFill>
                          <a:schemeClr val="tx1"/>
                        </a:solidFill>
                        <a:latin typeface="+mj-lt"/>
                        <a:ea typeface="Times New Roman"/>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Grp="1" noChangeArrowheads="1"/>
          </p:cNvSpPr>
          <p:nvPr>
            <p:ph type="title"/>
          </p:nvPr>
        </p:nvSpPr>
        <p:spPr>
          <a:xfrm>
            <a:off x="6096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Lunch Program Changes</a:t>
            </a:r>
            <a:endParaRPr lang="en-US" sz="4000"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Content Placeholder 2"/>
          <p:cNvSpPr>
            <a:spLocks noGrp="1"/>
          </p:cNvSpPr>
          <p:nvPr>
            <p:ph idx="1"/>
          </p:nvPr>
        </p:nvSpPr>
        <p:spPr>
          <a:xfrm>
            <a:off x="381000" y="1752600"/>
            <a:ext cx="8534400" cy="4191000"/>
          </a:xfrm>
        </p:spPr>
        <p:txBody>
          <a:bodyPr>
            <a:normAutofit/>
          </a:bodyPr>
          <a:lstStyle/>
          <a:p>
            <a:pPr eaLnBrk="1" hangingPunct="1"/>
            <a:r>
              <a:rPr lang="en-US" sz="3200" dirty="0" smtClean="0"/>
              <a:t>All changes to lunch go into effect July 1</a:t>
            </a:r>
            <a:r>
              <a:rPr lang="en-US" sz="3200" baseline="30000" dirty="0" smtClean="0"/>
              <a:t>st</a:t>
            </a:r>
            <a:r>
              <a:rPr lang="en-US" sz="3200" dirty="0" smtClean="0"/>
              <a:t>, 2012 </a:t>
            </a:r>
            <a:r>
              <a:rPr lang="en-US" sz="3200" i="1" dirty="0" smtClean="0"/>
              <a:t>with the following exceptions:</a:t>
            </a:r>
            <a:endParaRPr lang="en-US" sz="3200" dirty="0" smtClean="0"/>
          </a:p>
          <a:p>
            <a:pPr lvl="1"/>
            <a:r>
              <a:rPr lang="en-US" sz="2800" dirty="0" smtClean="0"/>
              <a:t>3-year administrative review cycle (July 1</a:t>
            </a:r>
            <a:r>
              <a:rPr lang="en-US" sz="2800" baseline="30000" dirty="0" smtClean="0"/>
              <a:t>st</a:t>
            </a:r>
            <a:r>
              <a:rPr lang="en-US" sz="2800" dirty="0" smtClean="0"/>
              <a:t>, 2013)</a:t>
            </a:r>
          </a:p>
          <a:p>
            <a:pPr lvl="1"/>
            <a:r>
              <a:rPr lang="en-US" sz="2800" dirty="0" smtClean="0">
                <a:ea typeface="MS Gothic" charset="0"/>
                <a:cs typeface="MS Gothic" charset="0"/>
              </a:rPr>
              <a:t>All grains must be whole grain-rich (July 1</a:t>
            </a:r>
            <a:r>
              <a:rPr lang="en-US" sz="2800" baseline="30000" dirty="0" smtClean="0">
                <a:ea typeface="MS Gothic" charset="0"/>
                <a:cs typeface="MS Gothic" charset="0"/>
              </a:rPr>
              <a:t>st</a:t>
            </a:r>
            <a:r>
              <a:rPr lang="en-US" sz="2800" dirty="0" smtClean="0">
                <a:ea typeface="MS Gothic" charset="0"/>
                <a:cs typeface="MS Gothic" charset="0"/>
              </a:rPr>
              <a:t>, 2014)</a:t>
            </a:r>
          </a:p>
          <a:p>
            <a:pPr lvl="1"/>
            <a:r>
              <a:rPr lang="en-US" sz="2800" dirty="0" smtClean="0">
                <a:ea typeface="MS Gothic" charset="0"/>
                <a:cs typeface="MS Gothic" charset="0"/>
              </a:rPr>
              <a:t>First target (#1) for average weekly sodium limit (July 1</a:t>
            </a:r>
            <a:r>
              <a:rPr lang="en-US" sz="2800" baseline="30000" dirty="0" smtClean="0">
                <a:ea typeface="MS Gothic" charset="0"/>
                <a:cs typeface="MS Gothic" charset="0"/>
              </a:rPr>
              <a:t>st</a:t>
            </a:r>
            <a:r>
              <a:rPr lang="en-US" sz="2800" dirty="0" smtClean="0">
                <a:ea typeface="MS Gothic" charset="0"/>
                <a:cs typeface="MS Gothic" charset="0"/>
              </a:rPr>
              <a:t>, 2014)</a:t>
            </a:r>
          </a:p>
          <a:p>
            <a:pPr lvl="2"/>
            <a:r>
              <a:rPr lang="en-US" sz="2400" dirty="0" smtClean="0">
                <a:cs typeface="+mn-ea" charset="0"/>
              </a:rPr>
              <a:t>Target 2 goes into effect for SY 2017-2018</a:t>
            </a:r>
          </a:p>
          <a:p>
            <a:pPr lvl="2"/>
            <a:r>
              <a:rPr lang="en-US" sz="2400" dirty="0" smtClean="0">
                <a:cs typeface="+mn-ea" charset="0"/>
              </a:rPr>
              <a:t>Final Target goes into effect for SY 2022-2023</a:t>
            </a:r>
            <a:endParaRPr lang="en-US" sz="2400" dirty="0" smtClean="0">
              <a:ea typeface="MS Gothic" charset="0"/>
              <a:cs typeface="MS Gothic" charset="0"/>
            </a:endParaRPr>
          </a:p>
          <a:p>
            <a:pPr lvl="1"/>
            <a:endParaRPr lang="en-US" sz="2800" dirty="0" smtClean="0"/>
          </a:p>
          <a:p>
            <a:pPr lvl="1"/>
            <a:endParaRPr lang="en-US" sz="22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Tx/>
              <a:buNone/>
            </a:pPr>
            <a:endParaRPr lang="en-US" sz="2000" dirty="0" smtClean="0"/>
          </a:p>
          <a:p>
            <a:pPr lvl="1" eaLnBrk="1" hangingPunct="1">
              <a:buFontTx/>
              <a:buNone/>
            </a:pPr>
            <a:endParaRPr lang="en-US" sz="2000" dirty="0" smtClean="0"/>
          </a:p>
        </p:txBody>
      </p:sp>
      <p:sp>
        <p:nvSpPr>
          <p:cNvPr id="8" name="Slide Number Placeholder 7"/>
          <p:cNvSpPr>
            <a:spLocks noGrp="1"/>
          </p:cNvSpPr>
          <p:nvPr>
            <p:ph type="sldNum" sz="quarter" idx="12"/>
          </p:nvPr>
        </p:nvSpPr>
        <p:spPr/>
        <p:txBody>
          <a:bodyPr/>
          <a:lstStyle/>
          <a:p>
            <a:fld id="{C349C2B7-80B8-4F28-B182-D3819F42EDD1}"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Grp="1" noChangeArrowheads="1"/>
          </p:cNvSpPr>
          <p:nvPr>
            <p:ph type="title"/>
          </p:nvPr>
        </p:nvSpPr>
        <p:spPr>
          <a:xfrm>
            <a:off x="6096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Breakfast Program Changes SY 2012-13</a:t>
            </a:r>
            <a:endParaRPr lang="en-US" sz="4000"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Content Placeholder 2"/>
          <p:cNvSpPr>
            <a:spLocks noGrp="1"/>
          </p:cNvSpPr>
          <p:nvPr>
            <p:ph idx="1"/>
          </p:nvPr>
        </p:nvSpPr>
        <p:spPr>
          <a:xfrm>
            <a:off x="381000" y="1828800"/>
            <a:ext cx="8534400" cy="4191000"/>
          </a:xfrm>
        </p:spPr>
        <p:txBody>
          <a:bodyPr>
            <a:normAutofit/>
          </a:bodyPr>
          <a:lstStyle/>
          <a:p>
            <a:pPr eaLnBrk="1" hangingPunct="1"/>
            <a:r>
              <a:rPr lang="en-US" sz="3200" dirty="0" smtClean="0"/>
              <a:t>No changes to breakfast effective July 1</a:t>
            </a:r>
            <a:r>
              <a:rPr lang="en-US" sz="3200" baseline="30000" dirty="0" smtClean="0"/>
              <a:t>st</a:t>
            </a:r>
            <a:r>
              <a:rPr lang="en-US" sz="3200" dirty="0" smtClean="0"/>
              <a:t>, 2012</a:t>
            </a:r>
          </a:p>
          <a:p>
            <a:pPr eaLnBrk="1" hangingPunct="1"/>
            <a:r>
              <a:rPr lang="en-US" sz="3200" dirty="0" smtClean="0"/>
              <a:t>Schools continue with current meal pattern/menu approaches</a:t>
            </a:r>
          </a:p>
          <a:p>
            <a:pPr eaLnBrk="1" hangingPunct="1"/>
            <a:r>
              <a:rPr lang="en-US" sz="3200" i="1" dirty="0" smtClean="0"/>
              <a:t>Exceptions:</a:t>
            </a:r>
            <a:endParaRPr lang="en-US" sz="3200" dirty="0" smtClean="0"/>
          </a:p>
          <a:p>
            <a:pPr lvl="1"/>
            <a:r>
              <a:rPr lang="en-US" dirty="0" smtClean="0"/>
              <a:t>Milk requirement, which is already in effect (fat &amp; flavor)</a:t>
            </a:r>
          </a:p>
          <a:p>
            <a:pPr lvl="1"/>
            <a:r>
              <a:rPr lang="en-US" dirty="0" smtClean="0"/>
              <a:t>Formulated grain-fruit products not creditable</a:t>
            </a:r>
          </a:p>
          <a:p>
            <a:pPr lvl="1"/>
            <a:endParaRPr lang="en-US" sz="22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Tx/>
              <a:buNone/>
            </a:pPr>
            <a:endParaRPr lang="en-US" sz="2000" dirty="0" smtClean="0"/>
          </a:p>
          <a:p>
            <a:pPr lvl="1" eaLnBrk="1" hangingPunct="1">
              <a:buFontTx/>
              <a:buNone/>
            </a:pPr>
            <a:endParaRPr lang="en-US" sz="2000" dirty="0" smtClean="0"/>
          </a:p>
        </p:txBody>
      </p:sp>
      <p:sp>
        <p:nvSpPr>
          <p:cNvPr id="8" name="Slide Number Placeholder 7"/>
          <p:cNvSpPr>
            <a:spLocks noGrp="1"/>
          </p:cNvSpPr>
          <p:nvPr>
            <p:ph type="sldNum" sz="quarter" idx="12"/>
          </p:nvPr>
        </p:nvSpPr>
        <p:spPr/>
        <p:txBody>
          <a:bodyPr/>
          <a:lstStyle/>
          <a:p>
            <a:fld id="{C349C2B7-80B8-4F28-B182-D3819F42EDD1}"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Grp="1" noChangeArrowheads="1"/>
          </p:cNvSpPr>
          <p:nvPr>
            <p:ph type="title"/>
          </p:nvPr>
        </p:nvSpPr>
        <p:spPr>
          <a:xfrm>
            <a:off x="6096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Breakfast Program Changes SY 2013-14</a:t>
            </a:r>
            <a:endParaRPr lang="en-US" sz="4000"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Content Placeholder 2"/>
          <p:cNvSpPr>
            <a:spLocks noGrp="1"/>
          </p:cNvSpPr>
          <p:nvPr>
            <p:ph idx="1"/>
          </p:nvPr>
        </p:nvSpPr>
        <p:spPr>
          <a:xfrm>
            <a:off x="381000" y="1828800"/>
            <a:ext cx="8534400" cy="4191000"/>
          </a:xfrm>
        </p:spPr>
        <p:txBody>
          <a:bodyPr>
            <a:normAutofit/>
          </a:bodyPr>
          <a:lstStyle/>
          <a:p>
            <a:pPr eaLnBrk="1" hangingPunct="1"/>
            <a:r>
              <a:rPr lang="en-US" sz="3200" dirty="0" smtClean="0"/>
              <a:t>New meal pattern goes into effect, </a:t>
            </a:r>
            <a:r>
              <a:rPr lang="en-US" sz="3200" i="1" dirty="0" smtClean="0"/>
              <a:t>with the following exceptions:</a:t>
            </a:r>
            <a:endParaRPr lang="en-US" sz="3200" dirty="0" smtClean="0"/>
          </a:p>
          <a:p>
            <a:pPr lvl="1"/>
            <a:r>
              <a:rPr lang="en-US" sz="2800" dirty="0" smtClean="0"/>
              <a:t>Fruit/vegetable component with current (existing) required quantities remains this year</a:t>
            </a:r>
          </a:p>
          <a:p>
            <a:pPr lvl="1"/>
            <a:r>
              <a:rPr lang="en-US" sz="2800" dirty="0" smtClean="0"/>
              <a:t>No sodium limit yet</a:t>
            </a:r>
          </a:p>
          <a:p>
            <a:pPr lvl="1"/>
            <a:endParaRPr lang="en-US" sz="20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Tx/>
              <a:buNone/>
            </a:pPr>
            <a:endParaRPr lang="en-US" sz="2000" dirty="0" smtClean="0"/>
          </a:p>
          <a:p>
            <a:pPr lvl="1" eaLnBrk="1" hangingPunct="1">
              <a:buFontTx/>
              <a:buNone/>
            </a:pPr>
            <a:endParaRPr lang="en-US" sz="2000" dirty="0" smtClean="0"/>
          </a:p>
        </p:txBody>
      </p:sp>
      <p:sp>
        <p:nvSpPr>
          <p:cNvPr id="8" name="Slide Number Placeholder 7"/>
          <p:cNvSpPr>
            <a:spLocks noGrp="1"/>
          </p:cNvSpPr>
          <p:nvPr>
            <p:ph type="sldNum" sz="quarter" idx="12"/>
          </p:nvPr>
        </p:nvSpPr>
        <p:spPr/>
        <p:txBody>
          <a:bodyPr/>
          <a:lstStyle/>
          <a:p>
            <a:fld id="{C349C2B7-80B8-4F28-B182-D3819F42EDD1}"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Grp="1" noChangeArrowheads="1"/>
          </p:cNvSpPr>
          <p:nvPr>
            <p:ph type="title"/>
          </p:nvPr>
        </p:nvSpPr>
        <p:spPr>
          <a:xfrm>
            <a:off x="6096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Breakfast Program Changes SY 2014-15</a:t>
            </a:r>
            <a:endParaRPr lang="en-US" sz="4000"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Content Placeholder 2"/>
          <p:cNvSpPr>
            <a:spLocks noGrp="1"/>
          </p:cNvSpPr>
          <p:nvPr>
            <p:ph idx="1"/>
          </p:nvPr>
        </p:nvSpPr>
        <p:spPr>
          <a:xfrm>
            <a:off x="381000" y="1905000"/>
            <a:ext cx="8534400" cy="4191000"/>
          </a:xfrm>
        </p:spPr>
        <p:txBody>
          <a:bodyPr>
            <a:normAutofit fontScale="92500"/>
          </a:bodyPr>
          <a:lstStyle/>
          <a:p>
            <a:pPr eaLnBrk="1" hangingPunct="1"/>
            <a:r>
              <a:rPr lang="en-US" sz="3200" dirty="0" smtClean="0"/>
              <a:t>Schools continue to follow the new meal pattern</a:t>
            </a:r>
          </a:p>
          <a:p>
            <a:pPr lvl="1"/>
            <a:r>
              <a:rPr lang="en-US" sz="2800" dirty="0" smtClean="0"/>
              <a:t>All grains whole grain-rich</a:t>
            </a:r>
          </a:p>
          <a:p>
            <a:pPr lvl="1"/>
            <a:r>
              <a:rPr lang="en-US" sz="2800" dirty="0" smtClean="0"/>
              <a:t>Fruit/vegetable component becomes a Fruit component only, quantities increase</a:t>
            </a:r>
          </a:p>
          <a:p>
            <a:pPr lvl="1"/>
            <a:r>
              <a:rPr lang="en-US" sz="2800" dirty="0" smtClean="0"/>
              <a:t>New OVS requirements for breakfast apply </a:t>
            </a:r>
          </a:p>
          <a:p>
            <a:pPr lvl="1"/>
            <a:r>
              <a:rPr lang="en-US" sz="2800" dirty="0" smtClean="0">
                <a:ea typeface="MS Gothic" charset="0"/>
                <a:cs typeface="MS Gothic" charset="0"/>
              </a:rPr>
              <a:t>First target (#1) for average weekly sodium limit (July 1</a:t>
            </a:r>
            <a:r>
              <a:rPr lang="en-US" sz="2800" baseline="30000" dirty="0" smtClean="0">
                <a:ea typeface="MS Gothic" charset="0"/>
                <a:cs typeface="MS Gothic" charset="0"/>
              </a:rPr>
              <a:t>st</a:t>
            </a:r>
            <a:r>
              <a:rPr lang="en-US" sz="2800" dirty="0" smtClean="0">
                <a:ea typeface="MS Gothic" charset="0"/>
                <a:cs typeface="MS Gothic" charset="0"/>
              </a:rPr>
              <a:t>, 2014)</a:t>
            </a:r>
          </a:p>
          <a:p>
            <a:pPr lvl="2"/>
            <a:r>
              <a:rPr lang="en-US" sz="2400" dirty="0" smtClean="0">
                <a:cs typeface="+mn-ea" charset="0"/>
              </a:rPr>
              <a:t>Target 2 goes into effect for SY 2017-2018</a:t>
            </a:r>
          </a:p>
          <a:p>
            <a:pPr lvl="2"/>
            <a:r>
              <a:rPr lang="en-US" sz="2400" dirty="0" smtClean="0">
                <a:cs typeface="+mn-ea" charset="0"/>
              </a:rPr>
              <a:t>Final Target goes into effect for SY 2022-2023</a:t>
            </a:r>
            <a:endParaRPr lang="en-US" sz="20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Tx/>
              <a:buNone/>
            </a:pPr>
            <a:endParaRPr lang="en-US" sz="2000" dirty="0" smtClean="0"/>
          </a:p>
          <a:p>
            <a:pPr lvl="1" eaLnBrk="1" hangingPunct="1">
              <a:buFontTx/>
              <a:buNone/>
            </a:pPr>
            <a:endParaRPr lang="en-US" sz="2000" dirty="0" smtClean="0"/>
          </a:p>
        </p:txBody>
      </p:sp>
      <p:sp>
        <p:nvSpPr>
          <p:cNvPr id="8" name="Slide Number Placeholder 7"/>
          <p:cNvSpPr>
            <a:spLocks noGrp="1"/>
          </p:cNvSpPr>
          <p:nvPr>
            <p:ph type="sldNum" sz="quarter" idx="12"/>
          </p:nvPr>
        </p:nvSpPr>
        <p:spPr/>
        <p:txBody>
          <a:bodyPr/>
          <a:lstStyle/>
          <a:p>
            <a:fld id="{C349C2B7-80B8-4F28-B182-D3819F42EDD1}"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effectLst/>
              </a:rPr>
              <a:t>Key Issues and Questions</a:t>
            </a:r>
            <a:br>
              <a:rPr lang="en-US" dirty="0" smtClean="0">
                <a:solidFill>
                  <a:schemeClr val="tx1"/>
                </a:solidFill>
                <a:effectLst/>
              </a:rPr>
            </a:br>
            <a:r>
              <a:rPr lang="en-US" dirty="0" smtClean="0">
                <a:solidFill>
                  <a:schemeClr val="tx1"/>
                </a:solidFill>
                <a:effectLst/>
              </a:rPr>
              <a:t>(Meal Pattern)</a:t>
            </a:r>
            <a:endParaRPr lang="en-US" dirty="0">
              <a:solidFill>
                <a:schemeClr val="tx1"/>
              </a:solidFill>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Key Issues and Questions</a:t>
            </a:r>
            <a:endParaRPr lang="en-US" sz="4000" dirty="0"/>
          </a:p>
        </p:txBody>
      </p:sp>
      <p:sp>
        <p:nvSpPr>
          <p:cNvPr id="3" name="Content Placeholder 2"/>
          <p:cNvSpPr>
            <a:spLocks noGrp="1"/>
          </p:cNvSpPr>
          <p:nvPr>
            <p:ph idx="1"/>
          </p:nvPr>
        </p:nvSpPr>
        <p:spPr>
          <a:xfrm>
            <a:off x="457200" y="1676400"/>
            <a:ext cx="8229600" cy="4876800"/>
          </a:xfrm>
        </p:spPr>
        <p:txBody>
          <a:bodyPr>
            <a:normAutofit/>
          </a:bodyPr>
          <a:lstStyle/>
          <a:p>
            <a:r>
              <a:rPr lang="en-US" sz="2200" dirty="0" smtClean="0"/>
              <a:t>Identification of reimbursable meal</a:t>
            </a:r>
          </a:p>
          <a:p>
            <a:r>
              <a:rPr lang="en-US" sz="2200" dirty="0" smtClean="0"/>
              <a:t>Early adoption of breakfast requirements</a:t>
            </a:r>
          </a:p>
          <a:p>
            <a:r>
              <a:rPr lang="en-US" sz="2200" dirty="0" smtClean="0"/>
              <a:t>Existing Inventory (frozen fruit)</a:t>
            </a:r>
          </a:p>
          <a:p>
            <a:r>
              <a:rPr lang="en-US" sz="2200" dirty="0" smtClean="0"/>
              <a:t>Fruit and vegetable serving sizes</a:t>
            </a:r>
          </a:p>
          <a:p>
            <a:r>
              <a:rPr lang="en-US" sz="2200" dirty="0" smtClean="0"/>
              <a:t>Vegetables in the SBP</a:t>
            </a:r>
          </a:p>
          <a:p>
            <a:r>
              <a:rPr lang="en-US" sz="2200" dirty="0" smtClean="0"/>
              <a:t>Grains- whole grain-rich criteria</a:t>
            </a:r>
          </a:p>
          <a:p>
            <a:r>
              <a:rPr lang="en-US" sz="2200" dirty="0" smtClean="0"/>
              <a:t>Formulated grain-fruit products</a:t>
            </a:r>
          </a:p>
          <a:p>
            <a:r>
              <a:rPr lang="en-US" sz="2200" dirty="0" smtClean="0"/>
              <a:t>Tofu and soy products</a:t>
            </a:r>
          </a:p>
          <a:p>
            <a:r>
              <a:rPr lang="en-US" sz="2200" dirty="0" smtClean="0"/>
              <a:t>Milk</a:t>
            </a:r>
          </a:p>
          <a:p>
            <a:r>
              <a:rPr lang="en-US" sz="2200" dirty="0" smtClean="0"/>
              <a:t>Sodium</a:t>
            </a:r>
          </a:p>
          <a:p>
            <a:pPr lvl="1"/>
            <a:r>
              <a:rPr lang="en-US" sz="2200" dirty="0" smtClean="0"/>
              <a:t>Sodium reduction techniques</a:t>
            </a:r>
          </a:p>
          <a:p>
            <a:r>
              <a:rPr lang="en-US" sz="2200" dirty="0" smtClean="0"/>
              <a:t>Trans fat</a:t>
            </a:r>
            <a:endParaRPr lang="en-US" sz="22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1143000"/>
          </a:xfrm>
        </p:spPr>
        <p:txBody>
          <a:bodyPr>
            <a:normAutofit/>
          </a:bodyPr>
          <a:lstStyle/>
          <a:p>
            <a:r>
              <a:rPr lang="en-US" sz="4000" dirty="0" smtClean="0"/>
              <a:t>Identification of reimbursable meal</a:t>
            </a:r>
          </a:p>
        </p:txBody>
      </p:sp>
      <p:sp>
        <p:nvSpPr>
          <p:cNvPr id="3" name="Content Placeholder 2"/>
          <p:cNvSpPr>
            <a:spLocks noGrp="1"/>
          </p:cNvSpPr>
          <p:nvPr>
            <p:ph idx="1"/>
          </p:nvPr>
        </p:nvSpPr>
        <p:spPr/>
        <p:txBody>
          <a:bodyPr/>
          <a:lstStyle/>
          <a:p>
            <a:r>
              <a:rPr lang="en-US" dirty="0" smtClean="0"/>
              <a:t>Identify content of reimbursable lunch and breakfast near or at the beginning of the serving line(s)</a:t>
            </a:r>
          </a:p>
          <a:p>
            <a:r>
              <a:rPr lang="en-US" dirty="0" smtClean="0"/>
              <a:t>Assures students do not unintentionally purchase a la carte items, minimize issues at point of sale</a:t>
            </a:r>
          </a:p>
          <a:p>
            <a:r>
              <a:rPr lang="en-US" dirty="0" smtClean="0"/>
              <a:t>Schools have discretion how to identify these foods</a:t>
            </a:r>
          </a:p>
          <a:p>
            <a:pPr lvl="1"/>
            <a:r>
              <a:rPr lang="en-US" dirty="0" smtClean="0"/>
              <a:t>Discretion depends on set up, age of children, etc</a:t>
            </a:r>
          </a:p>
          <a:p>
            <a:endParaRPr lang="en-US" dirty="0" smtClean="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143000"/>
          </a:xfrm>
        </p:spPr>
        <p:txBody>
          <a:bodyPr>
            <a:normAutofit/>
          </a:bodyPr>
          <a:lstStyle/>
          <a:p>
            <a:r>
              <a:rPr lang="en-US" sz="4000" dirty="0" smtClean="0"/>
              <a:t>Early adoption of breakfast requirements</a:t>
            </a:r>
          </a:p>
        </p:txBody>
      </p:sp>
      <p:sp>
        <p:nvSpPr>
          <p:cNvPr id="3" name="Content Placeholder 2"/>
          <p:cNvSpPr>
            <a:spLocks noGrp="1"/>
          </p:cNvSpPr>
          <p:nvPr>
            <p:ph idx="1"/>
          </p:nvPr>
        </p:nvSpPr>
        <p:spPr>
          <a:xfrm>
            <a:off x="457200" y="1981200"/>
            <a:ext cx="8229600" cy="4114800"/>
          </a:xfrm>
        </p:spPr>
        <p:txBody>
          <a:bodyPr/>
          <a:lstStyle/>
          <a:p>
            <a:r>
              <a:rPr lang="en-US" dirty="0" smtClean="0"/>
              <a:t>Breakfast requirements are being phased in over several years</a:t>
            </a:r>
          </a:p>
          <a:p>
            <a:pPr lvl="1"/>
            <a:r>
              <a:rPr lang="en-US" sz="2300" dirty="0" smtClean="0"/>
              <a:t>Designed to reduce operator burden</a:t>
            </a:r>
          </a:p>
          <a:p>
            <a:r>
              <a:rPr lang="en-US" dirty="0" smtClean="0"/>
              <a:t>However, some SFAs may prefer to adopt changes to NSLP and SBP concurrently</a:t>
            </a:r>
          </a:p>
          <a:p>
            <a:pPr lvl="1"/>
            <a:r>
              <a:rPr lang="en-US" sz="2300" dirty="0" smtClean="0"/>
              <a:t>SFAs must seek permission by States to implement new standards earlier than required </a:t>
            </a:r>
          </a:p>
          <a:p>
            <a:pPr lvl="2"/>
            <a:r>
              <a:rPr lang="en-US" sz="2200" dirty="0" smtClean="0"/>
              <a:t>Serves as additional checkpoint to maintain nutritional integrity</a:t>
            </a:r>
          </a:p>
          <a:p>
            <a:endParaRPr lang="en-US" sz="2000" dirty="0" smtClean="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533400"/>
            <a:ext cx="8229600" cy="1143000"/>
          </a:xfrm>
        </p:spPr>
        <p:txBody>
          <a:bodyPr>
            <a:normAutofit/>
          </a:bodyPr>
          <a:lstStyle/>
          <a:p>
            <a:pPr eaLnBrk="1" hangingPunct="1"/>
            <a:r>
              <a:rPr lang="en-US" sz="4000" dirty="0" smtClean="0"/>
              <a:t>Age/Grade Groups</a:t>
            </a:r>
          </a:p>
        </p:txBody>
      </p:sp>
      <p:sp>
        <p:nvSpPr>
          <p:cNvPr id="23555" name="Content Placeholder 2"/>
          <p:cNvSpPr>
            <a:spLocks noGrp="1"/>
          </p:cNvSpPr>
          <p:nvPr>
            <p:ph idx="1"/>
          </p:nvPr>
        </p:nvSpPr>
        <p:spPr/>
        <p:txBody>
          <a:bodyPr/>
          <a:lstStyle/>
          <a:p>
            <a:pPr eaLnBrk="1" hangingPunct="1"/>
            <a:r>
              <a:rPr lang="en-US" dirty="0" smtClean="0"/>
              <a:t>Same age/grade groups for NSLP and SBP:</a:t>
            </a:r>
          </a:p>
          <a:p>
            <a:pPr lvl="1" eaLnBrk="1" hangingPunct="1"/>
            <a:r>
              <a:rPr lang="en-US" dirty="0" smtClean="0"/>
              <a:t>K-5</a:t>
            </a:r>
          </a:p>
          <a:p>
            <a:pPr lvl="1" eaLnBrk="1" hangingPunct="1"/>
            <a:r>
              <a:rPr lang="en-US" dirty="0" smtClean="0"/>
              <a:t>6-8</a:t>
            </a:r>
          </a:p>
          <a:p>
            <a:pPr lvl="1" eaLnBrk="1" hangingPunct="1"/>
            <a:r>
              <a:rPr lang="en-US" dirty="0" smtClean="0"/>
              <a:t>9-12</a:t>
            </a:r>
          </a:p>
          <a:p>
            <a:pPr lvl="1" eaLnBrk="1" hangingPunct="1">
              <a:buFontTx/>
              <a:buNone/>
            </a:pPr>
            <a:endParaRPr lang="en-US" dirty="0" smtClean="0"/>
          </a:p>
          <a:p>
            <a:pPr eaLnBrk="1" hangingPunct="1"/>
            <a:r>
              <a:rPr lang="en-US" dirty="0" smtClean="0"/>
              <a:t>In the SBP, the change takes effect in SY 2013-2014 to ease burden on program operators</a:t>
            </a:r>
          </a:p>
        </p:txBody>
      </p:sp>
      <p:sp>
        <p:nvSpPr>
          <p:cNvPr id="23556"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229600" cy="1143000"/>
          </a:xfrm>
        </p:spPr>
        <p:txBody>
          <a:bodyPr>
            <a:normAutofit/>
          </a:bodyPr>
          <a:lstStyle/>
          <a:p>
            <a:r>
              <a:rPr lang="en-US" sz="4000" dirty="0" smtClean="0"/>
              <a:t>Existing Inventory (Frozen Fruit)</a:t>
            </a:r>
            <a:endParaRPr lang="en-US" sz="4000" dirty="0"/>
          </a:p>
        </p:txBody>
      </p:sp>
      <p:sp>
        <p:nvSpPr>
          <p:cNvPr id="4" name="Content Placeholder 3"/>
          <p:cNvSpPr>
            <a:spLocks noGrp="1"/>
          </p:cNvSpPr>
          <p:nvPr>
            <p:ph idx="1"/>
          </p:nvPr>
        </p:nvSpPr>
        <p:spPr>
          <a:xfrm>
            <a:off x="304800" y="1828800"/>
            <a:ext cx="8534400" cy="4724400"/>
          </a:xfrm>
        </p:spPr>
        <p:txBody>
          <a:bodyPr>
            <a:normAutofit/>
          </a:bodyPr>
          <a:lstStyle/>
          <a:p>
            <a:r>
              <a:rPr lang="en-US" sz="3000" dirty="0" smtClean="0"/>
              <a:t>Relatively few items cannot be used in SY 2012-13</a:t>
            </a:r>
          </a:p>
          <a:p>
            <a:pPr lvl="1"/>
            <a:r>
              <a:rPr lang="en-US" sz="2600" dirty="0" smtClean="0"/>
              <a:t>Careful menu planning</a:t>
            </a:r>
          </a:p>
          <a:p>
            <a:pPr lvl="1"/>
            <a:r>
              <a:rPr lang="en-US" sz="2600" dirty="0" smtClean="0"/>
              <a:t>Use in other programs (SFSP, Snack Program)</a:t>
            </a:r>
          </a:p>
          <a:p>
            <a:r>
              <a:rPr lang="en-US" sz="3000" dirty="0" smtClean="0"/>
              <a:t>Frozen fruit without added sugar</a:t>
            </a:r>
          </a:p>
          <a:p>
            <a:pPr lvl="1"/>
            <a:r>
              <a:rPr lang="en-US" sz="2600" dirty="0" smtClean="0">
                <a:cs typeface="Arial" pitchFamily="34" charset="0"/>
              </a:rPr>
              <a:t>Exemption for SY 2012-13 only</a:t>
            </a:r>
          </a:p>
          <a:p>
            <a:pPr lvl="1"/>
            <a:r>
              <a:rPr lang="en-US" sz="2600" dirty="0" smtClean="0"/>
              <a:t>Applies to USDA Foods and commercially purchased products</a:t>
            </a:r>
          </a:p>
          <a:p>
            <a:pPr lvl="1"/>
            <a:r>
              <a:rPr lang="en-US" sz="2600" dirty="0" smtClean="0"/>
              <a:t>SP 20-2012, issued Feb 24</a:t>
            </a:r>
            <a:r>
              <a:rPr lang="en-US" sz="2600" baseline="30000" dirty="0" smtClean="0"/>
              <a:t>th</a:t>
            </a:r>
            <a:endParaRPr lang="en-US" dirty="0" smtClean="0"/>
          </a:p>
          <a:p>
            <a:pPr>
              <a:buNone/>
            </a:pPr>
            <a:endParaRPr lang="en-US" dirty="0" smtClean="0"/>
          </a:p>
          <a:p>
            <a:endParaRPr lang="en-US" dirty="0" smtClean="0"/>
          </a:p>
          <a:p>
            <a:endParaRPr lang="en-US" dirty="0" smtClean="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610600" cy="1143000"/>
          </a:xfrm>
        </p:spPr>
        <p:txBody>
          <a:bodyPr>
            <a:normAutofit/>
          </a:bodyPr>
          <a:lstStyle/>
          <a:p>
            <a:r>
              <a:rPr lang="en-US" sz="4000" dirty="0" smtClean="0"/>
              <a:t>Fruits/Vegetables – Serving Sizes</a:t>
            </a:r>
            <a:endParaRPr lang="en-US" sz="4000" dirty="0"/>
          </a:p>
        </p:txBody>
      </p:sp>
      <p:sp>
        <p:nvSpPr>
          <p:cNvPr id="3" name="Content Placeholder 2"/>
          <p:cNvSpPr>
            <a:spLocks noGrp="1"/>
          </p:cNvSpPr>
          <p:nvPr>
            <p:ph idx="1"/>
          </p:nvPr>
        </p:nvSpPr>
        <p:spPr/>
        <p:txBody>
          <a:bodyPr>
            <a:normAutofit lnSpcReduction="10000"/>
          </a:bodyPr>
          <a:lstStyle/>
          <a:p>
            <a:r>
              <a:rPr lang="en-US" sz="3400" dirty="0" smtClean="0"/>
              <a:t>Serving Size – What needs to be provided?</a:t>
            </a:r>
          </a:p>
          <a:p>
            <a:pPr lvl="1"/>
            <a:r>
              <a:rPr lang="en-US" sz="3000" dirty="0" smtClean="0">
                <a:cs typeface="Times New Roman"/>
              </a:rPr>
              <a:t>⅛ cup</a:t>
            </a:r>
            <a:r>
              <a:rPr lang="en-US" sz="3000" dirty="0" smtClean="0"/>
              <a:t>?</a:t>
            </a:r>
          </a:p>
          <a:p>
            <a:pPr lvl="1"/>
            <a:r>
              <a:rPr lang="en-US" sz="3000" dirty="0" smtClean="0"/>
              <a:t>¼ cup?</a:t>
            </a:r>
          </a:p>
          <a:p>
            <a:pPr lvl="1"/>
            <a:r>
              <a:rPr lang="en-US" sz="3000" dirty="0" smtClean="0"/>
              <a:t>½ cup?</a:t>
            </a:r>
          </a:p>
          <a:p>
            <a:pPr lvl="1"/>
            <a:r>
              <a:rPr lang="en-US" sz="3000" dirty="0" smtClean="0"/>
              <a:t>More?</a:t>
            </a:r>
            <a:endParaRPr lang="en-US" sz="3400" dirty="0" smtClean="0"/>
          </a:p>
          <a:p>
            <a:r>
              <a:rPr lang="en-US" sz="3400" dirty="0" smtClean="0"/>
              <a:t>Any of the above can work if you have enough of each option</a:t>
            </a:r>
          </a:p>
          <a:p>
            <a:endParaRPr lang="en-US" sz="3800" dirty="0"/>
          </a:p>
        </p:txBody>
      </p:sp>
      <p:sp>
        <p:nvSpPr>
          <p:cNvPr id="4" name="Rectangle 3"/>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Vegetables in SBP</a:t>
            </a:r>
            <a:endParaRPr lang="en-US" sz="4000" dirty="0"/>
          </a:p>
        </p:txBody>
      </p:sp>
      <p:sp>
        <p:nvSpPr>
          <p:cNvPr id="3" name="Content Placeholder 2"/>
          <p:cNvSpPr>
            <a:spLocks noGrp="1"/>
          </p:cNvSpPr>
          <p:nvPr>
            <p:ph idx="1"/>
          </p:nvPr>
        </p:nvSpPr>
        <p:spPr/>
        <p:txBody>
          <a:bodyPr/>
          <a:lstStyle/>
          <a:p>
            <a:r>
              <a:rPr lang="en-US" dirty="0" smtClean="0"/>
              <a:t>1 cup daily fruit requirement effective July 1, 2014</a:t>
            </a:r>
          </a:p>
          <a:p>
            <a:endParaRPr lang="en-US" dirty="0" smtClean="0"/>
          </a:p>
          <a:p>
            <a:r>
              <a:rPr lang="en-US" dirty="0" smtClean="0"/>
              <a:t>Vegetables may be substituted for fruit</a:t>
            </a:r>
          </a:p>
          <a:p>
            <a:endParaRPr lang="en-US" dirty="0" smtClean="0"/>
          </a:p>
          <a:p>
            <a:r>
              <a:rPr lang="en-US" dirty="0" smtClean="0"/>
              <a:t>Starchy vegetables may be served if two cups of vegetables from the dark green, red/orange, legumes, and/or other subgroup have also been offered</a:t>
            </a:r>
            <a:endParaRPr lang="en-US"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38200"/>
            <a:ext cx="8229600" cy="856488"/>
          </a:xfrm>
        </p:spPr>
        <p:txBody>
          <a:bodyPr>
            <a:normAutofit/>
          </a:bodyPr>
          <a:lstStyle/>
          <a:p>
            <a:r>
              <a:rPr lang="en-US" sz="4000" dirty="0" smtClean="0"/>
              <a:t>Grains: Whole Grain-Rich</a:t>
            </a:r>
            <a:endParaRPr lang="en-US" sz="4000" dirty="0"/>
          </a:p>
        </p:txBody>
      </p:sp>
      <p:sp>
        <p:nvSpPr>
          <p:cNvPr id="4" name="Content Placeholder 3"/>
          <p:cNvSpPr>
            <a:spLocks noGrp="1"/>
          </p:cNvSpPr>
          <p:nvPr>
            <p:ph idx="1"/>
          </p:nvPr>
        </p:nvSpPr>
        <p:spPr>
          <a:xfrm>
            <a:off x="457200" y="1447800"/>
            <a:ext cx="8229600" cy="5105400"/>
          </a:xfrm>
        </p:spPr>
        <p:txBody>
          <a:bodyPr>
            <a:normAutofit/>
          </a:bodyPr>
          <a:lstStyle/>
          <a:p>
            <a:endParaRPr lang="en-US" dirty="0" smtClean="0"/>
          </a:p>
          <a:p>
            <a:r>
              <a:rPr lang="en-US" sz="3200" dirty="0" smtClean="0"/>
              <a:t>Whole-Grain Rich = at least </a:t>
            </a:r>
            <a:r>
              <a:rPr lang="en-US" sz="3200" b="1" dirty="0" smtClean="0"/>
              <a:t>50</a:t>
            </a:r>
            <a:r>
              <a:rPr lang="en-US" sz="3200" dirty="0" smtClean="0"/>
              <a:t>% whole grains</a:t>
            </a:r>
          </a:p>
          <a:p>
            <a:r>
              <a:rPr lang="en-US" sz="3200" dirty="0" smtClean="0"/>
              <a:t>Dietary Guidelines update</a:t>
            </a:r>
          </a:p>
          <a:p>
            <a:pPr lvl="1"/>
            <a:r>
              <a:rPr lang="en-US" sz="2800" dirty="0" smtClean="0"/>
              <a:t>If the first ingredient is water, a whole grain may be listed as the second ingredient and still meet our whole grain-rich criteria</a:t>
            </a:r>
            <a:endParaRPr lang="en-US" dirty="0" smtClean="0"/>
          </a:p>
          <a:p>
            <a:pPr lvl="1"/>
            <a:endParaRPr lang="en-US" dirty="0" smtClean="0"/>
          </a:p>
          <a:p>
            <a:pPr lvl="1"/>
            <a:endParaRPr lang="en-US" dirty="0" smtClean="0"/>
          </a:p>
          <a:p>
            <a:endParaRPr lang="en-US" dirty="0" smtClean="0"/>
          </a:p>
          <a:p>
            <a:pPr>
              <a:buNone/>
            </a:pPr>
            <a:endParaRPr lang="en-US" dirty="0" smtClean="0"/>
          </a:p>
          <a:p>
            <a:endParaRPr lang="en-US" dirty="0" smtClean="0"/>
          </a:p>
          <a:p>
            <a:endParaRPr lang="en-US" sz="1600" dirty="0" smtClean="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Whole Grain-Rich Activity</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C349C2B7-80B8-4F28-B182-D3819F42EDD1}" type="slidenum">
              <a:rPr lang="en-US" smtClean="0"/>
              <a:pPr/>
              <a:t>54</a:t>
            </a:fld>
            <a:endParaRPr lang="en-US"/>
          </a:p>
        </p:txBody>
      </p:sp>
      <p:sp>
        <p:nvSpPr>
          <p:cNvPr id="4" name="Rectangle 3"/>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Grains: Formulated grain-fruit</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What is a formulated grain-fruit product?</a:t>
            </a:r>
          </a:p>
          <a:p>
            <a:pPr lvl="1"/>
            <a:r>
              <a:rPr lang="en-US" dirty="0" smtClean="0"/>
              <a:t>A grain product</a:t>
            </a:r>
          </a:p>
          <a:p>
            <a:pPr lvl="1"/>
            <a:r>
              <a:rPr lang="en-US" dirty="0" smtClean="0"/>
              <a:t>Highly fortified </a:t>
            </a:r>
          </a:p>
          <a:p>
            <a:pPr lvl="1"/>
            <a:r>
              <a:rPr lang="en-US" dirty="0" smtClean="0"/>
              <a:t>Creditable as both a grain and fruit serving</a:t>
            </a:r>
          </a:p>
          <a:p>
            <a:pPr lvl="1"/>
            <a:r>
              <a:rPr lang="en-US" dirty="0" smtClean="0"/>
              <a:t>Required specific FNS approval</a:t>
            </a:r>
          </a:p>
          <a:p>
            <a:pPr lvl="1"/>
            <a:endParaRPr lang="en-US" dirty="0" smtClean="0"/>
          </a:p>
          <a:p>
            <a:r>
              <a:rPr lang="en-US" dirty="0" smtClean="0"/>
              <a:t>This change does not prohibit:</a:t>
            </a:r>
          </a:p>
          <a:p>
            <a:pPr lvl="1"/>
            <a:r>
              <a:rPr lang="en-US" dirty="0" smtClean="0"/>
              <a:t>Energy, granola, cereal, or breakfast bars (with or without fruit pieces or spread)</a:t>
            </a:r>
          </a:p>
          <a:p>
            <a:pPr lvl="1"/>
            <a:r>
              <a:rPr lang="en-US" dirty="0" smtClean="0"/>
              <a:t>Fortified cereal or cereals with fruit pieces </a:t>
            </a:r>
            <a:endParaRPr lang="en-US"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972312"/>
          </a:xfrm>
        </p:spPr>
        <p:txBody>
          <a:bodyPr>
            <a:normAutofit/>
          </a:bodyPr>
          <a:lstStyle/>
          <a:p>
            <a:r>
              <a:rPr lang="en-US" sz="4000" dirty="0" smtClean="0"/>
              <a:t>Tofu and Soy Products</a:t>
            </a:r>
            <a:endParaRPr lang="en-US" sz="4000" dirty="0"/>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r>
              <a:rPr lang="en-US" sz="3200" dirty="0" smtClean="0"/>
              <a:t>Crediting Tofu </a:t>
            </a:r>
          </a:p>
          <a:p>
            <a:pPr lvl="1"/>
            <a:r>
              <a:rPr lang="en-US" sz="3000" dirty="0" smtClean="0"/>
              <a:t>Must be commercially prepared</a:t>
            </a:r>
          </a:p>
          <a:p>
            <a:pPr lvl="1"/>
            <a:r>
              <a:rPr lang="en-US" sz="3000" dirty="0" smtClean="0"/>
              <a:t>Must meet definition est. in 7 CFR 210.2</a:t>
            </a:r>
          </a:p>
          <a:p>
            <a:pPr lvl="1"/>
            <a:endParaRPr lang="en-US" sz="900" dirty="0" smtClean="0"/>
          </a:p>
          <a:p>
            <a:r>
              <a:rPr lang="en-US" sz="3100" dirty="0" smtClean="0"/>
              <a:t>2.2 ounces (1/4 cup) of commercially prepared tofu, containing at least 5 grams of protein, is creditable as 1.0 oz. eq. meat alternate. </a:t>
            </a:r>
          </a:p>
          <a:p>
            <a:r>
              <a:rPr lang="en-US" sz="3100" dirty="0" smtClean="0"/>
              <a:t>½ cup (4 fluid oz) is creditable as 1.o oz. eq. meat alternate</a:t>
            </a:r>
          </a:p>
          <a:p>
            <a:r>
              <a:rPr lang="en-US" sz="3100" dirty="0" smtClean="0"/>
              <a:t>Memo SP 16 – 2012, “Crediting Tofu and Soy Yogurt Products,” dated Feb. 22, 2012</a:t>
            </a:r>
          </a:p>
          <a:p>
            <a:endParaRPr lang="en-US" sz="900" dirty="0" smtClean="0"/>
          </a:p>
          <a:p>
            <a:endParaRPr lang="en-US" sz="3200" dirty="0"/>
          </a:p>
        </p:txBody>
      </p:sp>
      <p:sp>
        <p:nvSpPr>
          <p:cNvPr id="4" name="Rectangle 3"/>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09600"/>
            <a:ext cx="8229600" cy="1143000"/>
          </a:xfrm>
        </p:spPr>
        <p:txBody>
          <a:bodyPr/>
          <a:lstStyle/>
          <a:p>
            <a:r>
              <a:rPr lang="en-US" dirty="0" smtClean="0"/>
              <a:t>Sodium</a:t>
            </a:r>
            <a:endParaRPr lang="en-US" dirty="0"/>
          </a:p>
        </p:txBody>
      </p:sp>
      <p:sp>
        <p:nvSpPr>
          <p:cNvPr id="4" name="Content Placeholder 3"/>
          <p:cNvSpPr>
            <a:spLocks noGrp="1"/>
          </p:cNvSpPr>
          <p:nvPr>
            <p:ph idx="1"/>
          </p:nvPr>
        </p:nvSpPr>
        <p:spPr>
          <a:xfrm>
            <a:off x="457200" y="1981200"/>
            <a:ext cx="8229600" cy="4572000"/>
          </a:xfrm>
        </p:spPr>
        <p:txBody>
          <a:bodyPr>
            <a:normAutofit/>
          </a:bodyPr>
          <a:lstStyle/>
          <a:p>
            <a:pPr lvl="1"/>
            <a:r>
              <a:rPr lang="en-US" sz="3200" dirty="0" smtClean="0"/>
              <a:t>Naturally occurring sodium (i.e. milk) and nutrient analysis</a:t>
            </a:r>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rmAutofit/>
          </a:bodyPr>
          <a:lstStyle/>
          <a:p>
            <a:r>
              <a:rPr lang="en-US" sz="4000" dirty="0" smtClean="0"/>
              <a:t>Sodium Reduction Techniques</a:t>
            </a:r>
            <a:endParaRPr lang="en-US" sz="4000" dirty="0"/>
          </a:p>
        </p:txBody>
      </p:sp>
      <p:sp>
        <p:nvSpPr>
          <p:cNvPr id="3" name="Content Placeholder 2"/>
          <p:cNvSpPr>
            <a:spLocks noGrp="1"/>
          </p:cNvSpPr>
          <p:nvPr>
            <p:ph idx="1"/>
          </p:nvPr>
        </p:nvSpPr>
        <p:spPr/>
        <p:txBody>
          <a:bodyPr/>
          <a:lstStyle/>
          <a:p>
            <a:r>
              <a:rPr lang="en-US" dirty="0" smtClean="0"/>
              <a:t>Increase in-house preparation, scratch cooking</a:t>
            </a:r>
          </a:p>
          <a:p>
            <a:r>
              <a:rPr lang="en-US" dirty="0" smtClean="0"/>
              <a:t>USDA foods</a:t>
            </a:r>
          </a:p>
          <a:p>
            <a:r>
              <a:rPr lang="en-US" dirty="0" smtClean="0"/>
              <a:t>Menu planning</a:t>
            </a:r>
          </a:p>
          <a:p>
            <a:r>
              <a:rPr lang="en-US" dirty="0" smtClean="0"/>
              <a:t>Procurement specifications</a:t>
            </a:r>
          </a:p>
          <a:p>
            <a:r>
              <a:rPr lang="en-US" dirty="0" smtClean="0"/>
              <a:t>Nutrition labels</a:t>
            </a:r>
          </a:p>
          <a:p>
            <a:r>
              <a:rPr lang="en-US" dirty="0" smtClean="0"/>
              <a:t>Condiments</a:t>
            </a:r>
          </a:p>
          <a:p>
            <a:pPr lvl="1"/>
            <a:r>
              <a:rPr lang="en-US" dirty="0" smtClean="0"/>
              <a:t>Alternate seasoning choices</a:t>
            </a:r>
          </a:p>
          <a:p>
            <a:pPr lvl="1"/>
            <a:r>
              <a:rPr lang="en-US" dirty="0" smtClean="0"/>
              <a:t>Salt shakers/packets on the tables</a:t>
            </a:r>
            <a:endParaRPr lang="en-US"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rmAutofit/>
          </a:bodyPr>
          <a:lstStyle/>
          <a:p>
            <a:r>
              <a:rPr lang="en-US" sz="4000" dirty="0" smtClean="0"/>
              <a:t>Trans Fat- Mixed Dishes</a:t>
            </a:r>
            <a:endParaRPr lang="en-US" sz="4000" dirty="0"/>
          </a:p>
        </p:txBody>
      </p:sp>
      <p:sp>
        <p:nvSpPr>
          <p:cNvPr id="3" name="Content Placeholder 2"/>
          <p:cNvSpPr>
            <a:spLocks noGrp="1"/>
          </p:cNvSpPr>
          <p:nvPr>
            <p:ph idx="1"/>
          </p:nvPr>
        </p:nvSpPr>
        <p:spPr/>
        <p:txBody>
          <a:bodyPr/>
          <a:lstStyle/>
          <a:p>
            <a:r>
              <a:rPr lang="en-US" sz="3200" dirty="0" smtClean="0"/>
              <a:t>Products containing naturally-occurring trans fat and possibly added trans fat</a:t>
            </a:r>
          </a:p>
          <a:p>
            <a:pPr lvl="1"/>
            <a:r>
              <a:rPr lang="en-US" sz="2800" dirty="0" smtClean="0"/>
              <a:t>Schools must request this information from vendors</a:t>
            </a:r>
          </a:p>
          <a:p>
            <a:pPr lvl="1"/>
            <a:r>
              <a:rPr lang="en-US" sz="2800" dirty="0" smtClean="0"/>
              <a:t>Vendors already moving away from use of trans fats in products</a:t>
            </a:r>
            <a:endParaRPr lang="en-US" sz="28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762000"/>
          </a:xfrm>
        </p:spPr>
        <p:txBody>
          <a:bodyPr>
            <a:noAutofit/>
          </a:bodyPr>
          <a:lstStyle/>
          <a:p>
            <a:pPr eaLnBrk="1" hangingPunct="1">
              <a:defRPr/>
            </a:pPr>
            <a:r>
              <a:rPr lang="en-US" sz="4000" dirty="0" smtClean="0"/>
              <a:t>Menu Planning Approach Changes</a:t>
            </a:r>
            <a:endParaRPr lang="en-US" sz="4000" dirty="0"/>
          </a:p>
        </p:txBody>
      </p:sp>
      <p:sp>
        <p:nvSpPr>
          <p:cNvPr id="22531" name="Content Placeholder 2"/>
          <p:cNvSpPr>
            <a:spLocks noGrp="1"/>
          </p:cNvSpPr>
          <p:nvPr>
            <p:ph idx="1"/>
          </p:nvPr>
        </p:nvSpPr>
        <p:spPr>
          <a:xfrm>
            <a:off x="609600" y="2667000"/>
            <a:ext cx="8153400" cy="3524250"/>
          </a:xfrm>
        </p:spPr>
        <p:txBody>
          <a:bodyPr/>
          <a:lstStyle/>
          <a:p>
            <a:pPr eaLnBrk="1" hangingPunct="1"/>
            <a:r>
              <a:rPr lang="en-US" dirty="0" smtClean="0"/>
              <a:t>Food-Based Menu Planning approach for all age/grade groups </a:t>
            </a:r>
          </a:p>
          <a:p>
            <a:pPr lvl="1" eaLnBrk="1" hangingPunct="1"/>
            <a:r>
              <a:rPr lang="en-US" dirty="0" smtClean="0"/>
              <a:t>NSLP operators must use FBMP beginning SY 2012-2013</a:t>
            </a:r>
          </a:p>
          <a:p>
            <a:pPr lvl="1" eaLnBrk="1" hangingPunct="1"/>
            <a:r>
              <a:rPr lang="en-US" dirty="0" smtClean="0"/>
              <a:t>SBP operators must use FBMP beginning SY 2013-14</a:t>
            </a:r>
          </a:p>
        </p:txBody>
      </p:sp>
      <p:sp>
        <p:nvSpPr>
          <p:cNvPr id="7"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52" y="1371600"/>
            <a:ext cx="7851648" cy="1828800"/>
          </a:xfrm>
        </p:spPr>
        <p:txBody>
          <a:bodyPr>
            <a:normAutofit fontScale="90000"/>
          </a:bodyPr>
          <a:lstStyle/>
          <a:p>
            <a:r>
              <a:rPr lang="en-US" dirty="0" smtClean="0">
                <a:solidFill>
                  <a:schemeClr val="tx2"/>
                </a:solidFill>
              </a:rPr>
              <a:t> </a:t>
            </a:r>
            <a:r>
              <a:rPr lang="en-US" dirty="0" smtClean="0">
                <a:solidFill>
                  <a:schemeClr val="tx1"/>
                </a:solidFill>
                <a:effectLst/>
              </a:rPr>
              <a:t>More Key Issues and Questions (Menu Planning)</a:t>
            </a:r>
            <a:endParaRPr lang="en-US" dirty="0">
              <a:solidFill>
                <a:schemeClr val="tx1"/>
              </a:solidFill>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cs typeface="Arial" pitchFamily="34" charset="0"/>
              </a:rPr>
              <a:t>Age/Grade groups</a:t>
            </a:r>
          </a:p>
          <a:p>
            <a:r>
              <a:rPr lang="en-US" sz="2800" dirty="0" smtClean="0">
                <a:cs typeface="Arial" pitchFamily="34" charset="0"/>
              </a:rPr>
              <a:t>Pre-K/CACFP/Snack programs</a:t>
            </a:r>
          </a:p>
          <a:p>
            <a:r>
              <a:rPr lang="en-US" sz="2800" dirty="0" smtClean="0">
                <a:cs typeface="Arial" pitchFamily="34" charset="0"/>
              </a:rPr>
              <a:t>Short and long weeks</a:t>
            </a:r>
          </a:p>
          <a:p>
            <a:r>
              <a:rPr lang="en-US" sz="2800" dirty="0" smtClean="0">
                <a:cs typeface="Arial" pitchFamily="34" charset="0"/>
              </a:rPr>
              <a:t>Whole-grain rich offerings</a:t>
            </a:r>
          </a:p>
          <a:p>
            <a:r>
              <a:rPr lang="en-US" sz="2800" dirty="0" smtClean="0">
                <a:cs typeface="Arial" pitchFamily="34" charset="0"/>
              </a:rPr>
              <a:t>Multiple offerings and serving lines</a:t>
            </a:r>
          </a:p>
          <a:p>
            <a:pPr lvl="1"/>
            <a:r>
              <a:rPr lang="en-US" dirty="0" smtClean="0">
                <a:cs typeface="Arial" pitchFamily="34" charset="0"/>
              </a:rPr>
              <a:t>Salad bars</a:t>
            </a:r>
          </a:p>
          <a:p>
            <a:pPr lvl="1"/>
            <a:r>
              <a:rPr lang="en-US" sz="2400" dirty="0" smtClean="0">
                <a:cs typeface="Arial" pitchFamily="34" charset="0"/>
              </a:rPr>
              <a:t>Daily minimums</a:t>
            </a:r>
          </a:p>
          <a:p>
            <a:pPr lvl="1"/>
            <a:r>
              <a:rPr lang="en-US" sz="2400" dirty="0" smtClean="0">
                <a:cs typeface="Arial" pitchFamily="34" charset="0"/>
              </a:rPr>
              <a:t>Vegetable subgroups</a:t>
            </a:r>
          </a:p>
          <a:p>
            <a:pPr lvl="1"/>
            <a:r>
              <a:rPr lang="en-US" sz="2400" dirty="0" smtClean="0">
                <a:cs typeface="Arial" pitchFamily="34" charset="0"/>
              </a:rPr>
              <a:t>Weekly ranges (min/max)</a:t>
            </a:r>
          </a:p>
          <a:p>
            <a:endParaRPr lang="en-US" sz="2800" dirty="0"/>
          </a:p>
        </p:txBody>
      </p:sp>
      <p:sp>
        <p:nvSpPr>
          <p:cNvPr id="6" name="Rectangle 1"/>
          <p:cNvSpPr txBox="1">
            <a:spLocks noChangeArrowheads="1"/>
          </p:cNvSpPr>
          <p:nvPr/>
        </p:nvSpPr>
        <p:spPr>
          <a:xfrm>
            <a:off x="685800" y="533400"/>
            <a:ext cx="8991600" cy="1143000"/>
          </a:xfrm>
          <a:prstGeom prst="rect">
            <a:avLst/>
          </a:prstGeom>
          <a:ln/>
        </p:spPr>
        <p:txBody>
          <a:bodyPr vert="horz" lIns="0" tIns="83808"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sz="3700" b="0" i="0" u="none" strike="noStrike" kern="1200" cap="none" spc="0" normalizeH="0" baseline="0" noProof="0" dirty="0" smtClean="0">
                <a:ln>
                  <a:noFill/>
                </a:ln>
                <a:solidFill>
                  <a:schemeClr val="tx2"/>
                </a:solidFill>
                <a:effectLst/>
                <a:uLnTx/>
                <a:uFillTx/>
                <a:latin typeface="+mj-lt"/>
                <a:ea typeface="+mj-ea"/>
                <a:cs typeface="+mj-cs"/>
              </a:rPr>
              <a:t>Key Issues (Menu Planning Considerations)</a:t>
            </a:r>
            <a:endParaRPr kumimoji="0" lang="en-US" sz="37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534400" cy="4648200"/>
          </a:xfrm>
        </p:spPr>
        <p:txBody>
          <a:bodyPr>
            <a:normAutofit lnSpcReduction="10000"/>
          </a:bodyPr>
          <a:lstStyle/>
          <a:p>
            <a:r>
              <a:rPr lang="en-US" sz="3200" dirty="0" smtClean="0">
                <a:ea typeface="MS Gothic" charset="0"/>
                <a:cs typeface="MS Gothic" charset="0"/>
              </a:rPr>
              <a:t>Overlap in K-5 and 6-8 meal patterns</a:t>
            </a:r>
          </a:p>
          <a:p>
            <a:pPr lvl="1"/>
            <a:r>
              <a:rPr lang="en-US" sz="2800" dirty="0" smtClean="0">
                <a:ea typeface="MS Gothic" charset="0"/>
                <a:cs typeface="MS Gothic" charset="0"/>
              </a:rPr>
              <a:t>A single menu can meet both patterns</a:t>
            </a:r>
          </a:p>
          <a:p>
            <a:pPr lvl="1"/>
            <a:r>
              <a:rPr lang="en-US" sz="2800" dirty="0" smtClean="0">
                <a:ea typeface="MS Gothic" charset="0"/>
                <a:cs typeface="MS Gothic" charset="0"/>
              </a:rPr>
              <a:t>Must meet following:</a:t>
            </a:r>
          </a:p>
          <a:p>
            <a:pPr lvl="2"/>
            <a:r>
              <a:rPr lang="en-US" sz="2400" dirty="0" smtClean="0">
                <a:ea typeface="MS Gothic" charset="0"/>
                <a:cs typeface="MS Gothic" charset="0"/>
              </a:rPr>
              <a:t>8-9 oz eq grains/week</a:t>
            </a:r>
          </a:p>
          <a:p>
            <a:pPr lvl="2"/>
            <a:r>
              <a:rPr lang="en-US" sz="2400" dirty="0" smtClean="0">
                <a:ea typeface="MS Gothic" charset="0"/>
                <a:cs typeface="MS Gothic" charset="0"/>
              </a:rPr>
              <a:t>9-10 oz eq meats/meat alternates/week</a:t>
            </a:r>
          </a:p>
          <a:p>
            <a:pPr lvl="2"/>
            <a:r>
              <a:rPr lang="en-US" sz="2400" dirty="0" smtClean="0">
                <a:ea typeface="MS Gothic" charset="0"/>
                <a:cs typeface="MS Gothic" charset="0"/>
              </a:rPr>
              <a:t>Average daily calorie range 600-650 </a:t>
            </a:r>
          </a:p>
          <a:p>
            <a:pPr lvl="2"/>
            <a:r>
              <a:rPr lang="en-US" sz="2400" dirty="0" smtClean="0">
                <a:ea typeface="MS Gothic" charset="0"/>
                <a:cs typeface="MS Gothic" charset="0"/>
              </a:rPr>
              <a:t>Average daily sodium limit ≤640 mg*</a:t>
            </a:r>
          </a:p>
          <a:p>
            <a:pPr marL="1257300" lvl="2" indent="-341313">
              <a:spcBef>
                <a:spcPts val="638"/>
              </a:spcBef>
              <a:buClr>
                <a:schemeClr val="accent2"/>
              </a:buClr>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ea typeface="MS Gothic" charset="0"/>
              <a:cs typeface="MS Gothic" charset="0"/>
            </a:endParaRPr>
          </a:p>
          <a:p>
            <a:pPr marL="342900" indent="-341313">
              <a:spcBef>
                <a:spcPts val="638"/>
              </a:spcBef>
              <a:buClr>
                <a:schemeClr val="accent2"/>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ea typeface="MS Gothic" charset="0"/>
              <a:cs typeface="MS Gothic" charset="0"/>
            </a:endParaRPr>
          </a:p>
          <a:p>
            <a:pPr marL="342900" indent="-341313">
              <a:spcBef>
                <a:spcPts val="638"/>
              </a:spcBef>
              <a:buClr>
                <a:schemeClr val="accent2"/>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ea typeface="MS Gothic" charset="0"/>
                <a:cs typeface="MS Gothic" charset="0"/>
              </a:rPr>
              <a:t>*Note this is final sodium target; no sodium requirement until SY 2014-15</a:t>
            </a:r>
          </a:p>
          <a:p>
            <a:endParaRPr lang="en-US" sz="2800" dirty="0"/>
          </a:p>
        </p:txBody>
      </p:sp>
      <p:sp>
        <p:nvSpPr>
          <p:cNvPr id="5" name="Rectangle 1"/>
          <p:cNvSpPr>
            <a:spLocks noGrp="1" noChangeArrowheads="1"/>
          </p:cNvSpPr>
          <p:nvPr>
            <p:ph type="title" idx="4294967295"/>
          </p:nvPr>
        </p:nvSpPr>
        <p:spPr>
          <a:xfrm>
            <a:off x="6096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Age/Grade Groups</a:t>
            </a:r>
            <a:endParaRPr lang="en-US" sz="4000" dirty="0"/>
          </a:p>
        </p:txBody>
      </p:sp>
      <p:sp>
        <p:nvSpPr>
          <p:cNvPr id="6" name="Rectangle 5"/>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534400" cy="4648200"/>
          </a:xfrm>
        </p:spPr>
        <p:txBody>
          <a:bodyPr>
            <a:normAutofit/>
          </a:bodyPr>
          <a:lstStyle/>
          <a:p>
            <a:r>
              <a:rPr lang="en-US" sz="3200" dirty="0" smtClean="0">
                <a:ea typeface="MS Gothic" charset="0"/>
                <a:cs typeface="MS Gothic" charset="0"/>
              </a:rPr>
              <a:t>No overlap in grades 6-8 and 9-12 meal patterns</a:t>
            </a:r>
          </a:p>
          <a:p>
            <a:pPr lvl="1"/>
            <a:r>
              <a:rPr lang="en-US" sz="2800" dirty="0" smtClean="0">
                <a:ea typeface="MS Gothic" charset="0"/>
                <a:cs typeface="MS Gothic" charset="0"/>
              </a:rPr>
              <a:t>Schools that consist of both grade-groups must develop menus accordingly to meet needs of these two separate groups</a:t>
            </a:r>
          </a:p>
          <a:p>
            <a:pPr lvl="2"/>
            <a:r>
              <a:rPr lang="en-US" sz="2400" dirty="0" smtClean="0">
                <a:ea typeface="MS Gothic" charset="0"/>
                <a:cs typeface="MS Gothic" charset="0"/>
              </a:rPr>
              <a:t>Previously, schools allowed a one grade level deviation</a:t>
            </a:r>
          </a:p>
          <a:p>
            <a:pPr lvl="2"/>
            <a:r>
              <a:rPr lang="en-US" sz="2400" dirty="0" smtClean="0">
                <a:ea typeface="MS Gothic" charset="0"/>
                <a:cs typeface="MS Gothic" charset="0"/>
              </a:rPr>
              <a:t>No allowance for this in new meal pattern</a:t>
            </a:r>
          </a:p>
          <a:p>
            <a:endParaRPr lang="en-US" sz="3200" dirty="0" smtClean="0">
              <a:ea typeface="MS Gothic" charset="0"/>
              <a:cs typeface="MS Gothic" charset="0"/>
            </a:endParaRPr>
          </a:p>
        </p:txBody>
      </p:sp>
      <p:sp>
        <p:nvSpPr>
          <p:cNvPr id="6" name="Rectangle 1"/>
          <p:cNvSpPr>
            <a:spLocks noGrp="1" noChangeArrowheads="1"/>
          </p:cNvSpPr>
          <p:nvPr>
            <p:ph type="title" idx="4294967295"/>
          </p:nvPr>
        </p:nvSpPr>
        <p:spPr>
          <a:xfrm>
            <a:off x="6096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Age/Grade Groups (cont’d)</a:t>
            </a:r>
            <a:endParaRPr lang="en-US" sz="40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Grp="1" noChangeArrowheads="1"/>
          </p:cNvSpPr>
          <p:nvPr>
            <p:ph type="title" idx="4294967295"/>
          </p:nvPr>
        </p:nvSpPr>
        <p:spPr>
          <a:xfrm>
            <a:off x="6858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Example of Age/Grade Group Differences </a:t>
            </a:r>
            <a:endParaRPr lang="en-US" sz="4000" dirty="0"/>
          </a:p>
        </p:txBody>
      </p:sp>
      <p:graphicFrame>
        <p:nvGraphicFramePr>
          <p:cNvPr id="6" name="Diagram 5"/>
          <p:cNvGraphicFramePr/>
          <p:nvPr/>
        </p:nvGraphicFramePr>
        <p:xfrm>
          <a:off x="228600" y="1828800"/>
          <a:ext cx="8686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p:cNvSpPr>
            <a:spLocks noGrp="1"/>
          </p:cNvSpPr>
          <p:nvPr>
            <p:ph type="sldNum" sz="quarter" idx="12"/>
          </p:nvPr>
        </p:nvSpPr>
        <p:spPr/>
        <p:txBody>
          <a:bodyPr/>
          <a:lstStyle/>
          <a:p>
            <a:fld id="{C349C2B7-80B8-4F28-B182-D3819F42EDD1}" type="slidenum">
              <a:rPr lang="en-US" smtClean="0"/>
              <a:pPr/>
              <a:t>64</a:t>
            </a:fld>
            <a:endParaRPr lang="en-US"/>
          </a:p>
        </p:txBody>
      </p:sp>
      <p:sp>
        <p:nvSpPr>
          <p:cNvPr id="8" name="TextBox 7"/>
          <p:cNvSpPr txBox="1"/>
          <p:nvPr/>
        </p:nvSpPr>
        <p:spPr>
          <a:xfrm>
            <a:off x="5257800" y="5334000"/>
            <a:ext cx="1524000" cy="923330"/>
          </a:xfrm>
          <a:prstGeom prst="rect">
            <a:avLst/>
          </a:prstGeom>
          <a:solidFill>
            <a:schemeClr val="accent1"/>
          </a:solidFill>
          <a:ln>
            <a:solidFill>
              <a:schemeClr val="accent1"/>
            </a:solidFill>
          </a:ln>
        </p:spPr>
        <p:txBody>
          <a:bodyPr wrap="square" rtlCol="0">
            <a:spAutoFit/>
          </a:bodyPr>
          <a:lstStyle/>
          <a:p>
            <a:r>
              <a:rPr lang="en-US" b="1" dirty="0" smtClean="0"/>
              <a:t> </a:t>
            </a:r>
            <a:r>
              <a:rPr lang="en-US" b="1" dirty="0" smtClean="0">
                <a:solidFill>
                  <a:schemeClr val="bg1"/>
                </a:solidFill>
              </a:rPr>
              <a:t>Overlaps</a:t>
            </a:r>
            <a:endParaRPr lang="en-US" b="1" dirty="0">
              <a:solidFill>
                <a:schemeClr val="bg1"/>
              </a:solidFill>
            </a:endParaRPr>
          </a:p>
          <a:p>
            <a:r>
              <a:rPr lang="en-US" b="1" dirty="0" smtClean="0">
                <a:solidFill>
                  <a:schemeClr val="bg1"/>
                </a:solidFill>
              </a:rPr>
              <a:t>B: 450-500  </a:t>
            </a:r>
          </a:p>
          <a:p>
            <a:r>
              <a:rPr lang="en-US" b="1" dirty="0" smtClean="0">
                <a:solidFill>
                  <a:schemeClr val="bg1"/>
                </a:solidFill>
              </a:rPr>
              <a:t>L: ---</a:t>
            </a:r>
            <a:endParaRPr lang="en-US" b="1" dirty="0">
              <a:solidFill>
                <a:schemeClr val="bg1"/>
              </a:solidFill>
            </a:endParaRPr>
          </a:p>
        </p:txBody>
      </p:sp>
      <p:sp>
        <p:nvSpPr>
          <p:cNvPr id="10" name="TextBox 9"/>
          <p:cNvSpPr txBox="1"/>
          <p:nvPr/>
        </p:nvSpPr>
        <p:spPr>
          <a:xfrm>
            <a:off x="2362200" y="5248870"/>
            <a:ext cx="1524000" cy="923330"/>
          </a:xfrm>
          <a:prstGeom prst="rect">
            <a:avLst/>
          </a:prstGeom>
          <a:solidFill>
            <a:schemeClr val="accent1"/>
          </a:solidFill>
        </p:spPr>
        <p:txBody>
          <a:bodyPr wrap="square" rtlCol="0">
            <a:spAutoFit/>
          </a:bodyPr>
          <a:lstStyle/>
          <a:p>
            <a:r>
              <a:rPr lang="en-US" b="1" dirty="0" smtClean="0">
                <a:solidFill>
                  <a:schemeClr val="bg1"/>
                </a:solidFill>
              </a:rPr>
              <a:t> Overlaps</a:t>
            </a:r>
          </a:p>
          <a:p>
            <a:r>
              <a:rPr lang="en-US" b="1" dirty="0" smtClean="0">
                <a:solidFill>
                  <a:schemeClr val="bg1"/>
                </a:solidFill>
              </a:rPr>
              <a:t>B: 400-500  </a:t>
            </a:r>
          </a:p>
          <a:p>
            <a:r>
              <a:rPr lang="en-US" b="1" dirty="0" smtClean="0">
                <a:solidFill>
                  <a:schemeClr val="bg1"/>
                </a:solidFill>
              </a:rPr>
              <a:t>L: 600-650</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534400" cy="4648200"/>
          </a:xfrm>
        </p:spPr>
        <p:txBody>
          <a:bodyPr>
            <a:normAutofit/>
          </a:bodyPr>
          <a:lstStyle/>
          <a:p>
            <a:r>
              <a:rPr lang="en-US" sz="3200" dirty="0" smtClean="0">
                <a:ea typeface="MS Gothic" charset="0"/>
                <a:cs typeface="MS Gothic" charset="0"/>
              </a:rPr>
              <a:t>Modest adaptations to menus to accommodate needs of older children:</a:t>
            </a:r>
          </a:p>
          <a:p>
            <a:pPr lvl="1"/>
            <a:r>
              <a:rPr lang="en-US" sz="2800" dirty="0" smtClean="0">
                <a:ea typeface="MS Gothic" charset="0"/>
                <a:cs typeface="MS Gothic" charset="0"/>
              </a:rPr>
              <a:t>Offer ½ cup more fruit daily</a:t>
            </a:r>
          </a:p>
          <a:p>
            <a:pPr lvl="1"/>
            <a:r>
              <a:rPr lang="en-US" sz="2800" dirty="0" smtClean="0">
                <a:ea typeface="MS Gothic" charset="0"/>
                <a:cs typeface="MS Gothic" charset="0"/>
              </a:rPr>
              <a:t>Offer ¼ cup more vegetables daily</a:t>
            </a:r>
          </a:p>
          <a:p>
            <a:pPr lvl="2"/>
            <a:r>
              <a:rPr lang="en-US" sz="2400" dirty="0" smtClean="0">
                <a:ea typeface="MS Gothic" charset="0"/>
                <a:cs typeface="MS Gothic" charset="0"/>
              </a:rPr>
              <a:t>Need ½ cup more red/orange, ¼ cup other, ½ cup additional (any subgroup) some time during the week</a:t>
            </a:r>
          </a:p>
          <a:p>
            <a:pPr lvl="1"/>
            <a:r>
              <a:rPr lang="en-US" sz="2800" dirty="0" smtClean="0">
                <a:ea typeface="MS Gothic" charset="0"/>
                <a:cs typeface="MS Gothic" charset="0"/>
              </a:rPr>
              <a:t>These changes alone </a:t>
            </a:r>
            <a:r>
              <a:rPr lang="en-US" sz="2800" i="1" dirty="0" smtClean="0">
                <a:ea typeface="MS Gothic" charset="0"/>
                <a:cs typeface="MS Gothic" charset="0"/>
              </a:rPr>
              <a:t>may</a:t>
            </a:r>
            <a:r>
              <a:rPr lang="en-US" sz="2800" dirty="0" smtClean="0">
                <a:ea typeface="MS Gothic" charset="0"/>
                <a:cs typeface="MS Gothic" charset="0"/>
              </a:rPr>
              <a:t> meet calorie needs for the 9-12 group</a:t>
            </a:r>
          </a:p>
          <a:p>
            <a:pPr lvl="2"/>
            <a:r>
              <a:rPr lang="en-US" sz="2400" dirty="0" smtClean="0">
                <a:ea typeface="MS Gothic" charset="0"/>
                <a:cs typeface="MS Gothic" charset="0"/>
              </a:rPr>
              <a:t>Consider an additional oz eq of grain and/or M/MA for the older kids</a:t>
            </a:r>
          </a:p>
          <a:p>
            <a:endParaRPr lang="en-US" sz="3200" dirty="0" smtClean="0">
              <a:ea typeface="MS Gothic" charset="0"/>
              <a:cs typeface="MS Gothic" charset="0"/>
            </a:endParaRPr>
          </a:p>
        </p:txBody>
      </p:sp>
      <p:sp>
        <p:nvSpPr>
          <p:cNvPr id="7" name="Rectangle 1"/>
          <p:cNvSpPr>
            <a:spLocks noGrp="1" noChangeArrowheads="1"/>
          </p:cNvSpPr>
          <p:nvPr>
            <p:ph type="title" idx="4294967295"/>
          </p:nvPr>
        </p:nvSpPr>
        <p:spPr>
          <a:xfrm>
            <a:off x="5334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Menu Planning for Grades 6-8 and 9-12</a:t>
            </a:r>
            <a:endParaRPr lang="en-US" sz="40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Grp="1" noChangeArrowheads="1"/>
          </p:cNvSpPr>
          <p:nvPr>
            <p:ph type="title" idx="4294967295"/>
          </p:nvPr>
        </p:nvSpPr>
        <p:spPr>
          <a:xfrm>
            <a:off x="152400" y="1981200"/>
            <a:ext cx="8991600" cy="1143000"/>
          </a:xfrm>
          <a:ln/>
        </p:spPr>
        <p:txBody>
          <a:bodyPr tIns="83808">
            <a:noAutofit/>
          </a:bodyPr>
          <a:lstStyle/>
          <a:p>
            <a:pPr algn="ct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Menu Planning Activity:</a:t>
            </a:r>
            <a:br>
              <a:rPr lang="en-US" dirty="0" smtClean="0"/>
            </a:br>
            <a:r>
              <a:rPr lang="en-US" dirty="0" smtClean="0"/>
              <a:t> Grade Groups</a:t>
            </a:r>
            <a:endParaRPr lang="en-US"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C349C2B7-80B8-4F28-B182-D3819F42EDD1}"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534400" cy="4648200"/>
          </a:xfrm>
        </p:spPr>
        <p:txBody>
          <a:bodyPr>
            <a:normAutofit/>
          </a:bodyPr>
          <a:lstStyle/>
          <a:p>
            <a:r>
              <a:rPr lang="en-US" sz="3200" dirty="0" smtClean="0">
                <a:ea typeface="MS Gothic" charset="0"/>
                <a:cs typeface="MS Gothic" charset="0"/>
              </a:rPr>
              <a:t>New school meal patterns not required</a:t>
            </a:r>
          </a:p>
          <a:p>
            <a:pPr lvl="1"/>
            <a:r>
              <a:rPr lang="en-US" sz="2800" dirty="0" smtClean="0">
                <a:ea typeface="MS Gothic" charset="0"/>
                <a:cs typeface="MS Gothic" charset="0"/>
              </a:rPr>
              <a:t>Schools </a:t>
            </a:r>
            <a:r>
              <a:rPr lang="en-US" sz="2800" i="1" dirty="0" smtClean="0">
                <a:ea typeface="MS Gothic" charset="0"/>
                <a:cs typeface="MS Gothic" charset="0"/>
              </a:rPr>
              <a:t>encouraged</a:t>
            </a:r>
            <a:r>
              <a:rPr lang="en-US" sz="2800" dirty="0" smtClean="0">
                <a:ea typeface="MS Gothic" charset="0"/>
                <a:cs typeface="MS Gothic" charset="0"/>
              </a:rPr>
              <a:t> to make healthier changes provided in new rule</a:t>
            </a:r>
          </a:p>
          <a:p>
            <a:pPr lvl="1"/>
            <a:r>
              <a:rPr lang="en-US" sz="2800" dirty="0" smtClean="0">
                <a:ea typeface="MS Gothic" charset="0"/>
                <a:cs typeface="MS Gothic" charset="0"/>
              </a:rPr>
              <a:t>Proposed CACFP rule may make changes to these groups</a:t>
            </a:r>
          </a:p>
          <a:p>
            <a:pPr lvl="1"/>
            <a:r>
              <a:rPr lang="en-US" sz="2800" dirty="0" smtClean="0">
                <a:ea typeface="MS Gothic" charset="0"/>
                <a:cs typeface="MS Gothic" charset="0"/>
              </a:rPr>
              <a:t>Milk fat restriction (1% or less) </a:t>
            </a:r>
            <a:r>
              <a:rPr lang="en-US" sz="2800" i="1" dirty="0" smtClean="0">
                <a:ea typeface="MS Gothic" charset="0"/>
                <a:cs typeface="MS Gothic" charset="0"/>
              </a:rPr>
              <a:t>does </a:t>
            </a:r>
            <a:r>
              <a:rPr lang="en-US" sz="2800" dirty="0" smtClean="0">
                <a:ea typeface="MS Gothic" charset="0"/>
                <a:cs typeface="MS Gothic" charset="0"/>
              </a:rPr>
              <a:t>apply to these programs (but not SFSP)</a:t>
            </a:r>
          </a:p>
          <a:p>
            <a:endParaRPr lang="en-US" sz="2800" dirty="0" smtClean="0">
              <a:ea typeface="MS Gothic" charset="0"/>
              <a:cs typeface="MS Gothic" charset="0"/>
            </a:endParaRPr>
          </a:p>
        </p:txBody>
      </p:sp>
      <p:sp>
        <p:nvSpPr>
          <p:cNvPr id="5" name="Rectangle 1"/>
          <p:cNvSpPr>
            <a:spLocks noGrp="1" noChangeArrowheads="1"/>
          </p:cNvSpPr>
          <p:nvPr>
            <p:ph type="title" idx="4294967295"/>
          </p:nvPr>
        </p:nvSpPr>
        <p:spPr>
          <a:xfrm>
            <a:off x="228600" y="533400"/>
            <a:ext cx="9144000" cy="1143000"/>
          </a:xfrm>
          <a:ln/>
        </p:spPr>
        <p:txBody>
          <a:bodyPr tIns="83808">
            <a:normAutofit/>
          </a:bodyPr>
          <a:lstStyle/>
          <a:p>
            <a:pPr marL="669063" lvl="1" indent="-210305">
              <a:lnSpc>
                <a:spcPct val="93000"/>
              </a:lnSpc>
              <a:spcBef>
                <a:spcPct val="0"/>
              </a:spcBef>
            </a:pPr>
            <a:r>
              <a:rPr lang="en-US" sz="4200" dirty="0">
                <a:solidFill>
                  <a:schemeClr val="tx2"/>
                </a:solidFill>
                <a:latin typeface="+mj-lt"/>
                <a:cs typeface="Arial" pitchFamily="34" charset="0"/>
              </a:rPr>
              <a:t>Pre-K/CACFP/Snack </a:t>
            </a:r>
            <a:r>
              <a:rPr lang="en-US" sz="4200" dirty="0" smtClean="0">
                <a:solidFill>
                  <a:schemeClr val="tx2"/>
                </a:solidFill>
                <a:latin typeface="+mj-lt"/>
                <a:cs typeface="Arial" pitchFamily="34" charset="0"/>
              </a:rPr>
              <a:t>Programs</a:t>
            </a:r>
            <a:endParaRPr lang="en-US" sz="4200" dirty="0">
              <a:solidFill>
                <a:schemeClr val="tx2"/>
              </a:solidFill>
              <a:latin typeface="+mj-lt"/>
              <a:cs typeface="Arial" pitchFamily="34" charset="0"/>
            </a:endParaRPr>
          </a:p>
        </p:txBody>
      </p:sp>
      <p:sp>
        <p:nvSpPr>
          <p:cNvPr id="6" name="Rectangle 5"/>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534400" cy="4648200"/>
          </a:xfrm>
        </p:spPr>
        <p:txBody>
          <a:bodyPr>
            <a:normAutofit/>
          </a:bodyPr>
          <a:lstStyle/>
          <a:p>
            <a:r>
              <a:rPr lang="en-US" sz="3200" dirty="0" smtClean="0"/>
              <a:t>General approach is to increase or decrease required weekly quantities by 20% for each day variation from a standard 5-day week</a:t>
            </a:r>
          </a:p>
          <a:p>
            <a:pPr lvl="1"/>
            <a:r>
              <a:rPr lang="en-US" sz="2800" dirty="0" smtClean="0"/>
              <a:t>Weeks with 1 or 2 days may be combined with either the previous or following week</a:t>
            </a:r>
          </a:p>
          <a:p>
            <a:pPr lvl="1"/>
            <a:r>
              <a:rPr lang="en-US" sz="2800" i="1" dirty="0" smtClean="0"/>
              <a:t>Daily</a:t>
            </a:r>
            <a:r>
              <a:rPr lang="en-US" sz="2800" dirty="0" smtClean="0"/>
              <a:t> requirements apply regardless of week length</a:t>
            </a:r>
            <a:endParaRPr lang="en-US" sz="2800" i="1" dirty="0" smtClean="0"/>
          </a:p>
          <a:p>
            <a:endParaRPr lang="en-US" sz="2800" dirty="0" smtClean="0">
              <a:ea typeface="MS Gothic" charset="0"/>
              <a:cs typeface="MS Gothic" charset="0"/>
            </a:endParaRPr>
          </a:p>
        </p:txBody>
      </p:sp>
      <p:sp>
        <p:nvSpPr>
          <p:cNvPr id="6" name="Rectangle 1"/>
          <p:cNvSpPr>
            <a:spLocks noGrp="1" noChangeArrowheads="1"/>
          </p:cNvSpPr>
          <p:nvPr>
            <p:ph type="title" idx="4294967295"/>
          </p:nvPr>
        </p:nvSpPr>
        <p:spPr>
          <a:xfrm>
            <a:off x="228600" y="533400"/>
            <a:ext cx="9144000" cy="1143000"/>
          </a:xfrm>
          <a:ln/>
        </p:spPr>
        <p:txBody>
          <a:bodyPr tIns="83808">
            <a:normAutofit/>
          </a:bodyPr>
          <a:lstStyle/>
          <a:p>
            <a:pPr marL="669063" lvl="1" indent="-210305">
              <a:lnSpc>
                <a:spcPct val="93000"/>
              </a:lnSpc>
              <a:spcBef>
                <a:spcPct val="0"/>
              </a:spcBef>
            </a:pPr>
            <a:r>
              <a:rPr lang="en-US" sz="4200" dirty="0">
                <a:solidFill>
                  <a:schemeClr val="tx2"/>
                </a:solidFill>
                <a:latin typeface="+mj-lt"/>
                <a:cs typeface="Arial" pitchFamily="34" charset="0"/>
              </a:rPr>
              <a:t>Short and </a:t>
            </a:r>
            <a:r>
              <a:rPr lang="en-US" sz="4200" dirty="0" smtClean="0">
                <a:solidFill>
                  <a:schemeClr val="tx2"/>
                </a:solidFill>
                <a:latin typeface="+mj-lt"/>
                <a:cs typeface="Arial" pitchFamily="34" charset="0"/>
              </a:rPr>
              <a:t>Long </a:t>
            </a:r>
            <a:r>
              <a:rPr lang="en-US" sz="4200" dirty="0">
                <a:solidFill>
                  <a:schemeClr val="tx2"/>
                </a:solidFill>
                <a:latin typeface="+mj-lt"/>
                <a:cs typeface="Arial" pitchFamily="34" charset="0"/>
              </a:rPr>
              <a:t>W</a:t>
            </a:r>
            <a:r>
              <a:rPr lang="en-US" sz="4200" dirty="0" smtClean="0">
                <a:solidFill>
                  <a:schemeClr val="tx2"/>
                </a:solidFill>
                <a:latin typeface="+mj-lt"/>
                <a:cs typeface="Arial" pitchFamily="34" charset="0"/>
              </a:rPr>
              <a:t>eeks</a:t>
            </a:r>
            <a:endParaRPr lang="en-US" sz="4200" dirty="0">
              <a:solidFill>
                <a:schemeClr val="tx2"/>
              </a:solidFill>
              <a:latin typeface="+mj-lt"/>
              <a:cs typeface="Arial" pitchFamily="34" charset="0"/>
            </a:endParaRPr>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idx="4294967295"/>
          </p:nvPr>
        </p:nvSpPr>
        <p:spPr>
          <a:xfrm>
            <a:off x="228600" y="533400"/>
            <a:ext cx="9144000" cy="1143000"/>
          </a:xfrm>
          <a:ln/>
        </p:spPr>
        <p:txBody>
          <a:bodyPr tIns="83808">
            <a:normAutofit/>
          </a:bodyPr>
          <a:lstStyle/>
          <a:p>
            <a:pPr marL="669063" lvl="1" indent="-210305">
              <a:lnSpc>
                <a:spcPct val="93000"/>
              </a:lnSpc>
              <a:spcBef>
                <a:spcPct val="0"/>
              </a:spcBef>
            </a:pPr>
            <a:r>
              <a:rPr lang="en-US" sz="4000" dirty="0">
                <a:solidFill>
                  <a:schemeClr val="tx2"/>
                </a:solidFill>
                <a:latin typeface="+mj-lt"/>
                <a:cs typeface="Arial" pitchFamily="34" charset="0"/>
              </a:rPr>
              <a:t>Short and </a:t>
            </a:r>
            <a:r>
              <a:rPr lang="en-US" sz="4000" dirty="0" smtClean="0">
                <a:solidFill>
                  <a:schemeClr val="tx2"/>
                </a:solidFill>
                <a:latin typeface="+mj-lt"/>
                <a:cs typeface="Arial" pitchFamily="34" charset="0"/>
              </a:rPr>
              <a:t>Long </a:t>
            </a:r>
            <a:r>
              <a:rPr lang="en-US" sz="4000" dirty="0">
                <a:solidFill>
                  <a:schemeClr val="tx2"/>
                </a:solidFill>
                <a:latin typeface="+mj-lt"/>
                <a:cs typeface="Arial" pitchFamily="34" charset="0"/>
              </a:rPr>
              <a:t>W</a:t>
            </a:r>
            <a:r>
              <a:rPr lang="en-US" sz="4000" dirty="0" smtClean="0">
                <a:solidFill>
                  <a:schemeClr val="tx2"/>
                </a:solidFill>
                <a:latin typeface="+mj-lt"/>
                <a:cs typeface="Arial" pitchFamily="34" charset="0"/>
              </a:rPr>
              <a:t>eeks- Examples</a:t>
            </a:r>
            <a:endParaRPr lang="en-US" sz="4000" dirty="0">
              <a:solidFill>
                <a:schemeClr val="tx2"/>
              </a:solidFill>
              <a:latin typeface="+mj-lt"/>
              <a:cs typeface="Arial" pitchFamily="34" charset="0"/>
            </a:endParaRPr>
          </a:p>
        </p:txBody>
      </p:sp>
      <p:sp>
        <p:nvSpPr>
          <p:cNvPr id="9" name="TextBox 8"/>
          <p:cNvSpPr txBox="1"/>
          <p:nvPr/>
        </p:nvSpPr>
        <p:spPr>
          <a:xfrm>
            <a:off x="685800" y="1788349"/>
            <a:ext cx="7772400" cy="1031051"/>
          </a:xfrm>
          <a:prstGeom prst="rect">
            <a:avLst/>
          </a:prstGeom>
          <a:noFill/>
        </p:spPr>
        <p:txBody>
          <a:bodyPr wrap="square" rtlCol="0">
            <a:spAutoFit/>
          </a:bodyPr>
          <a:lstStyle/>
          <a:p>
            <a:pPr marL="800100" lvl="1" indent="-341313">
              <a:spcBef>
                <a:spcPts val="638"/>
              </a:spcBef>
              <a:buClr>
                <a:schemeClr val="accent2"/>
              </a:buClr>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000" dirty="0" smtClean="0"/>
              <a:t>Based on Lunch Meal Pattern for K-5</a:t>
            </a:r>
          </a:p>
          <a:p>
            <a:pPr marL="1257300" lvl="2" indent="-341313">
              <a:spcBef>
                <a:spcPts val="638"/>
              </a:spcBef>
              <a:buClr>
                <a:schemeClr val="accent2"/>
              </a:buClr>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smtClean="0"/>
              <a:t>Selected components/dietary specifications</a:t>
            </a:r>
            <a:endParaRPr lang="en-US" sz="2600" dirty="0"/>
          </a:p>
        </p:txBody>
      </p:sp>
      <p:graphicFrame>
        <p:nvGraphicFramePr>
          <p:cNvPr id="6" name="Table 5"/>
          <p:cNvGraphicFramePr>
            <a:graphicFrameLocks noGrp="1"/>
          </p:cNvGraphicFramePr>
          <p:nvPr/>
        </p:nvGraphicFramePr>
        <p:xfrm>
          <a:off x="381000" y="3464562"/>
          <a:ext cx="8153400" cy="2479038"/>
        </p:xfrm>
        <a:graphic>
          <a:graphicData uri="http://schemas.openxmlformats.org/drawingml/2006/table">
            <a:tbl>
              <a:tblPr firstRow="1" bandRow="1">
                <a:tableStyleId>{5C22544A-7EE6-4342-B048-85BDC9FD1C3A}</a:tableStyleId>
              </a:tblPr>
              <a:tblGrid>
                <a:gridCol w="2057400"/>
                <a:gridCol w="2019300"/>
                <a:gridCol w="2038350"/>
                <a:gridCol w="2038350"/>
              </a:tblGrid>
              <a:tr h="432942">
                <a:tc>
                  <a:txBody>
                    <a:bodyPr/>
                    <a:lstStyle/>
                    <a:p>
                      <a:endParaRPr lang="en-US" dirty="0"/>
                    </a:p>
                  </a:txBody>
                  <a:tcPr/>
                </a:tc>
                <a:tc gridSpan="3">
                  <a:txBody>
                    <a:bodyPr/>
                    <a:lstStyle/>
                    <a:p>
                      <a:r>
                        <a:rPr lang="en-US" dirty="0" smtClean="0"/>
                        <a:t>K-5 Lunch Meal</a:t>
                      </a:r>
                      <a:r>
                        <a:rPr lang="en-US" baseline="0" dirty="0" smtClean="0"/>
                        <a:t> Pattern</a:t>
                      </a:r>
                      <a:endParaRPr lang="en-US" dirty="0"/>
                    </a:p>
                  </a:txBody>
                  <a:tcPr/>
                </a:tc>
                <a:tc hMerge="1">
                  <a:txBody>
                    <a:bodyPr/>
                    <a:lstStyle/>
                    <a:p>
                      <a:endParaRPr lang="en-US" dirty="0"/>
                    </a:p>
                  </a:txBody>
                  <a:tcPr/>
                </a:tc>
                <a:tc hMerge="1">
                  <a:txBody>
                    <a:bodyPr/>
                    <a:lstStyle/>
                    <a:p>
                      <a:endParaRPr lang="en-US" dirty="0"/>
                    </a:p>
                  </a:txBody>
                  <a:tcPr/>
                </a:tc>
              </a:tr>
              <a:tr h="432942">
                <a:tc>
                  <a:txBody>
                    <a:bodyPr/>
                    <a:lstStyle/>
                    <a:p>
                      <a:r>
                        <a:rPr lang="en-US" dirty="0" smtClean="0"/>
                        <a:t>Meal Pattern</a:t>
                      </a:r>
                      <a:endParaRPr lang="en-US" dirty="0"/>
                    </a:p>
                  </a:txBody>
                  <a:tcPr/>
                </a:tc>
                <a:tc>
                  <a:txBody>
                    <a:bodyPr/>
                    <a:lstStyle/>
                    <a:p>
                      <a:r>
                        <a:rPr lang="en-US" dirty="0" smtClean="0"/>
                        <a:t>5-day week</a:t>
                      </a:r>
                      <a:endParaRPr lang="en-US" dirty="0"/>
                    </a:p>
                  </a:txBody>
                  <a:tcPr/>
                </a:tc>
                <a:tc>
                  <a:txBody>
                    <a:bodyPr/>
                    <a:lstStyle/>
                    <a:p>
                      <a:r>
                        <a:rPr lang="en-US" dirty="0" smtClean="0"/>
                        <a:t>4-day week</a:t>
                      </a:r>
                      <a:endParaRPr lang="en-US" dirty="0"/>
                    </a:p>
                  </a:txBody>
                  <a:tcPr/>
                </a:tc>
                <a:tc>
                  <a:txBody>
                    <a:bodyPr/>
                    <a:lstStyle/>
                    <a:p>
                      <a:r>
                        <a:rPr lang="en-US" dirty="0" smtClean="0"/>
                        <a:t>7-day week</a:t>
                      </a:r>
                      <a:endParaRPr lang="en-US" dirty="0"/>
                    </a:p>
                  </a:txBody>
                  <a:tcPr/>
                </a:tc>
              </a:tr>
              <a:tr h="432942">
                <a:tc>
                  <a:txBody>
                    <a:bodyPr/>
                    <a:lstStyle/>
                    <a:p>
                      <a:r>
                        <a:rPr lang="en-US" dirty="0" smtClean="0"/>
                        <a:t>Fruits (cups)</a:t>
                      </a:r>
                      <a:endParaRPr lang="en-US" dirty="0"/>
                    </a:p>
                  </a:txBody>
                  <a:tcPr/>
                </a:tc>
                <a:tc>
                  <a:txBody>
                    <a:bodyPr/>
                    <a:lstStyle/>
                    <a:p>
                      <a:r>
                        <a:rPr lang="en-US" dirty="0" smtClean="0"/>
                        <a:t>2.5 (0.5)</a:t>
                      </a:r>
                      <a:endParaRPr lang="en-US" dirty="0"/>
                    </a:p>
                  </a:txBody>
                  <a:tcPr/>
                </a:tc>
                <a:tc>
                  <a:txBody>
                    <a:bodyPr/>
                    <a:lstStyle/>
                    <a:p>
                      <a:r>
                        <a:rPr lang="en-US" dirty="0" smtClean="0"/>
                        <a:t>2.0</a:t>
                      </a:r>
                      <a:r>
                        <a:rPr lang="en-US" baseline="0" dirty="0" smtClean="0"/>
                        <a:t> (0.5)</a:t>
                      </a:r>
                      <a:endParaRPr lang="en-US" dirty="0"/>
                    </a:p>
                  </a:txBody>
                  <a:tcPr/>
                </a:tc>
                <a:tc>
                  <a:txBody>
                    <a:bodyPr/>
                    <a:lstStyle/>
                    <a:p>
                      <a:r>
                        <a:rPr lang="en-US" dirty="0" smtClean="0"/>
                        <a:t>3.5 (0.5)</a:t>
                      </a:r>
                      <a:endParaRPr lang="en-US" dirty="0"/>
                    </a:p>
                  </a:txBody>
                  <a:tcPr/>
                </a:tc>
              </a:tr>
              <a:tr h="432942">
                <a:tc>
                  <a:txBody>
                    <a:bodyPr/>
                    <a:lstStyle/>
                    <a:p>
                      <a:r>
                        <a:rPr lang="en-US" dirty="0" smtClean="0"/>
                        <a:t>Grains (oz eq)</a:t>
                      </a:r>
                      <a:endParaRPr lang="en-US" dirty="0"/>
                    </a:p>
                  </a:txBody>
                  <a:tcPr/>
                </a:tc>
                <a:tc>
                  <a:txBody>
                    <a:bodyPr/>
                    <a:lstStyle/>
                    <a:p>
                      <a:r>
                        <a:rPr lang="en-US" dirty="0" smtClean="0"/>
                        <a:t>8-9 (1)</a:t>
                      </a:r>
                      <a:endParaRPr lang="en-US" dirty="0"/>
                    </a:p>
                  </a:txBody>
                  <a:tcPr/>
                </a:tc>
                <a:tc>
                  <a:txBody>
                    <a:bodyPr/>
                    <a:lstStyle/>
                    <a:p>
                      <a:r>
                        <a:rPr lang="en-US" dirty="0" smtClean="0"/>
                        <a:t>6.5-7.5 (1)</a:t>
                      </a:r>
                      <a:endParaRPr lang="en-US" dirty="0"/>
                    </a:p>
                  </a:txBody>
                  <a:tcPr/>
                </a:tc>
                <a:tc>
                  <a:txBody>
                    <a:bodyPr/>
                    <a:lstStyle/>
                    <a:p>
                      <a:r>
                        <a:rPr lang="en-US" dirty="0" smtClean="0"/>
                        <a:t>11-12.5 (1)</a:t>
                      </a:r>
                      <a:endParaRPr lang="en-US" dirty="0"/>
                    </a:p>
                  </a:txBody>
                  <a:tcPr/>
                </a:tc>
              </a:tr>
              <a:tr h="747270">
                <a:tc>
                  <a:txBody>
                    <a:bodyPr/>
                    <a:lstStyle/>
                    <a:p>
                      <a:r>
                        <a:rPr lang="en-US" dirty="0" smtClean="0"/>
                        <a:t>Min-max Calories (kcal)</a:t>
                      </a:r>
                      <a:endParaRPr lang="en-US" dirty="0"/>
                    </a:p>
                  </a:txBody>
                  <a:tcPr/>
                </a:tc>
                <a:tc>
                  <a:txBody>
                    <a:bodyPr/>
                    <a:lstStyle/>
                    <a:p>
                      <a:r>
                        <a:rPr lang="en-US" dirty="0" smtClean="0"/>
                        <a:t>550-650</a:t>
                      </a:r>
                      <a:endParaRPr lang="en-US" dirty="0"/>
                    </a:p>
                  </a:txBody>
                  <a:tcPr/>
                </a:tc>
                <a:tc>
                  <a:txBody>
                    <a:bodyPr/>
                    <a:lstStyle/>
                    <a:p>
                      <a:r>
                        <a:rPr lang="en-US" dirty="0" smtClean="0"/>
                        <a:t>550-650</a:t>
                      </a:r>
                      <a:endParaRPr lang="en-US" dirty="0"/>
                    </a:p>
                  </a:txBody>
                  <a:tcPr/>
                </a:tc>
                <a:tc>
                  <a:txBody>
                    <a:bodyPr/>
                    <a:lstStyle/>
                    <a:p>
                      <a:r>
                        <a:rPr lang="en-US" dirty="0" smtClean="0"/>
                        <a:t>550-650</a:t>
                      </a:r>
                      <a:endParaRPr lang="en-US" dirty="0"/>
                    </a:p>
                  </a:txBody>
                  <a:tcPr/>
                </a:tc>
              </a:tr>
            </a:tbl>
          </a:graphicData>
        </a:graphic>
      </p:graphicFrame>
      <p:sp>
        <p:nvSpPr>
          <p:cNvPr id="7" name="Rectangle 6"/>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Slide Number Placeholder 10"/>
          <p:cNvSpPr>
            <a:spLocks noGrp="1"/>
          </p:cNvSpPr>
          <p:nvPr>
            <p:ph type="sldNum" sz="quarter" idx="12"/>
          </p:nvPr>
        </p:nvSpPr>
        <p:spPr/>
        <p:txBody>
          <a:bodyPr/>
          <a:lstStyle/>
          <a:p>
            <a:fld id="{C349C2B7-80B8-4F28-B182-D3819F42EDD1}"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effectLst/>
              </a:rPr>
              <a:t>Lunch Requirements</a:t>
            </a:r>
            <a:endParaRPr lang="en-US" dirty="0">
              <a:solidFill>
                <a:schemeClr val="tx1"/>
              </a:solidFill>
              <a:effectLs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4876800"/>
          </a:xfrm>
        </p:spPr>
        <p:txBody>
          <a:bodyPr>
            <a:normAutofit/>
          </a:bodyPr>
          <a:lstStyle/>
          <a:p>
            <a:r>
              <a:rPr lang="en-US" sz="3200" dirty="0" smtClean="0">
                <a:ea typeface="MS Gothic" charset="0"/>
                <a:cs typeface="MS Gothic" charset="0"/>
              </a:rPr>
              <a:t>Fro</a:t>
            </a:r>
            <a:r>
              <a:rPr lang="en-US" sz="3000" dirty="0" smtClean="0">
                <a:ea typeface="MS Gothic" charset="0"/>
                <a:cs typeface="MS Gothic" charset="0"/>
              </a:rPr>
              <a:t>m the preamble of the rule:</a:t>
            </a:r>
          </a:p>
          <a:p>
            <a:pPr lvl="1"/>
            <a:r>
              <a:rPr lang="en-US" sz="2600" dirty="0" smtClean="0">
                <a:ea typeface="MS Gothic" charset="0"/>
                <a:cs typeface="MS Gothic" charset="0"/>
              </a:rPr>
              <a:t>For lunch in 2012-14 and breakfast in 2013-14, “…schools must offer the weekly grain ranges and half of the grains as whole grain-rich”</a:t>
            </a:r>
          </a:p>
          <a:p>
            <a:r>
              <a:rPr lang="en-US" sz="3200" dirty="0" smtClean="0">
                <a:ea typeface="MS Gothic" charset="0"/>
                <a:cs typeface="MS Gothic" charset="0"/>
              </a:rPr>
              <a:t>Semantics</a:t>
            </a:r>
          </a:p>
          <a:p>
            <a:pPr lvl="1"/>
            <a:r>
              <a:rPr lang="en-US" sz="2600" dirty="0" smtClean="0">
                <a:ea typeface="MS Gothic" charset="0"/>
                <a:cs typeface="MS Gothic" charset="0"/>
              </a:rPr>
              <a:t>Half of the required ounce equivalents must be whole grain-rich</a:t>
            </a:r>
          </a:p>
        </p:txBody>
      </p:sp>
      <p:sp>
        <p:nvSpPr>
          <p:cNvPr id="5" name="Rectangle 1"/>
          <p:cNvSpPr>
            <a:spLocks noGrp="1" noChangeArrowheads="1"/>
          </p:cNvSpPr>
          <p:nvPr>
            <p:ph type="title" idx="4294967295"/>
          </p:nvPr>
        </p:nvSpPr>
        <p:spPr>
          <a:xfrm>
            <a:off x="4572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Whole Grain-Rich</a:t>
            </a:r>
            <a:endParaRPr lang="en-US" sz="4000" dirty="0"/>
          </a:p>
        </p:txBody>
      </p:sp>
      <p:sp>
        <p:nvSpPr>
          <p:cNvPr id="6" name="Rectangle 5"/>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534400" cy="4572000"/>
          </a:xfrm>
        </p:spPr>
        <p:txBody>
          <a:bodyPr>
            <a:normAutofit/>
          </a:bodyPr>
          <a:lstStyle/>
          <a:p>
            <a:r>
              <a:rPr lang="en-US" sz="3200" dirty="0" smtClean="0">
                <a:ea typeface="MS Gothic" charset="0"/>
                <a:cs typeface="MS Gothic" charset="0"/>
              </a:rPr>
              <a:t>Operational considerations</a:t>
            </a:r>
          </a:p>
          <a:p>
            <a:pPr lvl="1"/>
            <a:r>
              <a:rPr lang="en-US" sz="2600" dirty="0" smtClean="0">
                <a:ea typeface="MS Gothic" charset="0"/>
                <a:cs typeface="MS Gothic" charset="0"/>
              </a:rPr>
              <a:t>Option 1: </a:t>
            </a:r>
            <a:r>
              <a:rPr lang="en-US" sz="2600" dirty="0" smtClean="0">
                <a:cs typeface="Arial" pitchFamily="34" charset="0"/>
              </a:rPr>
              <a:t>Schools show they are offering half of the total ounce equivalents for the week are whole grain-rich</a:t>
            </a:r>
            <a:endParaRPr lang="en-US" sz="3000" dirty="0" smtClean="0">
              <a:ea typeface="MS Gothic" charset="0"/>
              <a:cs typeface="MS Gothic" charset="0"/>
            </a:endParaRPr>
          </a:p>
          <a:p>
            <a:pPr lvl="1"/>
            <a:r>
              <a:rPr lang="en-US" sz="2600" dirty="0" smtClean="0">
                <a:cs typeface="Arial" pitchFamily="34" charset="0"/>
              </a:rPr>
              <a:t>Option 2: Schools show they are EITHER offering half of their items as whole grain-rich OR half of the total ounce equivalents for the week are whole grain-rich</a:t>
            </a:r>
            <a:endParaRPr lang="en-US" sz="2600" dirty="0" smtClean="0">
              <a:ea typeface="MS Gothic" charset="0"/>
              <a:cs typeface="MS Gothic" charset="0"/>
            </a:endParaRPr>
          </a:p>
          <a:p>
            <a:endParaRPr lang="en-US" sz="2800" dirty="0" smtClean="0">
              <a:ea typeface="MS Gothic" charset="0"/>
              <a:cs typeface="MS Gothic" charset="0"/>
            </a:endParaRPr>
          </a:p>
        </p:txBody>
      </p:sp>
      <p:sp>
        <p:nvSpPr>
          <p:cNvPr id="5" name="Rectangle 1"/>
          <p:cNvSpPr>
            <a:spLocks noGrp="1" noChangeArrowheads="1"/>
          </p:cNvSpPr>
          <p:nvPr>
            <p:ph type="title" idx="4294967295"/>
          </p:nvPr>
        </p:nvSpPr>
        <p:spPr>
          <a:xfrm>
            <a:off x="4572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Whole Grain-Rich</a:t>
            </a:r>
            <a:endParaRPr lang="en-US" sz="4000" dirty="0"/>
          </a:p>
        </p:txBody>
      </p:sp>
      <p:sp>
        <p:nvSpPr>
          <p:cNvPr id="6" name="Rectangle 5"/>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4876800"/>
          </a:xfrm>
        </p:spPr>
        <p:txBody>
          <a:bodyPr>
            <a:normAutofit/>
          </a:bodyPr>
          <a:lstStyle/>
          <a:p>
            <a:r>
              <a:rPr lang="en-US" sz="4400" dirty="0" smtClean="0">
                <a:ea typeface="MS Gothic" charset="0"/>
                <a:cs typeface="MS Gothic" charset="0"/>
              </a:rPr>
              <a:t>Question #1</a:t>
            </a:r>
          </a:p>
          <a:p>
            <a:pPr lvl="1"/>
            <a:r>
              <a:rPr lang="en-US" sz="3600" dirty="0" smtClean="0">
                <a:ea typeface="MS Gothic" charset="0"/>
                <a:cs typeface="MS Gothic" charset="0"/>
              </a:rPr>
              <a:t>Do all grain items have to be whole grain-rich?</a:t>
            </a:r>
            <a:endParaRPr lang="en-US" sz="6500" dirty="0" smtClean="0">
              <a:ea typeface="MS Gothic" charset="0"/>
              <a:cs typeface="MS Gothic" charset="0"/>
            </a:endParaRPr>
          </a:p>
          <a:p>
            <a:pPr>
              <a:buNone/>
            </a:pPr>
            <a:endParaRPr lang="en-US" sz="14400" dirty="0" smtClean="0">
              <a:ea typeface="MS Gothic" charset="0"/>
              <a:cs typeface="MS Gothic" charset="0"/>
            </a:endParaRPr>
          </a:p>
        </p:txBody>
      </p:sp>
      <p:sp>
        <p:nvSpPr>
          <p:cNvPr id="6" name="Rectangle 1"/>
          <p:cNvSpPr>
            <a:spLocks noGrp="1" noChangeArrowheads="1"/>
          </p:cNvSpPr>
          <p:nvPr>
            <p:ph type="title" idx="4294967295"/>
          </p:nvPr>
        </p:nvSpPr>
        <p:spPr>
          <a:xfrm>
            <a:off x="4572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Whole Grain-Rich Questions</a:t>
            </a:r>
            <a:endParaRPr lang="en-US" sz="40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4876800"/>
          </a:xfrm>
        </p:spPr>
        <p:txBody>
          <a:bodyPr>
            <a:normAutofit/>
          </a:bodyPr>
          <a:lstStyle/>
          <a:p>
            <a:r>
              <a:rPr lang="en-US" sz="4400" dirty="0" smtClean="0">
                <a:ea typeface="MS Gothic" charset="0"/>
                <a:cs typeface="MS Gothic" charset="0"/>
              </a:rPr>
              <a:t>Question #1</a:t>
            </a:r>
          </a:p>
          <a:p>
            <a:pPr lvl="1"/>
            <a:r>
              <a:rPr lang="en-US" sz="3800" dirty="0" smtClean="0">
                <a:ea typeface="MS Gothic" charset="0"/>
                <a:cs typeface="MS Gothic" charset="0"/>
              </a:rPr>
              <a:t>Do all grain items have to be whole grain-rich?</a:t>
            </a:r>
          </a:p>
          <a:p>
            <a:pPr lvl="2"/>
            <a:r>
              <a:rPr lang="en-US" sz="3200" dirty="0" smtClean="0">
                <a:ea typeface="MS Gothic" charset="0"/>
                <a:cs typeface="MS Gothic" charset="0"/>
              </a:rPr>
              <a:t>NO. </a:t>
            </a:r>
            <a:r>
              <a:rPr lang="en-US" sz="3200" dirty="0" smtClean="0">
                <a:ea typeface="MS Gothic" charset="0"/>
                <a:cs typeface="Arial" pitchFamily="34" charset="0"/>
              </a:rPr>
              <a:t>Half of the grains must be whole grain-rich, and the other half may be enriched (not whole grain-rich)- until SY 2014-15</a:t>
            </a:r>
          </a:p>
        </p:txBody>
      </p:sp>
      <p:sp>
        <p:nvSpPr>
          <p:cNvPr id="6" name="Rectangle 1"/>
          <p:cNvSpPr>
            <a:spLocks noGrp="1" noChangeArrowheads="1"/>
          </p:cNvSpPr>
          <p:nvPr>
            <p:ph type="title" idx="4294967295"/>
          </p:nvPr>
        </p:nvSpPr>
        <p:spPr>
          <a:xfrm>
            <a:off x="4572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Whole Grain-Rich Questions</a:t>
            </a:r>
            <a:endParaRPr lang="en-US" sz="40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4876800"/>
          </a:xfrm>
        </p:spPr>
        <p:txBody>
          <a:bodyPr>
            <a:normAutofit/>
          </a:bodyPr>
          <a:lstStyle/>
          <a:p>
            <a:r>
              <a:rPr lang="en-US" sz="4400" dirty="0" smtClean="0">
                <a:ea typeface="MS Gothic" charset="0"/>
                <a:cs typeface="MS Gothic" charset="0"/>
              </a:rPr>
              <a:t>Question #2</a:t>
            </a:r>
          </a:p>
          <a:p>
            <a:pPr lvl="1"/>
            <a:r>
              <a:rPr lang="en-US" sz="3800" dirty="0" smtClean="0">
                <a:ea typeface="MS Gothic" charset="0"/>
                <a:cs typeface="MS Gothic" charset="0"/>
              </a:rPr>
              <a:t>Do schools have to offer a daily whole grain-rich item?</a:t>
            </a:r>
          </a:p>
        </p:txBody>
      </p:sp>
      <p:sp>
        <p:nvSpPr>
          <p:cNvPr id="6" name="Rectangle 1"/>
          <p:cNvSpPr>
            <a:spLocks noGrp="1" noChangeArrowheads="1"/>
          </p:cNvSpPr>
          <p:nvPr>
            <p:ph type="title" idx="4294967295"/>
          </p:nvPr>
        </p:nvSpPr>
        <p:spPr>
          <a:xfrm>
            <a:off x="4572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Whole Grain-Rich Questions</a:t>
            </a:r>
            <a:endParaRPr lang="en-US" sz="40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4876800"/>
          </a:xfrm>
        </p:spPr>
        <p:txBody>
          <a:bodyPr>
            <a:normAutofit/>
          </a:bodyPr>
          <a:lstStyle/>
          <a:p>
            <a:r>
              <a:rPr lang="en-US" sz="4400" dirty="0" smtClean="0">
                <a:ea typeface="MS Gothic" charset="0"/>
                <a:cs typeface="MS Gothic" charset="0"/>
              </a:rPr>
              <a:t>Question #2</a:t>
            </a:r>
          </a:p>
          <a:p>
            <a:pPr lvl="1"/>
            <a:r>
              <a:rPr lang="en-US" sz="3800" dirty="0" smtClean="0">
                <a:ea typeface="MS Gothic" charset="0"/>
                <a:cs typeface="MS Gothic" charset="0"/>
              </a:rPr>
              <a:t>Do schools have to offer a daily whole grain-rich item?</a:t>
            </a:r>
          </a:p>
          <a:p>
            <a:pPr lvl="2"/>
            <a:r>
              <a:rPr lang="en-US" sz="3200" dirty="0" smtClean="0">
                <a:ea typeface="MS Gothic" charset="0"/>
                <a:cs typeface="MS Gothic" charset="0"/>
              </a:rPr>
              <a:t>NO. </a:t>
            </a:r>
            <a:r>
              <a:rPr lang="en-US" sz="3200" dirty="0" smtClean="0">
                <a:ea typeface="MS Gothic" charset="0"/>
                <a:cs typeface="Arial" pitchFamily="34" charset="0"/>
              </a:rPr>
              <a:t>This is a weekly requirement.</a:t>
            </a:r>
            <a:endParaRPr lang="en-US" sz="3200" dirty="0" smtClean="0">
              <a:ea typeface="MS Gothic" charset="0"/>
              <a:cs typeface="MS Gothic" charset="0"/>
            </a:endParaRPr>
          </a:p>
          <a:p>
            <a:endParaRPr lang="en-US" sz="2800" dirty="0" smtClean="0">
              <a:ea typeface="MS Gothic" charset="0"/>
              <a:cs typeface="MS Gothic" charset="0"/>
            </a:endParaRPr>
          </a:p>
        </p:txBody>
      </p:sp>
      <p:sp>
        <p:nvSpPr>
          <p:cNvPr id="6" name="Rectangle 1"/>
          <p:cNvSpPr>
            <a:spLocks noGrp="1" noChangeArrowheads="1"/>
          </p:cNvSpPr>
          <p:nvPr>
            <p:ph type="title" idx="4294967295"/>
          </p:nvPr>
        </p:nvSpPr>
        <p:spPr>
          <a:xfrm>
            <a:off x="457200" y="533400"/>
            <a:ext cx="89916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Whole Grain-Rich Questions</a:t>
            </a:r>
            <a:endParaRPr lang="en-US" sz="40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4876800"/>
          </a:xfrm>
        </p:spPr>
        <p:txBody>
          <a:bodyPr>
            <a:normAutofit/>
          </a:bodyPr>
          <a:lstStyle/>
          <a:p>
            <a:r>
              <a:rPr lang="en-US" sz="3200" dirty="0" smtClean="0">
                <a:ea typeface="MS Gothic" charset="0"/>
                <a:cs typeface="MS Gothic" charset="0"/>
              </a:rPr>
              <a:t>Regulatory Requirement</a:t>
            </a:r>
          </a:p>
          <a:p>
            <a:r>
              <a:rPr lang="en-US" sz="3200" dirty="0" smtClean="0">
                <a:ea typeface="MS Gothic" charset="0"/>
                <a:cs typeface="MS Gothic" charset="0"/>
              </a:rPr>
              <a:t>Salad Bars</a:t>
            </a:r>
          </a:p>
          <a:p>
            <a:r>
              <a:rPr lang="en-US" sz="3200" dirty="0" smtClean="0">
                <a:ea typeface="MS Gothic" charset="0"/>
                <a:cs typeface="MS Gothic" charset="0"/>
              </a:rPr>
              <a:t>Daily minimums</a:t>
            </a:r>
          </a:p>
          <a:p>
            <a:pPr lvl="1"/>
            <a:r>
              <a:rPr lang="en-US" sz="2800" dirty="0" smtClean="0">
                <a:ea typeface="MS Gothic" charset="0"/>
                <a:cs typeface="MS Gothic" charset="0"/>
              </a:rPr>
              <a:t>Discussion</a:t>
            </a:r>
          </a:p>
          <a:p>
            <a:r>
              <a:rPr lang="en-US" sz="3200" dirty="0" smtClean="0">
                <a:ea typeface="MS Gothic" charset="0"/>
                <a:cs typeface="MS Gothic" charset="0"/>
              </a:rPr>
              <a:t>Vegetable subgroup weekly minimums</a:t>
            </a:r>
          </a:p>
          <a:p>
            <a:r>
              <a:rPr lang="en-US" sz="3200" dirty="0" smtClean="0">
                <a:ea typeface="MS Gothic" charset="0"/>
                <a:cs typeface="MS Gothic" charset="0"/>
              </a:rPr>
              <a:t>Weekly ranges (max/min)</a:t>
            </a:r>
          </a:p>
          <a:p>
            <a:pPr lvl="1"/>
            <a:r>
              <a:rPr lang="en-US" sz="2800" dirty="0" smtClean="0">
                <a:ea typeface="MS Gothic" charset="0"/>
                <a:cs typeface="MS Gothic" charset="0"/>
              </a:rPr>
              <a:t>Discussion</a:t>
            </a:r>
          </a:p>
          <a:p>
            <a:endParaRPr lang="en-US" sz="2800" dirty="0" smtClean="0">
              <a:ea typeface="MS Gothic" charset="0"/>
              <a:cs typeface="MS Gothic" charset="0"/>
            </a:endParaRPr>
          </a:p>
        </p:txBody>
      </p:sp>
      <p:sp>
        <p:nvSpPr>
          <p:cNvPr id="5" name="Rectangle 1"/>
          <p:cNvSpPr>
            <a:spLocks noGrp="1" noChangeArrowheads="1"/>
          </p:cNvSpPr>
          <p:nvPr>
            <p:ph type="title" idx="4294967295"/>
          </p:nvPr>
        </p:nvSpPr>
        <p:spPr>
          <a:xfrm>
            <a:off x="5334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Multiple Offerings and Serving Lines</a:t>
            </a:r>
            <a:endParaRPr lang="en-US" sz="4000" dirty="0"/>
          </a:p>
        </p:txBody>
      </p:sp>
      <p:sp>
        <p:nvSpPr>
          <p:cNvPr id="6" name="Rectangle 5"/>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4876800"/>
          </a:xfrm>
        </p:spPr>
        <p:txBody>
          <a:bodyPr>
            <a:normAutofit/>
          </a:bodyPr>
          <a:lstStyle/>
          <a:p>
            <a:r>
              <a:rPr lang="en-US" sz="3200" dirty="0" smtClean="0">
                <a:ea typeface="MS Gothic" charset="0"/>
                <a:cs typeface="MS Gothic" charset="0"/>
              </a:rPr>
              <a:t>Regulatory Requirement</a:t>
            </a:r>
          </a:p>
          <a:p>
            <a:pPr lvl="1"/>
            <a:r>
              <a:rPr lang="en-US" sz="2800" dirty="0" smtClean="0"/>
              <a:t>“Schools that offer a variety of lunches or multiple serving lines must make all required food components available to all students, on every lunch line, in at least the minimum required amounts” </a:t>
            </a:r>
          </a:p>
          <a:p>
            <a:pPr lvl="2"/>
            <a:r>
              <a:rPr lang="en-US" sz="2400" dirty="0" smtClean="0"/>
              <a:t>210.10(k)(2) on page 4147 in Federal Register</a:t>
            </a:r>
          </a:p>
          <a:p>
            <a:pPr lvl="1"/>
            <a:r>
              <a:rPr lang="en-US" sz="2800" dirty="0" smtClean="0">
                <a:ea typeface="MS Gothic" charset="0"/>
                <a:cs typeface="MS Gothic" charset="0"/>
              </a:rPr>
              <a:t>More detailed guidance to come (definitions of distinct serving lines, etc.)</a:t>
            </a:r>
          </a:p>
          <a:p>
            <a:endParaRPr lang="en-US" sz="2800" dirty="0" smtClean="0">
              <a:ea typeface="MS Gothic" charset="0"/>
              <a:cs typeface="MS Gothic" charset="0"/>
            </a:endParaRPr>
          </a:p>
        </p:txBody>
      </p:sp>
      <p:sp>
        <p:nvSpPr>
          <p:cNvPr id="6" name="Rectangle 1"/>
          <p:cNvSpPr>
            <a:spLocks noGrp="1" noChangeArrowheads="1"/>
          </p:cNvSpPr>
          <p:nvPr>
            <p:ph type="title" idx="4294967295"/>
          </p:nvPr>
        </p:nvSpPr>
        <p:spPr>
          <a:xfrm>
            <a:off x="5334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700" dirty="0" smtClean="0"/>
              <a:t>Multiple Offerings and Serving Lines (cont’d)</a:t>
            </a:r>
            <a:endParaRPr lang="en-US" sz="37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4876800"/>
          </a:xfrm>
        </p:spPr>
        <p:txBody>
          <a:bodyPr>
            <a:normAutofit fontScale="92500" lnSpcReduction="10000"/>
          </a:bodyPr>
          <a:lstStyle/>
          <a:p>
            <a:r>
              <a:rPr lang="en-US" sz="3200" dirty="0" smtClean="0">
                <a:ea typeface="MS Gothic" charset="0"/>
                <a:cs typeface="+mn-ea" charset="0"/>
              </a:rPr>
              <a:t>Excellent way to offer variety of vegetables</a:t>
            </a:r>
          </a:p>
          <a:p>
            <a:r>
              <a:rPr lang="en-US" sz="3200" dirty="0" smtClean="0">
                <a:ea typeface="MS Gothic" charset="0"/>
                <a:cs typeface="+mn-ea" charset="0"/>
              </a:rPr>
              <a:t>If a separate serving line, must offer all components of a reimbursable meal</a:t>
            </a:r>
          </a:p>
          <a:p>
            <a:pPr lvl="1"/>
            <a:r>
              <a:rPr lang="en-US" sz="2600" dirty="0" smtClean="0">
                <a:ea typeface="MS Gothic" charset="0"/>
                <a:cs typeface="+mn-ea" charset="0"/>
              </a:rPr>
              <a:t>All daily and weekly requirements must be met</a:t>
            </a:r>
          </a:p>
          <a:p>
            <a:pPr lvl="2"/>
            <a:r>
              <a:rPr lang="en-US" sz="2400" dirty="0" smtClean="0">
                <a:ea typeface="MS Gothic" charset="0"/>
                <a:cs typeface="+mn-ea" charset="0"/>
              </a:rPr>
              <a:t>For vegetable subgroups, schools must </a:t>
            </a:r>
            <a:r>
              <a:rPr lang="en-US" sz="2400" i="1" dirty="0" smtClean="0">
                <a:ea typeface="MS Gothic" charset="0"/>
                <a:cs typeface="+mn-ea" charset="0"/>
              </a:rPr>
              <a:t>offer</a:t>
            </a:r>
            <a:r>
              <a:rPr lang="en-US" sz="2400" dirty="0" smtClean="0">
                <a:ea typeface="MS Gothic" charset="0"/>
                <a:cs typeface="+mn-ea" charset="0"/>
              </a:rPr>
              <a:t>, but child does not have to take subgroups</a:t>
            </a:r>
          </a:p>
          <a:p>
            <a:pPr lvl="2"/>
            <a:r>
              <a:rPr lang="en-US" sz="2400" dirty="0" smtClean="0">
                <a:ea typeface="MS Gothic" charset="0"/>
                <a:cs typeface="+mn-ea" charset="0"/>
              </a:rPr>
              <a:t>Variety within subgroups encouraged but not required</a:t>
            </a:r>
          </a:p>
          <a:p>
            <a:r>
              <a:rPr lang="en-US" sz="3200" dirty="0" smtClean="0">
                <a:ea typeface="MS Gothic" charset="0"/>
                <a:cs typeface="+mn-ea" charset="0"/>
              </a:rPr>
              <a:t>Suggestions for using salad bars</a:t>
            </a:r>
          </a:p>
          <a:p>
            <a:pPr lvl="2"/>
            <a:r>
              <a:rPr lang="en-US" sz="2400" dirty="0" smtClean="0">
                <a:solidFill>
                  <a:schemeClr val="accent1"/>
                </a:solidFill>
                <a:ea typeface="MS Gothic" charset="0"/>
                <a:cs typeface="+mn-ea" charset="0"/>
              </a:rPr>
              <a:t>http://teamnutrition.usda.gov/Resources/tricks_trade.pdf </a:t>
            </a:r>
          </a:p>
          <a:p>
            <a:pPr lvl="4"/>
            <a:r>
              <a:rPr lang="en-US" sz="2400" dirty="0" smtClean="0"/>
              <a:t>Know the planned portion sizes</a:t>
            </a:r>
          </a:p>
          <a:p>
            <a:pPr lvl="4"/>
            <a:r>
              <a:rPr lang="en-US" sz="2400" dirty="0" smtClean="0"/>
              <a:t>Pre-portion some foods</a:t>
            </a:r>
          </a:p>
          <a:p>
            <a:pPr lvl="4"/>
            <a:r>
              <a:rPr lang="en-US" sz="2400" dirty="0" smtClean="0"/>
              <a:t>Use portion-controlled serving utensils</a:t>
            </a:r>
          </a:p>
          <a:p>
            <a:endParaRPr lang="en-US" sz="2800" dirty="0" smtClean="0">
              <a:ea typeface="MS Gothic" charset="0"/>
              <a:cs typeface="MS Gothic" charset="0"/>
            </a:endParaRPr>
          </a:p>
        </p:txBody>
      </p:sp>
      <p:sp>
        <p:nvSpPr>
          <p:cNvPr id="5" name="Rectangle 1"/>
          <p:cNvSpPr>
            <a:spLocks noGrp="1" noChangeArrowheads="1"/>
          </p:cNvSpPr>
          <p:nvPr>
            <p:ph type="title" idx="4294967295"/>
          </p:nvPr>
        </p:nvSpPr>
        <p:spPr>
          <a:xfrm>
            <a:off x="4572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200" dirty="0" smtClean="0"/>
              <a:t>Salad Bars</a:t>
            </a:r>
            <a:endParaRPr lang="en-US" sz="4200" dirty="0"/>
          </a:p>
        </p:txBody>
      </p:sp>
      <p:sp>
        <p:nvSpPr>
          <p:cNvPr id="6" name="Rectangle 5"/>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534400" cy="5029200"/>
          </a:xfrm>
        </p:spPr>
        <p:txBody>
          <a:bodyPr>
            <a:normAutofit/>
          </a:bodyPr>
          <a:lstStyle/>
          <a:p>
            <a:r>
              <a:rPr lang="en-US" sz="3400" dirty="0" smtClean="0">
                <a:ea typeface="MS Gothic" charset="0"/>
                <a:cs typeface="MS Gothic" charset="0"/>
              </a:rPr>
              <a:t>Daily minimum requirements</a:t>
            </a:r>
          </a:p>
          <a:p>
            <a:pPr lvl="1"/>
            <a:r>
              <a:rPr lang="en-US" sz="2800" dirty="0" smtClean="0">
                <a:ea typeface="MS Gothic" charset="0"/>
                <a:cs typeface="MS Gothic" charset="0"/>
              </a:rPr>
              <a:t>Students must select the minimum daily requirement to meet any single meal component</a:t>
            </a:r>
          </a:p>
          <a:p>
            <a:r>
              <a:rPr lang="en-US" sz="3400" dirty="0" smtClean="0">
                <a:cs typeface="+mn-ea" charset="0"/>
              </a:rPr>
              <a:t>All offerings must meet the minimum requirement </a:t>
            </a:r>
            <a:endParaRPr lang="en-US" sz="3400" dirty="0" smtClean="0">
              <a:ea typeface="MS Gothic" charset="0"/>
              <a:cs typeface="MS Gothic" charset="0"/>
            </a:endParaRPr>
          </a:p>
          <a:p>
            <a:endParaRPr lang="en-US" sz="2800" dirty="0" smtClean="0">
              <a:ea typeface="MS Gothic" charset="0"/>
              <a:cs typeface="MS Gothic" charset="0"/>
            </a:endParaRPr>
          </a:p>
        </p:txBody>
      </p:sp>
      <p:sp>
        <p:nvSpPr>
          <p:cNvPr id="6" name="Rectangle 1"/>
          <p:cNvSpPr>
            <a:spLocks noGrp="1" noChangeArrowheads="1"/>
          </p:cNvSpPr>
          <p:nvPr>
            <p:ph type="title" idx="4294967295"/>
          </p:nvPr>
        </p:nvSpPr>
        <p:spPr>
          <a:xfrm>
            <a:off x="1524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Multiple Offerings and Serving Lines (cont’d)</a:t>
            </a:r>
            <a:endParaRPr lang="en-US" sz="40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352" y="1066800"/>
            <a:ext cx="7772400" cy="1197864"/>
          </a:xfrm>
          <a:ln w="0">
            <a:noFill/>
          </a:ln>
        </p:spPr>
        <p:txBody>
          <a:bodyPr>
            <a:scene3d>
              <a:camera prst="orthographicFront"/>
              <a:lightRig rig="freezing" dir="t">
                <a:rot lat="0" lon="0" rev="5640000"/>
              </a:lightRig>
            </a:scene3d>
            <a:sp3d prstMaterial="flat">
              <a:bevelT w="38100" h="38100"/>
            </a:sp3d>
          </a:bodyPr>
          <a:lstStyle/>
          <a:p>
            <a:pPr algn="ctr"/>
            <a:r>
              <a:rPr lang="en-US" sz="5000" dirty="0" smtClean="0">
                <a:solidFill>
                  <a:schemeClr val="tx1"/>
                </a:solidFill>
                <a:effectLst/>
              </a:rPr>
              <a:t>Lunch Meal Components</a:t>
            </a:r>
            <a:endParaRPr lang="en-US" sz="5000" dirty="0">
              <a:solidFill>
                <a:schemeClr val="tx1"/>
              </a:solidFill>
              <a:effectLst/>
            </a:endParaRPr>
          </a:p>
        </p:txBody>
      </p:sp>
      <p:sp>
        <p:nvSpPr>
          <p:cNvPr id="9" name="Text Placeholder 8"/>
          <p:cNvSpPr>
            <a:spLocks noGrp="1"/>
          </p:cNvSpPr>
          <p:nvPr>
            <p:ph type="body" idx="1"/>
          </p:nvPr>
        </p:nvSpPr>
        <p:spPr>
          <a:xfrm>
            <a:off x="530352" y="2704664"/>
            <a:ext cx="7772400" cy="3467536"/>
          </a:xfrm>
        </p:spPr>
        <p:txBody>
          <a:bodyPr>
            <a:normAutofit lnSpcReduction="10000"/>
          </a:bodyPr>
          <a:lstStyle/>
          <a:p>
            <a:pPr marL="274320" lvl="0" indent="-274320">
              <a:spcBef>
                <a:spcPts val="700"/>
              </a:spcBef>
              <a:buClr>
                <a:srgbClr val="B4BC4C"/>
              </a:buClr>
              <a:buSzPct val="85000"/>
              <a:buFont typeface="Wingdings 2"/>
              <a:buChar char=""/>
            </a:pPr>
            <a:r>
              <a:rPr lang="en-US" sz="2800" dirty="0" smtClean="0">
                <a:solidFill>
                  <a:prstClr val="white"/>
                </a:solidFill>
              </a:rPr>
              <a:t>Fruits</a:t>
            </a:r>
          </a:p>
          <a:p>
            <a:pPr marL="274320" lvl="0" indent="-274320">
              <a:spcBef>
                <a:spcPts val="700"/>
              </a:spcBef>
              <a:buClr>
                <a:srgbClr val="B4BC4C"/>
              </a:buClr>
              <a:buSzPct val="85000"/>
              <a:buFont typeface="Wingdings 2"/>
              <a:buChar char=""/>
            </a:pPr>
            <a:endParaRPr lang="en-US" sz="1100" dirty="0" smtClean="0">
              <a:solidFill>
                <a:prstClr val="white"/>
              </a:solidFill>
            </a:endParaRPr>
          </a:p>
          <a:p>
            <a:pPr marL="274320" lvl="0" indent="-274320">
              <a:spcBef>
                <a:spcPts val="700"/>
              </a:spcBef>
              <a:buClr>
                <a:srgbClr val="B4BC4C"/>
              </a:buClr>
              <a:buSzPct val="85000"/>
              <a:buFont typeface="Wingdings 2"/>
              <a:buChar char=""/>
            </a:pPr>
            <a:r>
              <a:rPr lang="en-US" sz="2800" dirty="0" smtClean="0">
                <a:solidFill>
                  <a:prstClr val="white"/>
                </a:solidFill>
              </a:rPr>
              <a:t>Vegetables</a:t>
            </a:r>
          </a:p>
          <a:p>
            <a:pPr marL="274320" lvl="0" indent="-274320">
              <a:spcBef>
                <a:spcPts val="700"/>
              </a:spcBef>
              <a:buClr>
                <a:srgbClr val="B4BC4C"/>
              </a:buClr>
              <a:buSzPct val="85000"/>
              <a:buFont typeface="Wingdings 2"/>
              <a:buChar char=""/>
            </a:pPr>
            <a:endParaRPr lang="en-US" sz="1100" dirty="0" smtClean="0">
              <a:solidFill>
                <a:prstClr val="white"/>
              </a:solidFill>
            </a:endParaRPr>
          </a:p>
          <a:p>
            <a:pPr marL="274320" lvl="0" indent="-274320">
              <a:spcBef>
                <a:spcPts val="700"/>
              </a:spcBef>
              <a:buClr>
                <a:srgbClr val="B4BC4C"/>
              </a:buClr>
              <a:buSzPct val="85000"/>
              <a:buFont typeface="Wingdings 2"/>
              <a:buChar char=""/>
            </a:pPr>
            <a:r>
              <a:rPr lang="en-US" sz="2800" dirty="0" smtClean="0">
                <a:solidFill>
                  <a:prstClr val="white"/>
                </a:solidFill>
              </a:rPr>
              <a:t>Grains</a:t>
            </a:r>
          </a:p>
          <a:p>
            <a:pPr marL="274320" lvl="0" indent="-274320">
              <a:spcBef>
                <a:spcPts val="700"/>
              </a:spcBef>
              <a:buClr>
                <a:srgbClr val="B4BC4C"/>
              </a:buClr>
              <a:buSzPct val="85000"/>
              <a:buFont typeface="Wingdings 2"/>
              <a:buChar char=""/>
            </a:pPr>
            <a:endParaRPr lang="en-US" sz="1000" dirty="0" smtClean="0">
              <a:solidFill>
                <a:prstClr val="white"/>
              </a:solidFill>
            </a:endParaRPr>
          </a:p>
          <a:p>
            <a:pPr marL="274320" lvl="0" indent="-274320">
              <a:spcBef>
                <a:spcPts val="700"/>
              </a:spcBef>
              <a:buClr>
                <a:srgbClr val="B4BC4C"/>
              </a:buClr>
              <a:buSzPct val="85000"/>
              <a:buFont typeface="Wingdings 2"/>
              <a:buChar char=""/>
            </a:pPr>
            <a:r>
              <a:rPr lang="en-US" sz="2800" dirty="0" smtClean="0">
                <a:solidFill>
                  <a:prstClr val="white"/>
                </a:solidFill>
              </a:rPr>
              <a:t>Meat/Meat Alternate</a:t>
            </a:r>
          </a:p>
          <a:p>
            <a:pPr marL="274320" lvl="0" indent="-274320">
              <a:spcBef>
                <a:spcPts val="700"/>
              </a:spcBef>
              <a:buClr>
                <a:srgbClr val="B4BC4C"/>
              </a:buClr>
              <a:buSzPct val="85000"/>
              <a:buFont typeface="Wingdings 2"/>
              <a:buChar char=""/>
            </a:pPr>
            <a:endParaRPr lang="en-US" sz="1000" dirty="0" smtClean="0">
              <a:solidFill>
                <a:prstClr val="white"/>
              </a:solidFill>
            </a:endParaRPr>
          </a:p>
          <a:p>
            <a:pPr marL="274320" lvl="0" indent="-274320">
              <a:spcBef>
                <a:spcPts val="700"/>
              </a:spcBef>
              <a:buClr>
                <a:srgbClr val="B4BC4C"/>
              </a:buClr>
              <a:buSzPct val="85000"/>
              <a:buFont typeface="Wingdings 2"/>
              <a:buChar char=""/>
            </a:pPr>
            <a:r>
              <a:rPr lang="en-US" sz="2800" dirty="0" smtClean="0">
                <a:solidFill>
                  <a:prstClr val="white"/>
                </a:solidFill>
              </a:rPr>
              <a:t>Milk</a:t>
            </a:r>
          </a:p>
          <a:p>
            <a:endParaRPr lang="en-US" dirty="0"/>
          </a:p>
        </p:txBody>
      </p:sp>
      <p:sp>
        <p:nvSpPr>
          <p:cNvPr id="5" name="Slide Number Placeholder 4"/>
          <p:cNvSpPr>
            <a:spLocks noGrp="1"/>
          </p:cNvSpPr>
          <p:nvPr>
            <p:ph type="sldNum" sz="quarter" idx="12"/>
          </p:nvPr>
        </p:nvSpPr>
        <p:spPr/>
        <p:txBody>
          <a:bodyPr/>
          <a:lstStyle/>
          <a:p>
            <a:fld id="{C349C2B7-80B8-4F28-B182-D3819F42EDD1}"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5029200"/>
          </a:xfrm>
        </p:spPr>
        <p:txBody>
          <a:bodyPr>
            <a:normAutofit/>
          </a:bodyPr>
          <a:lstStyle/>
          <a:p>
            <a:r>
              <a:rPr lang="en-US" sz="3400" dirty="0" smtClean="0">
                <a:ea typeface="MS Gothic" charset="0"/>
                <a:cs typeface="MS Gothic" charset="0"/>
              </a:rPr>
              <a:t>Compliance Approach Discussion</a:t>
            </a:r>
          </a:p>
          <a:p>
            <a:pPr lvl="1"/>
            <a:r>
              <a:rPr lang="en-US" sz="3000" dirty="0" smtClean="0">
                <a:ea typeface="MS Gothic" charset="0"/>
                <a:cs typeface="MS Gothic" charset="0"/>
              </a:rPr>
              <a:t>Average of all daily offerings are in compliance</a:t>
            </a:r>
          </a:p>
          <a:p>
            <a:pPr lvl="3">
              <a:buNone/>
            </a:pPr>
            <a:endParaRPr lang="en-US" sz="2600" dirty="0" smtClean="0">
              <a:cs typeface="+mn-ea" charset="0"/>
            </a:endParaRPr>
          </a:p>
          <a:p>
            <a:pPr lvl="3">
              <a:buNone/>
            </a:pPr>
            <a:r>
              <a:rPr lang="en-US" sz="2600" dirty="0" smtClean="0">
                <a:cs typeface="+mn-ea" charset="0"/>
              </a:rPr>
              <a:t>OR</a:t>
            </a:r>
          </a:p>
          <a:p>
            <a:pPr lvl="3">
              <a:buNone/>
            </a:pPr>
            <a:endParaRPr lang="en-US" sz="2600" dirty="0" smtClean="0">
              <a:cs typeface="+mn-ea" charset="0"/>
            </a:endParaRPr>
          </a:p>
          <a:p>
            <a:pPr lvl="1"/>
            <a:r>
              <a:rPr lang="en-US" sz="3000" dirty="0" smtClean="0">
                <a:cs typeface="+mn-ea" charset="0"/>
              </a:rPr>
              <a:t>All offerings of the food groups be equal to or above the daily minimum requirements</a:t>
            </a:r>
            <a:endParaRPr lang="en-US" sz="3000" dirty="0" smtClean="0">
              <a:ea typeface="MS Gothic" charset="0"/>
              <a:cs typeface="MS Gothic" charset="0"/>
            </a:endParaRPr>
          </a:p>
          <a:p>
            <a:endParaRPr lang="en-US" sz="2800" dirty="0" smtClean="0">
              <a:ea typeface="MS Gothic" charset="0"/>
              <a:cs typeface="MS Gothic" charset="0"/>
            </a:endParaRPr>
          </a:p>
        </p:txBody>
      </p:sp>
      <p:sp>
        <p:nvSpPr>
          <p:cNvPr id="6" name="Rectangle 1"/>
          <p:cNvSpPr>
            <a:spLocks noGrp="1" noChangeArrowheads="1"/>
          </p:cNvSpPr>
          <p:nvPr>
            <p:ph type="title" idx="4294967295"/>
          </p:nvPr>
        </p:nvSpPr>
        <p:spPr>
          <a:xfrm>
            <a:off x="5334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700" dirty="0" smtClean="0"/>
              <a:t>Multiple Offerings and Serving Lines (cont’d)</a:t>
            </a:r>
            <a:endParaRPr lang="en-US" sz="37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5029200"/>
          </a:xfrm>
        </p:spPr>
        <p:txBody>
          <a:bodyPr>
            <a:normAutofit/>
          </a:bodyPr>
          <a:lstStyle/>
          <a:p>
            <a:r>
              <a:rPr lang="en-US" sz="3400" dirty="0" smtClean="0">
                <a:ea typeface="MS Gothic" charset="0"/>
                <a:cs typeface="MS Gothic" charset="0"/>
              </a:rPr>
              <a:t>Vegetable subgroup weekly requirements</a:t>
            </a:r>
          </a:p>
          <a:p>
            <a:pPr lvl="1"/>
            <a:r>
              <a:rPr lang="en-US" sz="3000" dirty="0" smtClean="0">
                <a:ea typeface="MS Gothic" charset="0"/>
                <a:cs typeface="MS Gothic" charset="0"/>
              </a:rPr>
              <a:t>No daily subgroup requirement</a:t>
            </a:r>
          </a:p>
          <a:p>
            <a:pPr lvl="2"/>
            <a:r>
              <a:rPr lang="en-US" sz="2600" dirty="0" smtClean="0">
                <a:ea typeface="MS Gothic" charset="0"/>
                <a:cs typeface="MS Gothic" charset="0"/>
              </a:rPr>
              <a:t>What if a school only serves two of the weekly subgroups on one day (the same day) and the student may choose only one of these?</a:t>
            </a:r>
          </a:p>
          <a:p>
            <a:pPr lvl="3"/>
            <a:r>
              <a:rPr lang="en-US" sz="2400" dirty="0" smtClean="0">
                <a:ea typeface="MS Gothic" charset="0"/>
                <a:cs typeface="MS Gothic" charset="0"/>
              </a:rPr>
              <a:t>Need to make the affected subgroups available for student selection on an additional day</a:t>
            </a:r>
          </a:p>
          <a:p>
            <a:pPr lvl="2"/>
            <a:r>
              <a:rPr lang="en-US" sz="2600" dirty="0" smtClean="0">
                <a:ea typeface="MS Gothic" charset="0"/>
                <a:cs typeface="MS Gothic" charset="0"/>
              </a:rPr>
              <a:t>Lots of training and technical assistance needed to prevent/correct this</a:t>
            </a:r>
          </a:p>
          <a:p>
            <a:endParaRPr lang="en-US" sz="2800" dirty="0" smtClean="0">
              <a:ea typeface="MS Gothic" charset="0"/>
              <a:cs typeface="MS Gothic" charset="0"/>
            </a:endParaRPr>
          </a:p>
        </p:txBody>
      </p:sp>
      <p:sp>
        <p:nvSpPr>
          <p:cNvPr id="6" name="Rectangle 1"/>
          <p:cNvSpPr>
            <a:spLocks noGrp="1" noChangeArrowheads="1"/>
          </p:cNvSpPr>
          <p:nvPr>
            <p:ph type="title" idx="4294967295"/>
          </p:nvPr>
        </p:nvSpPr>
        <p:spPr>
          <a:xfrm>
            <a:off x="5334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700" dirty="0" smtClean="0"/>
              <a:t>Multiple Offerings and Serving Lines (cont’d)</a:t>
            </a:r>
            <a:endParaRPr lang="en-US" sz="37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09600" y="1950720"/>
          <a:ext cx="7772400" cy="2438400"/>
        </p:xfrm>
        <a:graphic>
          <a:graphicData uri="http://schemas.openxmlformats.org/drawingml/2006/table">
            <a:tbl>
              <a:tblPr/>
              <a:tblGrid>
                <a:gridCol w="2591318"/>
                <a:gridCol w="2591318"/>
                <a:gridCol w="2589764"/>
              </a:tblGrid>
              <a:tr h="194310">
                <a:tc>
                  <a:txBody>
                    <a:bodyPr/>
                    <a:lstStyle/>
                    <a:p>
                      <a:pPr marL="0" marR="0">
                        <a:spcBef>
                          <a:spcPts val="600"/>
                        </a:spcBef>
                        <a:spcAft>
                          <a:spcPts val="300"/>
                        </a:spcAft>
                        <a:tabLst>
                          <a:tab pos="274320" algn="l"/>
                          <a:tab pos="457200" algn="l"/>
                        </a:tabLst>
                      </a:pPr>
                      <a:r>
                        <a:rPr lang="en-US" sz="1600" b="1" dirty="0">
                          <a:latin typeface="Arial"/>
                          <a:ea typeface="Times New Roman"/>
                          <a:cs typeface="Times New Roman"/>
                        </a:rPr>
                        <a:t>Food Item</a:t>
                      </a: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300"/>
                        </a:spcAft>
                        <a:tabLst>
                          <a:tab pos="274320" algn="l"/>
                        </a:tabLst>
                      </a:pPr>
                      <a:r>
                        <a:rPr lang="en-US" sz="1600" b="1" dirty="0">
                          <a:latin typeface="Arial"/>
                          <a:ea typeface="Times New Roman"/>
                          <a:cs typeface="Times New Roman"/>
                        </a:rPr>
                        <a:t>Portion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300"/>
                        </a:spcAft>
                        <a:tabLst>
                          <a:tab pos="274320" algn="l"/>
                        </a:tabLst>
                      </a:pPr>
                      <a:r>
                        <a:rPr lang="en-US" sz="1600" b="1" dirty="0">
                          <a:latin typeface="Arial"/>
                          <a:ea typeface="Times New Roman"/>
                          <a:cs typeface="Times New Roman"/>
                        </a:rPr>
                        <a:t>Vegetable Subgroup Contribution</a:t>
                      </a: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marL="0" marR="0">
                        <a:spcBef>
                          <a:spcPts val="300"/>
                        </a:spcBef>
                        <a:spcAft>
                          <a:spcPts val="300"/>
                        </a:spcAft>
                      </a:pPr>
                      <a:r>
                        <a:rPr lang="en-US" sz="1600" dirty="0">
                          <a:latin typeface="Arial"/>
                          <a:ea typeface="Times New Roman"/>
                          <a:cs typeface="Times New Roman"/>
                        </a:rPr>
                        <a:t>Chili con carne with beans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600">
                          <a:latin typeface="Arial"/>
                          <a:ea typeface="Times New Roman"/>
                          <a:cs typeface="Times New Roman"/>
                        </a:rPr>
                        <a:t>1 cup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600">
                          <a:latin typeface="Arial"/>
                          <a:ea typeface="Times New Roman"/>
                          <a:cs typeface="Times New Roman"/>
                        </a:rPr>
                        <a:t>1/2 cup legumes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a:spcBef>
                          <a:spcPts val="300"/>
                        </a:spcBef>
                        <a:spcAft>
                          <a:spcPts val="300"/>
                        </a:spcAft>
                      </a:pPr>
                      <a:r>
                        <a:rPr lang="en-US" sz="1600" dirty="0">
                          <a:latin typeface="Arial"/>
                          <a:ea typeface="Times New Roman"/>
                          <a:cs typeface="Times New Roman"/>
                        </a:rPr>
                        <a:t>Chicken Caesar entree salad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Arial"/>
                          <a:ea typeface="Times New Roman"/>
                          <a:cs typeface="Times New Roman"/>
                        </a:rPr>
                        <a:t>1 salad </a:t>
                      </a:r>
                    </a:p>
                    <a:p>
                      <a:pPr marL="0" marR="0">
                        <a:spcBef>
                          <a:spcPts val="0"/>
                        </a:spcBef>
                        <a:spcAft>
                          <a:spcPts val="0"/>
                        </a:spcAft>
                      </a:pPr>
                      <a:r>
                        <a:rPr lang="en-US" sz="1600" dirty="0">
                          <a:latin typeface="Arial"/>
                          <a:ea typeface="Times New Roman"/>
                          <a:cs typeface="Times New Roman"/>
                        </a:rPr>
                        <a:t>(2 cups romaine lettuce, 3 oz grilled chicken)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600" dirty="0">
                          <a:latin typeface="Arial"/>
                          <a:ea typeface="Times New Roman"/>
                          <a:cs typeface="Times New Roman"/>
                        </a:rPr>
                        <a:t>1 cup dark green vegetables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a:spcBef>
                          <a:spcPts val="300"/>
                        </a:spcBef>
                        <a:spcAft>
                          <a:spcPts val="300"/>
                        </a:spcAft>
                      </a:pPr>
                      <a:r>
                        <a:rPr lang="en-US" sz="1600">
                          <a:latin typeface="Arial"/>
                          <a:ea typeface="Times New Roman"/>
                          <a:cs typeface="Times New Roman"/>
                        </a:rPr>
                        <a:t>Soft taco with chicken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Arial"/>
                          <a:ea typeface="Times New Roman"/>
                          <a:cs typeface="Times New Roman"/>
                        </a:rPr>
                        <a:t>1 taco </a:t>
                      </a:r>
                    </a:p>
                    <a:p>
                      <a:pPr marL="0" marR="0">
                        <a:spcBef>
                          <a:spcPts val="0"/>
                        </a:spcBef>
                        <a:spcAft>
                          <a:spcPts val="0"/>
                        </a:spcAft>
                      </a:pPr>
                      <a:r>
                        <a:rPr lang="en-US" sz="1600" dirty="0">
                          <a:latin typeface="Arial"/>
                          <a:ea typeface="Times New Roman"/>
                          <a:cs typeface="Times New Roman"/>
                        </a:rPr>
                        <a:t>(2.5 oz pita, 2 oz grilled chicken, iceberg lettuce topping)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600" dirty="0">
                          <a:latin typeface="Arial"/>
                          <a:ea typeface="Times New Roman"/>
                          <a:cs typeface="Times New Roman"/>
                        </a:rPr>
                        <a:t>N/A</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533400" y="5334000"/>
          <a:ext cx="7848601" cy="1143000"/>
        </p:xfrm>
        <a:graphic>
          <a:graphicData uri="http://schemas.openxmlformats.org/drawingml/2006/table">
            <a:tbl>
              <a:tblPr/>
              <a:tblGrid>
                <a:gridCol w="4401496"/>
                <a:gridCol w="3447105"/>
              </a:tblGrid>
              <a:tr h="547441">
                <a:tc>
                  <a:txBody>
                    <a:bodyPr/>
                    <a:lstStyle/>
                    <a:p>
                      <a:pPr marL="0" marR="0">
                        <a:spcBef>
                          <a:spcPts val="600"/>
                        </a:spcBef>
                        <a:spcAft>
                          <a:spcPts val="300"/>
                        </a:spcAft>
                        <a:tabLst>
                          <a:tab pos="274320" algn="l"/>
                        </a:tabLst>
                      </a:pPr>
                      <a:r>
                        <a:rPr lang="en-US" sz="1600" b="1" dirty="0">
                          <a:latin typeface="Arial"/>
                          <a:ea typeface="Times New Roman"/>
                          <a:cs typeface="Times New Roman"/>
                        </a:rPr>
                        <a:t>Food Item</a:t>
                      </a: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300"/>
                        </a:spcAft>
                        <a:tabLst>
                          <a:tab pos="274320" algn="l"/>
                        </a:tabLst>
                      </a:pPr>
                      <a:r>
                        <a:rPr lang="en-US" sz="1600" b="1" dirty="0">
                          <a:latin typeface="Arial"/>
                          <a:ea typeface="Times New Roman"/>
                          <a:cs typeface="Times New Roman"/>
                        </a:rPr>
                        <a:t>Portion size/ </a:t>
                      </a:r>
                      <a:r>
                        <a:rPr lang="en-US" sz="1600" b="1" dirty="0" smtClean="0">
                          <a:latin typeface="Arial"/>
                          <a:ea typeface="Times New Roman"/>
                          <a:cs typeface="Times New Roman"/>
                        </a:rPr>
                        <a:t>Vegetable Subgroup</a:t>
                      </a:r>
                      <a:endParaRPr lang="en-US" sz="1600" b="1" dirty="0">
                        <a:latin typeface="Arial"/>
                        <a:ea typeface="Times New Roman"/>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553">
                <a:tc>
                  <a:txBody>
                    <a:bodyPr/>
                    <a:lstStyle/>
                    <a:p>
                      <a:pPr marL="0" marR="0">
                        <a:spcBef>
                          <a:spcPts val="0"/>
                        </a:spcBef>
                        <a:spcAft>
                          <a:spcPts val="0"/>
                        </a:spcAft>
                      </a:pPr>
                      <a:r>
                        <a:rPr lang="en-US" sz="1600" dirty="0">
                          <a:latin typeface="Arial"/>
                          <a:ea typeface="Times New Roman"/>
                          <a:cs typeface="Times New Roman"/>
                        </a:rPr>
                        <a:t>Broccoli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600" dirty="0">
                          <a:latin typeface="Arial"/>
                          <a:ea typeface="Times New Roman"/>
                          <a:cs typeface="Times New Roman"/>
                        </a:rPr>
                        <a:t>1/2 cup dark green vegetables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10006">
                <a:tc>
                  <a:txBody>
                    <a:bodyPr/>
                    <a:lstStyle/>
                    <a:p>
                      <a:pPr marL="0" marR="0">
                        <a:spcBef>
                          <a:spcPts val="0"/>
                        </a:spcBef>
                        <a:spcAft>
                          <a:spcPts val="0"/>
                        </a:spcAft>
                      </a:pPr>
                      <a:r>
                        <a:rPr lang="en-US" sz="1600" dirty="0">
                          <a:latin typeface="Arial"/>
                          <a:ea typeface="Times New Roman"/>
                          <a:cs typeface="Times New Roman"/>
                        </a:rPr>
                        <a:t>Pinto beans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Arial"/>
                          <a:ea typeface="Times New Roman"/>
                          <a:cs typeface="Times New Roman"/>
                        </a:rPr>
                        <a:t>1/2 cup legumes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Grp="1" noChangeArrowheads="1"/>
          </p:cNvSpPr>
          <p:nvPr>
            <p:ph type="title" idx="4294967295"/>
          </p:nvPr>
        </p:nvSpPr>
        <p:spPr>
          <a:xfrm>
            <a:off x="5334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700" dirty="0" smtClean="0"/>
              <a:t>Multiple Offerings and Serving Lines (cont’d)</a:t>
            </a:r>
            <a:endParaRPr lang="en-US" sz="3700" dirty="0"/>
          </a:p>
        </p:txBody>
      </p:sp>
      <p:sp>
        <p:nvSpPr>
          <p:cNvPr id="8" name="Rectangle 7"/>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Slide Number Placeholder 9"/>
          <p:cNvSpPr>
            <a:spLocks noGrp="1"/>
          </p:cNvSpPr>
          <p:nvPr>
            <p:ph type="sldNum" sz="quarter" idx="12"/>
          </p:nvPr>
        </p:nvSpPr>
        <p:spPr/>
        <p:txBody>
          <a:bodyPr/>
          <a:lstStyle/>
          <a:p>
            <a:fld id="{C349C2B7-80B8-4F28-B182-D3819F42EDD1}"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Grp="1" noChangeArrowheads="1"/>
          </p:cNvSpPr>
          <p:nvPr>
            <p:ph type="title" idx="4294967295"/>
          </p:nvPr>
        </p:nvSpPr>
        <p:spPr>
          <a:xfrm>
            <a:off x="1371600" y="457200"/>
            <a:ext cx="6324600" cy="6858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smtClean="0"/>
              <a:t>Vegetable Subgroup Decision Tree</a:t>
            </a:r>
            <a:endParaRPr lang="en-US" sz="3400" dirty="0"/>
          </a:p>
        </p:txBody>
      </p:sp>
      <p:sp>
        <p:nvSpPr>
          <p:cNvPr id="11" name="Text Box 2"/>
          <p:cNvSpPr txBox="1">
            <a:spLocks noChangeArrowheads="1"/>
          </p:cNvSpPr>
          <p:nvPr/>
        </p:nvSpPr>
        <p:spPr bwMode="auto">
          <a:xfrm>
            <a:off x="609600" y="1447800"/>
            <a:ext cx="8229600" cy="4800600"/>
          </a:xfrm>
          <a:prstGeom prst="rect">
            <a:avLst/>
          </a:prstGeom>
          <a:noFill/>
          <a:ln w="9360">
            <a:noFill/>
            <a:miter lim="800000"/>
            <a:headEnd/>
            <a:tailEnd/>
          </a:ln>
          <a:effectLst/>
        </p:spPr>
        <p:txBody>
          <a:bodyPr lIns="90000" tIns="73224" rIns="90000" bIns="45000"/>
          <a:lstStyle/>
          <a:p>
            <a:pPr marL="342900" indent="-341313">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FFFFFF"/>
              </a:solidFill>
              <a:ea typeface="MS Gothic" charset="0"/>
              <a:cs typeface="MS Gothic" charset="0"/>
            </a:endParaRPr>
          </a:p>
          <a:p>
            <a:pPr marL="342900" indent="-341313" hangingPunct="1">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FFFFFF"/>
              </a:solidFill>
              <a:ea typeface="MS Gothic" charset="0"/>
              <a:cs typeface="MS Gothic" charset="0"/>
            </a:endParaRPr>
          </a:p>
        </p:txBody>
      </p:sp>
      <p:sp>
        <p:nvSpPr>
          <p:cNvPr id="7" name="Rectangle 6"/>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p:cNvSpPr>
            <a:spLocks noGrp="1"/>
          </p:cNvSpPr>
          <p:nvPr>
            <p:ph type="sldNum" sz="quarter" idx="12"/>
          </p:nvPr>
        </p:nvSpPr>
        <p:spPr/>
        <p:txBody>
          <a:bodyPr/>
          <a:lstStyle/>
          <a:p>
            <a:fld id="{C349C2B7-80B8-4F28-B182-D3819F42EDD1}" type="slidenum">
              <a:rPr lang="en-US" smtClean="0"/>
              <a:pPr/>
              <a:t>83</a:t>
            </a:fld>
            <a:endParaRPr lang="en-US"/>
          </a:p>
        </p:txBody>
      </p:sp>
      <p:grpSp>
        <p:nvGrpSpPr>
          <p:cNvPr id="1028" name="Group 4"/>
          <p:cNvGrpSpPr>
            <a:grpSpLocks noChangeAspect="1"/>
          </p:cNvGrpSpPr>
          <p:nvPr/>
        </p:nvGrpSpPr>
        <p:grpSpPr bwMode="auto">
          <a:xfrm>
            <a:off x="1143000" y="1143000"/>
            <a:ext cx="7810500" cy="5486400"/>
            <a:chOff x="672" y="912"/>
            <a:chExt cx="4556" cy="3264"/>
          </a:xfrm>
        </p:grpSpPr>
        <p:sp>
          <p:nvSpPr>
            <p:cNvPr id="1027" name="AutoShape 3"/>
            <p:cNvSpPr>
              <a:spLocks noChangeAspect="1" noChangeArrowheads="1" noTextEdit="1"/>
            </p:cNvSpPr>
            <p:nvPr/>
          </p:nvSpPr>
          <p:spPr bwMode="auto">
            <a:xfrm>
              <a:off x="672" y="912"/>
              <a:ext cx="4556" cy="3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srcRect/>
            <a:stretch>
              <a:fillRect/>
            </a:stretch>
          </p:blipFill>
          <p:spPr bwMode="auto">
            <a:xfrm>
              <a:off x="1631" y="931"/>
              <a:ext cx="1672" cy="32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1631" y="931"/>
              <a:ext cx="1672" cy="320"/>
            </a:xfrm>
            <a:prstGeom prst="rect">
              <a:avLst/>
            </a:prstGeom>
            <a:noFill/>
            <a:ln w="9525">
              <a:noFill/>
              <a:miter lim="800000"/>
              <a:headEnd/>
              <a:tailEnd/>
            </a:ln>
          </p:spPr>
        </p:pic>
        <p:sp>
          <p:nvSpPr>
            <p:cNvPr id="1031" name="Rectangle 7"/>
            <p:cNvSpPr>
              <a:spLocks noChangeArrowheads="1"/>
            </p:cNvSpPr>
            <p:nvPr/>
          </p:nvSpPr>
          <p:spPr bwMode="auto">
            <a:xfrm>
              <a:off x="1617" y="918"/>
              <a:ext cx="1651" cy="30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noEditPoints="1"/>
            </p:cNvSpPr>
            <p:nvPr/>
          </p:nvSpPr>
          <p:spPr bwMode="auto">
            <a:xfrm>
              <a:off x="1613" y="915"/>
              <a:ext cx="1658" cy="308"/>
            </a:xfrm>
            <a:custGeom>
              <a:avLst/>
              <a:gdLst/>
              <a:ahLst/>
              <a:cxnLst>
                <a:cxn ang="0">
                  <a:pos x="0" y="0"/>
                </a:cxn>
                <a:cxn ang="0">
                  <a:pos x="1658" y="0"/>
                </a:cxn>
                <a:cxn ang="0">
                  <a:pos x="1658" y="308"/>
                </a:cxn>
                <a:cxn ang="0">
                  <a:pos x="0" y="308"/>
                </a:cxn>
                <a:cxn ang="0">
                  <a:pos x="0" y="0"/>
                </a:cxn>
                <a:cxn ang="0">
                  <a:pos x="7" y="305"/>
                </a:cxn>
                <a:cxn ang="0">
                  <a:pos x="4" y="301"/>
                </a:cxn>
                <a:cxn ang="0">
                  <a:pos x="1655" y="301"/>
                </a:cxn>
                <a:cxn ang="0">
                  <a:pos x="1651" y="305"/>
                </a:cxn>
                <a:cxn ang="0">
                  <a:pos x="1651" y="3"/>
                </a:cxn>
                <a:cxn ang="0">
                  <a:pos x="1655" y="6"/>
                </a:cxn>
                <a:cxn ang="0">
                  <a:pos x="4" y="6"/>
                </a:cxn>
                <a:cxn ang="0">
                  <a:pos x="7" y="3"/>
                </a:cxn>
                <a:cxn ang="0">
                  <a:pos x="7" y="305"/>
                </a:cxn>
              </a:cxnLst>
              <a:rect l="0" t="0" r="r" b="b"/>
              <a:pathLst>
                <a:path w="1658" h="308">
                  <a:moveTo>
                    <a:pt x="0" y="0"/>
                  </a:moveTo>
                  <a:lnTo>
                    <a:pt x="1658" y="0"/>
                  </a:lnTo>
                  <a:lnTo>
                    <a:pt x="1658" y="308"/>
                  </a:lnTo>
                  <a:lnTo>
                    <a:pt x="0" y="308"/>
                  </a:lnTo>
                  <a:lnTo>
                    <a:pt x="0" y="0"/>
                  </a:lnTo>
                  <a:close/>
                  <a:moveTo>
                    <a:pt x="7" y="305"/>
                  </a:moveTo>
                  <a:lnTo>
                    <a:pt x="4" y="301"/>
                  </a:lnTo>
                  <a:lnTo>
                    <a:pt x="1655" y="301"/>
                  </a:lnTo>
                  <a:lnTo>
                    <a:pt x="1651" y="305"/>
                  </a:lnTo>
                  <a:lnTo>
                    <a:pt x="1651" y="3"/>
                  </a:lnTo>
                  <a:lnTo>
                    <a:pt x="1655" y="6"/>
                  </a:lnTo>
                  <a:lnTo>
                    <a:pt x="4" y="6"/>
                  </a:lnTo>
                  <a:lnTo>
                    <a:pt x="7" y="3"/>
                  </a:lnTo>
                  <a:lnTo>
                    <a:pt x="7" y="30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1789" y="954"/>
              <a:ext cx="1483"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Does daily menu include </a:t>
              </a:r>
              <a:endParaRPr kumimoji="0" lang="en-US" sz="1800" b="0" i="0" u="none" strike="noStrike" cap="none" normalizeH="0" baseline="0" smtClean="0">
                <a:ln>
                  <a:noFill/>
                </a:ln>
                <a:solidFill>
                  <a:schemeClr val="tx1"/>
                </a:solidFill>
                <a:effectLst/>
                <a:latin typeface="Arial" pitchFamily="34" charset="0"/>
              </a:endParaRPr>
            </a:p>
          </p:txBody>
        </p:sp>
        <p:sp>
          <p:nvSpPr>
            <p:cNvPr id="1034" name="Rectangle 10"/>
            <p:cNvSpPr>
              <a:spLocks noChangeArrowheads="1"/>
            </p:cNvSpPr>
            <p:nvPr/>
          </p:nvSpPr>
          <p:spPr bwMode="auto">
            <a:xfrm>
              <a:off x="1733" y="1074"/>
              <a:ext cx="1567"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10253F"/>
                  </a:solidFill>
                  <a:effectLst/>
                  <a:latin typeface="Arial" pitchFamily="34" charset="0"/>
                </a:rPr>
                <a:t>two vegetable subgroups?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5" name="Freeform 11"/>
            <p:cNvSpPr>
              <a:spLocks noEditPoints="1"/>
            </p:cNvSpPr>
            <p:nvPr/>
          </p:nvSpPr>
          <p:spPr bwMode="auto">
            <a:xfrm>
              <a:off x="1984" y="1308"/>
              <a:ext cx="415" cy="342"/>
            </a:xfrm>
            <a:custGeom>
              <a:avLst/>
              <a:gdLst/>
              <a:ahLst/>
              <a:cxnLst>
                <a:cxn ang="0">
                  <a:pos x="415" y="18"/>
                </a:cxn>
                <a:cxn ang="0">
                  <a:pos x="61" y="309"/>
                </a:cxn>
                <a:cxn ang="0">
                  <a:pos x="42" y="290"/>
                </a:cxn>
                <a:cxn ang="0">
                  <a:pos x="397" y="0"/>
                </a:cxn>
                <a:cxn ang="0">
                  <a:pos x="415" y="18"/>
                </a:cxn>
                <a:cxn ang="0">
                  <a:pos x="90" y="319"/>
                </a:cxn>
                <a:cxn ang="0">
                  <a:pos x="0" y="342"/>
                </a:cxn>
                <a:cxn ang="0">
                  <a:pos x="34" y="263"/>
                </a:cxn>
                <a:cxn ang="0">
                  <a:pos x="90" y="319"/>
                </a:cxn>
              </a:cxnLst>
              <a:rect l="0" t="0" r="r" b="b"/>
              <a:pathLst>
                <a:path w="415" h="342">
                  <a:moveTo>
                    <a:pt x="415" y="18"/>
                  </a:moveTo>
                  <a:lnTo>
                    <a:pt x="61" y="309"/>
                  </a:lnTo>
                  <a:lnTo>
                    <a:pt x="42" y="290"/>
                  </a:lnTo>
                  <a:lnTo>
                    <a:pt x="397" y="0"/>
                  </a:lnTo>
                  <a:lnTo>
                    <a:pt x="415" y="18"/>
                  </a:lnTo>
                  <a:close/>
                  <a:moveTo>
                    <a:pt x="90" y="319"/>
                  </a:moveTo>
                  <a:lnTo>
                    <a:pt x="0" y="342"/>
                  </a:lnTo>
                  <a:lnTo>
                    <a:pt x="34" y="263"/>
                  </a:lnTo>
                  <a:lnTo>
                    <a:pt x="90" y="319"/>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noEditPoints="1"/>
            </p:cNvSpPr>
            <p:nvPr/>
          </p:nvSpPr>
          <p:spPr bwMode="auto">
            <a:xfrm>
              <a:off x="2381" y="1295"/>
              <a:ext cx="429" cy="355"/>
            </a:xfrm>
            <a:custGeom>
              <a:avLst/>
              <a:gdLst/>
              <a:ahLst/>
              <a:cxnLst>
                <a:cxn ang="0">
                  <a:pos x="18" y="0"/>
                </a:cxn>
                <a:cxn ang="0">
                  <a:pos x="387" y="303"/>
                </a:cxn>
                <a:cxn ang="0">
                  <a:pos x="368" y="322"/>
                </a:cxn>
                <a:cxn ang="0">
                  <a:pos x="0" y="19"/>
                </a:cxn>
                <a:cxn ang="0">
                  <a:pos x="18" y="0"/>
                </a:cxn>
                <a:cxn ang="0">
                  <a:pos x="395" y="276"/>
                </a:cxn>
                <a:cxn ang="0">
                  <a:pos x="429" y="355"/>
                </a:cxn>
                <a:cxn ang="0">
                  <a:pos x="338" y="331"/>
                </a:cxn>
                <a:cxn ang="0">
                  <a:pos x="395" y="276"/>
                </a:cxn>
              </a:cxnLst>
              <a:rect l="0" t="0" r="r" b="b"/>
              <a:pathLst>
                <a:path w="429" h="355">
                  <a:moveTo>
                    <a:pt x="18" y="0"/>
                  </a:moveTo>
                  <a:lnTo>
                    <a:pt x="387" y="303"/>
                  </a:lnTo>
                  <a:lnTo>
                    <a:pt x="368" y="322"/>
                  </a:lnTo>
                  <a:lnTo>
                    <a:pt x="0" y="19"/>
                  </a:lnTo>
                  <a:lnTo>
                    <a:pt x="18" y="0"/>
                  </a:lnTo>
                  <a:close/>
                  <a:moveTo>
                    <a:pt x="395" y="276"/>
                  </a:moveTo>
                  <a:lnTo>
                    <a:pt x="429" y="355"/>
                  </a:lnTo>
                  <a:lnTo>
                    <a:pt x="338" y="331"/>
                  </a:lnTo>
                  <a:lnTo>
                    <a:pt x="395" y="276"/>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1873" y="1357"/>
              <a:ext cx="266"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2734" y="1357"/>
              <a:ext cx="217"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No</a:t>
              </a:r>
              <a:endParaRPr kumimoji="0" lang="en-US" sz="1800" b="0" i="0" u="none" strike="noStrike" cap="none" normalizeH="0" baseline="0" smtClean="0">
                <a:ln>
                  <a:noFill/>
                </a:ln>
                <a:solidFill>
                  <a:schemeClr val="tx1"/>
                </a:solidFill>
                <a:effectLst/>
                <a:latin typeface="Arial" pitchFamily="34" charset="0"/>
              </a:endParaRPr>
            </a:p>
          </p:txBody>
        </p:sp>
        <p:pic>
          <p:nvPicPr>
            <p:cNvPr id="1039" name="Picture 15"/>
            <p:cNvPicPr>
              <a:picLocks noChangeAspect="1" noChangeArrowheads="1"/>
            </p:cNvPicPr>
            <p:nvPr/>
          </p:nvPicPr>
          <p:blipFill>
            <a:blip r:embed="rId5" cstate="print"/>
            <a:srcRect/>
            <a:stretch>
              <a:fillRect/>
            </a:stretch>
          </p:blipFill>
          <p:spPr bwMode="auto">
            <a:xfrm>
              <a:off x="1127" y="1722"/>
              <a:ext cx="1532" cy="320"/>
            </a:xfrm>
            <a:prstGeom prst="rect">
              <a:avLst/>
            </a:prstGeom>
            <a:noFill/>
            <a:ln w="9525">
              <a:noFill/>
              <a:miter lim="800000"/>
              <a:headEnd/>
              <a:tailEnd/>
            </a:ln>
          </p:spPr>
        </p:pic>
        <p:pic>
          <p:nvPicPr>
            <p:cNvPr id="1040" name="Picture 16"/>
            <p:cNvPicPr>
              <a:picLocks noChangeAspect="1" noChangeArrowheads="1"/>
            </p:cNvPicPr>
            <p:nvPr/>
          </p:nvPicPr>
          <p:blipFill>
            <a:blip r:embed="rId6" cstate="print"/>
            <a:srcRect/>
            <a:stretch>
              <a:fillRect/>
            </a:stretch>
          </p:blipFill>
          <p:spPr bwMode="auto">
            <a:xfrm>
              <a:off x="1127" y="1722"/>
              <a:ext cx="1532" cy="320"/>
            </a:xfrm>
            <a:prstGeom prst="rect">
              <a:avLst/>
            </a:prstGeom>
            <a:noFill/>
            <a:ln w="9525">
              <a:noFill/>
              <a:miter lim="800000"/>
              <a:headEnd/>
              <a:tailEnd/>
            </a:ln>
          </p:spPr>
        </p:pic>
        <p:sp>
          <p:nvSpPr>
            <p:cNvPr id="1041" name="Rectangle 17"/>
            <p:cNvSpPr>
              <a:spLocks noChangeArrowheads="1"/>
            </p:cNvSpPr>
            <p:nvPr/>
          </p:nvSpPr>
          <p:spPr bwMode="auto">
            <a:xfrm>
              <a:off x="1113" y="1709"/>
              <a:ext cx="1511" cy="301"/>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noEditPoints="1"/>
            </p:cNvSpPr>
            <p:nvPr/>
          </p:nvSpPr>
          <p:spPr bwMode="auto">
            <a:xfrm>
              <a:off x="1109" y="1706"/>
              <a:ext cx="1519" cy="308"/>
            </a:xfrm>
            <a:custGeom>
              <a:avLst/>
              <a:gdLst/>
              <a:ahLst/>
              <a:cxnLst>
                <a:cxn ang="0">
                  <a:pos x="0" y="0"/>
                </a:cxn>
                <a:cxn ang="0">
                  <a:pos x="1519" y="0"/>
                </a:cxn>
                <a:cxn ang="0">
                  <a:pos x="1519" y="308"/>
                </a:cxn>
                <a:cxn ang="0">
                  <a:pos x="0" y="308"/>
                </a:cxn>
                <a:cxn ang="0">
                  <a:pos x="0" y="0"/>
                </a:cxn>
                <a:cxn ang="0">
                  <a:pos x="7" y="304"/>
                </a:cxn>
                <a:cxn ang="0">
                  <a:pos x="4" y="301"/>
                </a:cxn>
                <a:cxn ang="0">
                  <a:pos x="1515" y="301"/>
                </a:cxn>
                <a:cxn ang="0">
                  <a:pos x="1512" y="304"/>
                </a:cxn>
                <a:cxn ang="0">
                  <a:pos x="1512" y="3"/>
                </a:cxn>
                <a:cxn ang="0">
                  <a:pos x="1515" y="6"/>
                </a:cxn>
                <a:cxn ang="0">
                  <a:pos x="4" y="6"/>
                </a:cxn>
                <a:cxn ang="0">
                  <a:pos x="7" y="3"/>
                </a:cxn>
                <a:cxn ang="0">
                  <a:pos x="7" y="304"/>
                </a:cxn>
              </a:cxnLst>
              <a:rect l="0" t="0" r="r" b="b"/>
              <a:pathLst>
                <a:path w="1519" h="308">
                  <a:moveTo>
                    <a:pt x="0" y="0"/>
                  </a:moveTo>
                  <a:lnTo>
                    <a:pt x="1519" y="0"/>
                  </a:lnTo>
                  <a:lnTo>
                    <a:pt x="1519" y="308"/>
                  </a:lnTo>
                  <a:lnTo>
                    <a:pt x="0" y="308"/>
                  </a:lnTo>
                  <a:lnTo>
                    <a:pt x="0" y="0"/>
                  </a:lnTo>
                  <a:close/>
                  <a:moveTo>
                    <a:pt x="7" y="304"/>
                  </a:moveTo>
                  <a:lnTo>
                    <a:pt x="4" y="301"/>
                  </a:lnTo>
                  <a:lnTo>
                    <a:pt x="1515" y="301"/>
                  </a:lnTo>
                  <a:lnTo>
                    <a:pt x="1512" y="304"/>
                  </a:lnTo>
                  <a:lnTo>
                    <a:pt x="1512" y="3"/>
                  </a:lnTo>
                  <a:lnTo>
                    <a:pt x="1515" y="6"/>
                  </a:lnTo>
                  <a:lnTo>
                    <a:pt x="4" y="6"/>
                  </a:lnTo>
                  <a:lnTo>
                    <a:pt x="7" y="3"/>
                  </a:lnTo>
                  <a:lnTo>
                    <a:pt x="7" y="304"/>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1376" y="1745"/>
              <a:ext cx="112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Is either subgroup </a:t>
              </a: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1313" y="1864"/>
              <a:ext cx="1238"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offered another day?</a:t>
              </a:r>
              <a:endParaRPr kumimoji="0" lang="en-US" sz="1800" b="0" i="0" u="none" strike="noStrike" cap="none" normalizeH="0" baseline="0" smtClean="0">
                <a:ln>
                  <a:noFill/>
                </a:ln>
                <a:solidFill>
                  <a:schemeClr val="tx1"/>
                </a:solidFill>
                <a:effectLst/>
                <a:latin typeface="Arial" pitchFamily="34" charset="0"/>
              </a:endParaRPr>
            </a:p>
          </p:txBody>
        </p:sp>
        <p:pic>
          <p:nvPicPr>
            <p:cNvPr id="1045" name="Picture 21"/>
            <p:cNvPicPr>
              <a:picLocks noChangeAspect="1" noChangeArrowheads="1"/>
            </p:cNvPicPr>
            <p:nvPr/>
          </p:nvPicPr>
          <p:blipFill>
            <a:blip r:embed="rId7" cstate="print"/>
            <a:srcRect/>
            <a:stretch>
              <a:fillRect/>
            </a:stretch>
          </p:blipFill>
          <p:spPr bwMode="auto">
            <a:xfrm>
              <a:off x="2799" y="1722"/>
              <a:ext cx="861" cy="201"/>
            </a:xfrm>
            <a:prstGeom prst="rect">
              <a:avLst/>
            </a:prstGeom>
            <a:noFill/>
            <a:ln w="9525">
              <a:noFill/>
              <a:miter lim="800000"/>
              <a:headEnd/>
              <a:tailEnd/>
            </a:ln>
          </p:spPr>
        </p:pic>
        <p:pic>
          <p:nvPicPr>
            <p:cNvPr id="1046" name="Picture 22"/>
            <p:cNvPicPr>
              <a:picLocks noChangeAspect="1" noChangeArrowheads="1"/>
            </p:cNvPicPr>
            <p:nvPr/>
          </p:nvPicPr>
          <p:blipFill>
            <a:blip r:embed="rId8" cstate="print"/>
            <a:srcRect/>
            <a:stretch>
              <a:fillRect/>
            </a:stretch>
          </p:blipFill>
          <p:spPr bwMode="auto">
            <a:xfrm>
              <a:off x="2799" y="1722"/>
              <a:ext cx="861" cy="201"/>
            </a:xfrm>
            <a:prstGeom prst="rect">
              <a:avLst/>
            </a:prstGeom>
            <a:noFill/>
            <a:ln w="9525">
              <a:noFill/>
              <a:miter lim="800000"/>
              <a:headEnd/>
              <a:tailEnd/>
            </a:ln>
          </p:spPr>
        </p:pic>
        <p:sp>
          <p:nvSpPr>
            <p:cNvPr id="1047" name="Rectangle 23"/>
            <p:cNvSpPr>
              <a:spLocks noChangeArrowheads="1"/>
            </p:cNvSpPr>
            <p:nvPr/>
          </p:nvSpPr>
          <p:spPr bwMode="auto">
            <a:xfrm>
              <a:off x="2785" y="1709"/>
              <a:ext cx="840" cy="18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noEditPoints="1"/>
            </p:cNvSpPr>
            <p:nvPr/>
          </p:nvSpPr>
          <p:spPr bwMode="auto">
            <a:xfrm>
              <a:off x="2782" y="1706"/>
              <a:ext cx="846" cy="188"/>
            </a:xfrm>
            <a:custGeom>
              <a:avLst/>
              <a:gdLst/>
              <a:ahLst/>
              <a:cxnLst>
                <a:cxn ang="0">
                  <a:pos x="0" y="0"/>
                </a:cxn>
                <a:cxn ang="0">
                  <a:pos x="846" y="0"/>
                </a:cxn>
                <a:cxn ang="0">
                  <a:pos x="846" y="188"/>
                </a:cxn>
                <a:cxn ang="0">
                  <a:pos x="0" y="188"/>
                </a:cxn>
                <a:cxn ang="0">
                  <a:pos x="0" y="0"/>
                </a:cxn>
                <a:cxn ang="0">
                  <a:pos x="7" y="185"/>
                </a:cxn>
                <a:cxn ang="0">
                  <a:pos x="3" y="182"/>
                </a:cxn>
                <a:cxn ang="0">
                  <a:pos x="843" y="182"/>
                </a:cxn>
                <a:cxn ang="0">
                  <a:pos x="839" y="185"/>
                </a:cxn>
                <a:cxn ang="0">
                  <a:pos x="839" y="3"/>
                </a:cxn>
                <a:cxn ang="0">
                  <a:pos x="843" y="6"/>
                </a:cxn>
                <a:cxn ang="0">
                  <a:pos x="3" y="6"/>
                </a:cxn>
                <a:cxn ang="0">
                  <a:pos x="7" y="3"/>
                </a:cxn>
                <a:cxn ang="0">
                  <a:pos x="7" y="185"/>
                </a:cxn>
              </a:cxnLst>
              <a:rect l="0" t="0" r="r" b="b"/>
              <a:pathLst>
                <a:path w="846" h="188">
                  <a:moveTo>
                    <a:pt x="0" y="0"/>
                  </a:moveTo>
                  <a:lnTo>
                    <a:pt x="846" y="0"/>
                  </a:lnTo>
                  <a:lnTo>
                    <a:pt x="846" y="188"/>
                  </a:lnTo>
                  <a:lnTo>
                    <a:pt x="0" y="188"/>
                  </a:lnTo>
                  <a:lnTo>
                    <a:pt x="0" y="0"/>
                  </a:lnTo>
                  <a:close/>
                  <a:moveTo>
                    <a:pt x="7" y="185"/>
                  </a:moveTo>
                  <a:lnTo>
                    <a:pt x="3" y="182"/>
                  </a:lnTo>
                  <a:lnTo>
                    <a:pt x="843" y="182"/>
                  </a:lnTo>
                  <a:lnTo>
                    <a:pt x="839" y="185"/>
                  </a:lnTo>
                  <a:lnTo>
                    <a:pt x="839" y="3"/>
                  </a:lnTo>
                  <a:lnTo>
                    <a:pt x="843" y="6"/>
                  </a:lnTo>
                  <a:lnTo>
                    <a:pt x="3"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25"/>
            <p:cNvSpPr>
              <a:spLocks noChangeArrowheads="1"/>
            </p:cNvSpPr>
            <p:nvPr/>
          </p:nvSpPr>
          <p:spPr bwMode="auto">
            <a:xfrm>
              <a:off x="2909" y="1745"/>
              <a:ext cx="692"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No Conflict</a:t>
              </a:r>
              <a:endParaRPr kumimoji="0" lang="en-US" sz="1800" b="0" i="0" u="none" strike="noStrike" cap="none" normalizeH="0" baseline="0" smtClean="0">
                <a:ln>
                  <a:noFill/>
                </a:ln>
                <a:solidFill>
                  <a:schemeClr val="tx1"/>
                </a:solidFill>
                <a:effectLst/>
                <a:latin typeface="Arial" pitchFamily="34" charset="0"/>
              </a:endParaRPr>
            </a:p>
          </p:txBody>
        </p:sp>
        <p:sp>
          <p:nvSpPr>
            <p:cNvPr id="1050" name="Freeform 26"/>
            <p:cNvSpPr>
              <a:spLocks noEditPoints="1"/>
            </p:cNvSpPr>
            <p:nvPr/>
          </p:nvSpPr>
          <p:spPr bwMode="auto">
            <a:xfrm>
              <a:off x="1480" y="2111"/>
              <a:ext cx="416" cy="342"/>
            </a:xfrm>
            <a:custGeom>
              <a:avLst/>
              <a:gdLst/>
              <a:ahLst/>
              <a:cxnLst>
                <a:cxn ang="0">
                  <a:pos x="416" y="19"/>
                </a:cxn>
                <a:cxn ang="0">
                  <a:pos x="61" y="309"/>
                </a:cxn>
                <a:cxn ang="0">
                  <a:pos x="43" y="291"/>
                </a:cxn>
                <a:cxn ang="0">
                  <a:pos x="397" y="0"/>
                </a:cxn>
                <a:cxn ang="0">
                  <a:pos x="416" y="19"/>
                </a:cxn>
                <a:cxn ang="0">
                  <a:pos x="91" y="319"/>
                </a:cxn>
                <a:cxn ang="0">
                  <a:pos x="0" y="342"/>
                </a:cxn>
                <a:cxn ang="0">
                  <a:pos x="34" y="264"/>
                </a:cxn>
                <a:cxn ang="0">
                  <a:pos x="91" y="319"/>
                </a:cxn>
              </a:cxnLst>
              <a:rect l="0" t="0" r="r" b="b"/>
              <a:pathLst>
                <a:path w="416" h="342">
                  <a:moveTo>
                    <a:pt x="416" y="19"/>
                  </a:moveTo>
                  <a:lnTo>
                    <a:pt x="61" y="309"/>
                  </a:lnTo>
                  <a:lnTo>
                    <a:pt x="43" y="291"/>
                  </a:lnTo>
                  <a:lnTo>
                    <a:pt x="397" y="0"/>
                  </a:lnTo>
                  <a:lnTo>
                    <a:pt x="416" y="19"/>
                  </a:lnTo>
                  <a:close/>
                  <a:moveTo>
                    <a:pt x="91" y="319"/>
                  </a:moveTo>
                  <a:lnTo>
                    <a:pt x="0" y="342"/>
                  </a:lnTo>
                  <a:lnTo>
                    <a:pt x="34" y="264"/>
                  </a:lnTo>
                  <a:lnTo>
                    <a:pt x="91" y="319"/>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noEditPoints="1"/>
            </p:cNvSpPr>
            <p:nvPr/>
          </p:nvSpPr>
          <p:spPr bwMode="auto">
            <a:xfrm>
              <a:off x="1877" y="2099"/>
              <a:ext cx="429" cy="354"/>
            </a:xfrm>
            <a:custGeom>
              <a:avLst/>
              <a:gdLst/>
              <a:ahLst/>
              <a:cxnLst>
                <a:cxn ang="0">
                  <a:pos x="19" y="0"/>
                </a:cxn>
                <a:cxn ang="0">
                  <a:pos x="387" y="303"/>
                </a:cxn>
                <a:cxn ang="0">
                  <a:pos x="368" y="321"/>
                </a:cxn>
                <a:cxn ang="0">
                  <a:pos x="0" y="18"/>
                </a:cxn>
                <a:cxn ang="0">
                  <a:pos x="19" y="0"/>
                </a:cxn>
                <a:cxn ang="0">
                  <a:pos x="396" y="276"/>
                </a:cxn>
                <a:cxn ang="0">
                  <a:pos x="429" y="354"/>
                </a:cxn>
                <a:cxn ang="0">
                  <a:pos x="339" y="331"/>
                </a:cxn>
                <a:cxn ang="0">
                  <a:pos x="396" y="276"/>
                </a:cxn>
              </a:cxnLst>
              <a:rect l="0" t="0" r="r" b="b"/>
              <a:pathLst>
                <a:path w="429" h="354">
                  <a:moveTo>
                    <a:pt x="19" y="0"/>
                  </a:moveTo>
                  <a:lnTo>
                    <a:pt x="387" y="303"/>
                  </a:lnTo>
                  <a:lnTo>
                    <a:pt x="368" y="321"/>
                  </a:lnTo>
                  <a:lnTo>
                    <a:pt x="0" y="18"/>
                  </a:lnTo>
                  <a:lnTo>
                    <a:pt x="19" y="0"/>
                  </a:lnTo>
                  <a:close/>
                  <a:moveTo>
                    <a:pt x="396" y="276"/>
                  </a:moveTo>
                  <a:lnTo>
                    <a:pt x="429" y="354"/>
                  </a:lnTo>
                  <a:lnTo>
                    <a:pt x="339" y="331"/>
                  </a:lnTo>
                  <a:lnTo>
                    <a:pt x="396" y="276"/>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1369" y="2160"/>
              <a:ext cx="26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1053" name="Rectangle 29"/>
            <p:cNvSpPr>
              <a:spLocks noChangeArrowheads="1"/>
            </p:cNvSpPr>
            <p:nvPr/>
          </p:nvSpPr>
          <p:spPr bwMode="auto">
            <a:xfrm>
              <a:off x="2230" y="2160"/>
              <a:ext cx="217"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No</a:t>
              </a:r>
              <a:endParaRPr kumimoji="0" lang="en-US" sz="1800" b="0" i="0" u="none" strike="noStrike" cap="none" normalizeH="0" baseline="0" smtClean="0">
                <a:ln>
                  <a:noFill/>
                </a:ln>
                <a:solidFill>
                  <a:schemeClr val="tx1"/>
                </a:solidFill>
                <a:effectLst/>
                <a:latin typeface="Arial" pitchFamily="34" charset="0"/>
              </a:endParaRPr>
            </a:p>
          </p:txBody>
        </p:sp>
        <p:pic>
          <p:nvPicPr>
            <p:cNvPr id="1054" name="Picture 30"/>
            <p:cNvPicPr>
              <a:picLocks noChangeAspect="1" noChangeArrowheads="1"/>
            </p:cNvPicPr>
            <p:nvPr/>
          </p:nvPicPr>
          <p:blipFill>
            <a:blip r:embed="rId9" cstate="print"/>
            <a:srcRect/>
            <a:stretch>
              <a:fillRect/>
            </a:stretch>
          </p:blipFill>
          <p:spPr bwMode="auto">
            <a:xfrm>
              <a:off x="1799" y="2538"/>
              <a:ext cx="2260" cy="201"/>
            </a:xfrm>
            <a:prstGeom prst="rect">
              <a:avLst/>
            </a:prstGeom>
            <a:noFill/>
            <a:ln w="9525">
              <a:noFill/>
              <a:miter lim="800000"/>
              <a:headEnd/>
              <a:tailEnd/>
            </a:ln>
          </p:spPr>
        </p:pic>
        <p:pic>
          <p:nvPicPr>
            <p:cNvPr id="1055" name="Picture 31"/>
            <p:cNvPicPr>
              <a:picLocks noChangeAspect="1" noChangeArrowheads="1"/>
            </p:cNvPicPr>
            <p:nvPr/>
          </p:nvPicPr>
          <p:blipFill>
            <a:blip r:embed="rId10" cstate="print"/>
            <a:srcRect/>
            <a:stretch>
              <a:fillRect/>
            </a:stretch>
          </p:blipFill>
          <p:spPr bwMode="auto">
            <a:xfrm>
              <a:off x="1799" y="2538"/>
              <a:ext cx="2260" cy="201"/>
            </a:xfrm>
            <a:prstGeom prst="rect">
              <a:avLst/>
            </a:prstGeom>
            <a:noFill/>
            <a:ln w="9525">
              <a:noFill/>
              <a:miter lim="800000"/>
              <a:headEnd/>
              <a:tailEnd/>
            </a:ln>
          </p:spPr>
        </p:pic>
        <p:sp>
          <p:nvSpPr>
            <p:cNvPr id="1056" name="Rectangle 32"/>
            <p:cNvSpPr>
              <a:spLocks noChangeArrowheads="1"/>
            </p:cNvSpPr>
            <p:nvPr/>
          </p:nvSpPr>
          <p:spPr bwMode="auto">
            <a:xfrm>
              <a:off x="1785" y="2525"/>
              <a:ext cx="2239" cy="18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1781" y="2522"/>
              <a:ext cx="2246" cy="188"/>
            </a:xfrm>
            <a:custGeom>
              <a:avLst/>
              <a:gdLst/>
              <a:ahLst/>
              <a:cxnLst>
                <a:cxn ang="0">
                  <a:pos x="0" y="0"/>
                </a:cxn>
                <a:cxn ang="0">
                  <a:pos x="2246" y="0"/>
                </a:cxn>
                <a:cxn ang="0">
                  <a:pos x="2246" y="188"/>
                </a:cxn>
                <a:cxn ang="0">
                  <a:pos x="0" y="188"/>
                </a:cxn>
                <a:cxn ang="0">
                  <a:pos x="0" y="0"/>
                </a:cxn>
                <a:cxn ang="0">
                  <a:pos x="7" y="185"/>
                </a:cxn>
                <a:cxn ang="0">
                  <a:pos x="4" y="182"/>
                </a:cxn>
                <a:cxn ang="0">
                  <a:pos x="2243" y="182"/>
                </a:cxn>
                <a:cxn ang="0">
                  <a:pos x="2239" y="185"/>
                </a:cxn>
                <a:cxn ang="0">
                  <a:pos x="2239" y="3"/>
                </a:cxn>
                <a:cxn ang="0">
                  <a:pos x="2243" y="6"/>
                </a:cxn>
                <a:cxn ang="0">
                  <a:pos x="4" y="6"/>
                </a:cxn>
                <a:cxn ang="0">
                  <a:pos x="7" y="3"/>
                </a:cxn>
                <a:cxn ang="0">
                  <a:pos x="7" y="185"/>
                </a:cxn>
              </a:cxnLst>
              <a:rect l="0" t="0" r="r" b="b"/>
              <a:pathLst>
                <a:path w="2246" h="188">
                  <a:moveTo>
                    <a:pt x="0" y="0"/>
                  </a:moveTo>
                  <a:lnTo>
                    <a:pt x="2246" y="0"/>
                  </a:lnTo>
                  <a:lnTo>
                    <a:pt x="2246" y="188"/>
                  </a:lnTo>
                  <a:lnTo>
                    <a:pt x="0" y="188"/>
                  </a:lnTo>
                  <a:lnTo>
                    <a:pt x="0" y="0"/>
                  </a:lnTo>
                  <a:close/>
                  <a:moveTo>
                    <a:pt x="7" y="185"/>
                  </a:moveTo>
                  <a:lnTo>
                    <a:pt x="4" y="182"/>
                  </a:lnTo>
                  <a:lnTo>
                    <a:pt x="2243" y="182"/>
                  </a:lnTo>
                  <a:lnTo>
                    <a:pt x="2239" y="185"/>
                  </a:lnTo>
                  <a:lnTo>
                    <a:pt x="2239" y="3"/>
                  </a:lnTo>
                  <a:lnTo>
                    <a:pt x="2243" y="6"/>
                  </a:lnTo>
                  <a:lnTo>
                    <a:pt x="4"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2048" y="2562"/>
              <a:ext cx="1889"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How are the vegetables offered?</a:t>
              </a:r>
              <a:endParaRPr kumimoji="0" lang="en-US" sz="1800" b="0" i="0" u="none" strike="noStrike" cap="none" normalizeH="0" baseline="0" smtClean="0">
                <a:ln>
                  <a:noFill/>
                </a:ln>
                <a:solidFill>
                  <a:schemeClr val="tx1"/>
                </a:solidFill>
                <a:effectLst/>
                <a:latin typeface="Arial" pitchFamily="34" charset="0"/>
              </a:endParaRPr>
            </a:p>
          </p:txBody>
        </p:sp>
        <p:pic>
          <p:nvPicPr>
            <p:cNvPr id="1059" name="Picture 35"/>
            <p:cNvPicPr>
              <a:picLocks noChangeAspect="1" noChangeArrowheads="1"/>
            </p:cNvPicPr>
            <p:nvPr/>
          </p:nvPicPr>
          <p:blipFill>
            <a:blip r:embed="rId11" cstate="print"/>
            <a:srcRect/>
            <a:stretch>
              <a:fillRect/>
            </a:stretch>
          </p:blipFill>
          <p:spPr bwMode="auto">
            <a:xfrm>
              <a:off x="791" y="2538"/>
              <a:ext cx="861" cy="201"/>
            </a:xfrm>
            <a:prstGeom prst="rect">
              <a:avLst/>
            </a:prstGeom>
            <a:noFill/>
            <a:ln w="9525">
              <a:noFill/>
              <a:miter lim="800000"/>
              <a:headEnd/>
              <a:tailEnd/>
            </a:ln>
          </p:spPr>
        </p:pic>
        <p:pic>
          <p:nvPicPr>
            <p:cNvPr id="1060" name="Picture 36"/>
            <p:cNvPicPr>
              <a:picLocks noChangeAspect="1" noChangeArrowheads="1"/>
            </p:cNvPicPr>
            <p:nvPr/>
          </p:nvPicPr>
          <p:blipFill>
            <a:blip r:embed="rId12" cstate="print"/>
            <a:srcRect/>
            <a:stretch>
              <a:fillRect/>
            </a:stretch>
          </p:blipFill>
          <p:spPr bwMode="auto">
            <a:xfrm>
              <a:off x="791" y="2538"/>
              <a:ext cx="861" cy="201"/>
            </a:xfrm>
            <a:prstGeom prst="rect">
              <a:avLst/>
            </a:prstGeom>
            <a:noFill/>
            <a:ln w="9525">
              <a:noFill/>
              <a:miter lim="800000"/>
              <a:headEnd/>
              <a:tailEnd/>
            </a:ln>
          </p:spPr>
        </p:pic>
        <p:sp>
          <p:nvSpPr>
            <p:cNvPr id="1061" name="Rectangle 37"/>
            <p:cNvSpPr>
              <a:spLocks noChangeArrowheads="1"/>
            </p:cNvSpPr>
            <p:nvPr/>
          </p:nvSpPr>
          <p:spPr bwMode="auto">
            <a:xfrm>
              <a:off x="777" y="2525"/>
              <a:ext cx="840" cy="18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773" y="2522"/>
              <a:ext cx="847" cy="188"/>
            </a:xfrm>
            <a:custGeom>
              <a:avLst/>
              <a:gdLst/>
              <a:ahLst/>
              <a:cxnLst>
                <a:cxn ang="0">
                  <a:pos x="0" y="0"/>
                </a:cxn>
                <a:cxn ang="0">
                  <a:pos x="847" y="0"/>
                </a:cxn>
                <a:cxn ang="0">
                  <a:pos x="847" y="188"/>
                </a:cxn>
                <a:cxn ang="0">
                  <a:pos x="0" y="188"/>
                </a:cxn>
                <a:cxn ang="0">
                  <a:pos x="0" y="0"/>
                </a:cxn>
                <a:cxn ang="0">
                  <a:pos x="7" y="185"/>
                </a:cxn>
                <a:cxn ang="0">
                  <a:pos x="4" y="182"/>
                </a:cxn>
                <a:cxn ang="0">
                  <a:pos x="844" y="182"/>
                </a:cxn>
                <a:cxn ang="0">
                  <a:pos x="840" y="185"/>
                </a:cxn>
                <a:cxn ang="0">
                  <a:pos x="840" y="3"/>
                </a:cxn>
                <a:cxn ang="0">
                  <a:pos x="844" y="6"/>
                </a:cxn>
                <a:cxn ang="0">
                  <a:pos x="4" y="6"/>
                </a:cxn>
                <a:cxn ang="0">
                  <a:pos x="7" y="3"/>
                </a:cxn>
                <a:cxn ang="0">
                  <a:pos x="7" y="185"/>
                </a:cxn>
              </a:cxnLst>
              <a:rect l="0" t="0" r="r" b="b"/>
              <a:pathLst>
                <a:path w="847" h="188">
                  <a:moveTo>
                    <a:pt x="0" y="0"/>
                  </a:moveTo>
                  <a:lnTo>
                    <a:pt x="847" y="0"/>
                  </a:lnTo>
                  <a:lnTo>
                    <a:pt x="847" y="188"/>
                  </a:lnTo>
                  <a:lnTo>
                    <a:pt x="0" y="188"/>
                  </a:lnTo>
                  <a:lnTo>
                    <a:pt x="0" y="0"/>
                  </a:lnTo>
                  <a:close/>
                  <a:moveTo>
                    <a:pt x="7" y="185"/>
                  </a:moveTo>
                  <a:lnTo>
                    <a:pt x="4" y="182"/>
                  </a:lnTo>
                  <a:lnTo>
                    <a:pt x="844" y="182"/>
                  </a:lnTo>
                  <a:lnTo>
                    <a:pt x="840" y="185"/>
                  </a:lnTo>
                  <a:lnTo>
                    <a:pt x="840" y="3"/>
                  </a:lnTo>
                  <a:lnTo>
                    <a:pt x="844" y="6"/>
                  </a:lnTo>
                  <a:lnTo>
                    <a:pt x="4"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a:off x="901" y="2562"/>
              <a:ext cx="692"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No Conflict</a:t>
              </a:r>
              <a:endParaRPr kumimoji="0" lang="en-US" sz="1800" b="0" i="0" u="none" strike="noStrike" cap="none" normalizeH="0" baseline="0" smtClean="0">
                <a:ln>
                  <a:noFill/>
                </a:ln>
                <a:solidFill>
                  <a:schemeClr val="tx1"/>
                </a:solidFill>
                <a:effectLst/>
                <a:latin typeface="Arial" pitchFamily="34" charset="0"/>
              </a:endParaRPr>
            </a:p>
          </p:txBody>
        </p:sp>
        <p:sp>
          <p:nvSpPr>
            <p:cNvPr id="1064" name="Freeform 40"/>
            <p:cNvSpPr>
              <a:spLocks noEditPoints="1"/>
            </p:cNvSpPr>
            <p:nvPr/>
          </p:nvSpPr>
          <p:spPr bwMode="auto">
            <a:xfrm>
              <a:off x="1445" y="2775"/>
              <a:ext cx="1015" cy="500"/>
            </a:xfrm>
            <a:custGeom>
              <a:avLst/>
              <a:gdLst/>
              <a:ahLst/>
              <a:cxnLst>
                <a:cxn ang="0">
                  <a:pos x="1015" y="22"/>
                </a:cxn>
                <a:cxn ang="0">
                  <a:pos x="68" y="481"/>
                </a:cxn>
                <a:cxn ang="0">
                  <a:pos x="55" y="459"/>
                </a:cxn>
                <a:cxn ang="0">
                  <a:pos x="1001" y="0"/>
                </a:cxn>
                <a:cxn ang="0">
                  <a:pos x="1015" y="22"/>
                </a:cxn>
                <a:cxn ang="0">
                  <a:pos x="94" y="498"/>
                </a:cxn>
                <a:cxn ang="0">
                  <a:pos x="0" y="500"/>
                </a:cxn>
                <a:cxn ang="0">
                  <a:pos x="54" y="432"/>
                </a:cxn>
                <a:cxn ang="0">
                  <a:pos x="94" y="498"/>
                </a:cxn>
              </a:cxnLst>
              <a:rect l="0" t="0" r="r" b="b"/>
              <a:pathLst>
                <a:path w="1015" h="500">
                  <a:moveTo>
                    <a:pt x="1015" y="22"/>
                  </a:moveTo>
                  <a:lnTo>
                    <a:pt x="68" y="481"/>
                  </a:lnTo>
                  <a:lnTo>
                    <a:pt x="55" y="459"/>
                  </a:lnTo>
                  <a:lnTo>
                    <a:pt x="1001" y="0"/>
                  </a:lnTo>
                  <a:lnTo>
                    <a:pt x="1015" y="22"/>
                  </a:lnTo>
                  <a:close/>
                  <a:moveTo>
                    <a:pt x="94" y="498"/>
                  </a:moveTo>
                  <a:lnTo>
                    <a:pt x="0" y="500"/>
                  </a:lnTo>
                  <a:lnTo>
                    <a:pt x="54" y="432"/>
                  </a:lnTo>
                  <a:lnTo>
                    <a:pt x="94" y="498"/>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2449" y="2761"/>
              <a:ext cx="1851" cy="529"/>
            </a:xfrm>
            <a:custGeom>
              <a:avLst/>
              <a:gdLst/>
              <a:ahLst/>
              <a:cxnLst>
                <a:cxn ang="0">
                  <a:pos x="8" y="0"/>
                </a:cxn>
                <a:cxn ang="0">
                  <a:pos x="1788" y="484"/>
                </a:cxn>
                <a:cxn ang="0">
                  <a:pos x="1780" y="508"/>
                </a:cxn>
                <a:cxn ang="0">
                  <a:pos x="0" y="24"/>
                </a:cxn>
                <a:cxn ang="0">
                  <a:pos x="8" y="0"/>
                </a:cxn>
                <a:cxn ang="0">
                  <a:pos x="1783" y="457"/>
                </a:cxn>
                <a:cxn ang="0">
                  <a:pos x="1851" y="514"/>
                </a:cxn>
                <a:cxn ang="0">
                  <a:pos x="1759" y="529"/>
                </a:cxn>
                <a:cxn ang="0">
                  <a:pos x="1783" y="457"/>
                </a:cxn>
              </a:cxnLst>
              <a:rect l="0" t="0" r="r" b="b"/>
              <a:pathLst>
                <a:path w="1851" h="529">
                  <a:moveTo>
                    <a:pt x="8" y="0"/>
                  </a:moveTo>
                  <a:lnTo>
                    <a:pt x="1788" y="484"/>
                  </a:lnTo>
                  <a:lnTo>
                    <a:pt x="1780" y="508"/>
                  </a:lnTo>
                  <a:lnTo>
                    <a:pt x="0" y="24"/>
                  </a:lnTo>
                  <a:lnTo>
                    <a:pt x="8" y="0"/>
                  </a:lnTo>
                  <a:close/>
                  <a:moveTo>
                    <a:pt x="1783" y="457"/>
                  </a:moveTo>
                  <a:lnTo>
                    <a:pt x="1851" y="514"/>
                  </a:lnTo>
                  <a:lnTo>
                    <a:pt x="1759" y="529"/>
                  </a:lnTo>
                  <a:lnTo>
                    <a:pt x="1783" y="457"/>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887" y="2963"/>
              <a:ext cx="930"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Both as part of </a:t>
              </a:r>
              <a:endParaRPr kumimoji="0" lang="en-US" sz="1800" b="0" i="0" u="none" strike="noStrike" cap="none" normalizeH="0" baseline="0" smtClean="0">
                <a:ln>
                  <a:noFill/>
                </a:ln>
                <a:solidFill>
                  <a:schemeClr val="tx1"/>
                </a:solidFill>
                <a:effectLst/>
                <a:latin typeface="Arial" pitchFamily="34" charset="0"/>
              </a:endParaRPr>
            </a:p>
          </p:txBody>
        </p:sp>
        <p:sp>
          <p:nvSpPr>
            <p:cNvPr id="1067" name="Rectangle 43"/>
            <p:cNvSpPr>
              <a:spLocks noChangeArrowheads="1"/>
            </p:cNvSpPr>
            <p:nvPr/>
          </p:nvSpPr>
          <p:spPr bwMode="auto">
            <a:xfrm>
              <a:off x="1110" y="3083"/>
              <a:ext cx="412"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entrée</a:t>
              </a:r>
              <a:endParaRPr kumimoji="0" lang="en-US" sz="1800" b="0" i="0" u="none" strike="noStrike" cap="none" normalizeH="0" baseline="0" smtClean="0">
                <a:ln>
                  <a:noFill/>
                </a:ln>
                <a:solidFill>
                  <a:schemeClr val="tx1"/>
                </a:solidFill>
                <a:effectLst/>
                <a:latin typeface="Arial" pitchFamily="34" charset="0"/>
              </a:endParaRPr>
            </a:p>
          </p:txBody>
        </p:sp>
        <p:pic>
          <p:nvPicPr>
            <p:cNvPr id="1068" name="Picture 44"/>
            <p:cNvPicPr>
              <a:picLocks noChangeAspect="1" noChangeArrowheads="1"/>
            </p:cNvPicPr>
            <p:nvPr/>
          </p:nvPicPr>
          <p:blipFill>
            <a:blip r:embed="rId13" cstate="print"/>
            <a:srcRect/>
            <a:stretch>
              <a:fillRect/>
            </a:stretch>
          </p:blipFill>
          <p:spPr bwMode="auto">
            <a:xfrm>
              <a:off x="3926" y="3341"/>
              <a:ext cx="860" cy="201"/>
            </a:xfrm>
            <a:prstGeom prst="rect">
              <a:avLst/>
            </a:prstGeom>
            <a:noFill/>
            <a:ln w="9525">
              <a:noFill/>
              <a:miter lim="800000"/>
              <a:headEnd/>
              <a:tailEnd/>
            </a:ln>
          </p:spPr>
        </p:pic>
        <p:pic>
          <p:nvPicPr>
            <p:cNvPr id="1069" name="Picture 45"/>
            <p:cNvPicPr>
              <a:picLocks noChangeAspect="1" noChangeArrowheads="1"/>
            </p:cNvPicPr>
            <p:nvPr/>
          </p:nvPicPr>
          <p:blipFill>
            <a:blip r:embed="rId14" cstate="print"/>
            <a:srcRect/>
            <a:stretch>
              <a:fillRect/>
            </a:stretch>
          </p:blipFill>
          <p:spPr bwMode="auto">
            <a:xfrm>
              <a:off x="3926" y="3341"/>
              <a:ext cx="860" cy="201"/>
            </a:xfrm>
            <a:prstGeom prst="rect">
              <a:avLst/>
            </a:prstGeom>
            <a:noFill/>
            <a:ln w="9525">
              <a:noFill/>
              <a:miter lim="800000"/>
              <a:headEnd/>
              <a:tailEnd/>
            </a:ln>
          </p:spPr>
        </p:pic>
        <p:sp>
          <p:nvSpPr>
            <p:cNvPr id="1070" name="Rectangle 46"/>
            <p:cNvSpPr>
              <a:spLocks noChangeArrowheads="1"/>
            </p:cNvSpPr>
            <p:nvPr/>
          </p:nvSpPr>
          <p:spPr bwMode="auto">
            <a:xfrm>
              <a:off x="3912" y="3329"/>
              <a:ext cx="839" cy="18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noEditPoints="1"/>
            </p:cNvSpPr>
            <p:nvPr/>
          </p:nvSpPr>
          <p:spPr bwMode="auto">
            <a:xfrm>
              <a:off x="3908" y="3326"/>
              <a:ext cx="847" cy="188"/>
            </a:xfrm>
            <a:custGeom>
              <a:avLst/>
              <a:gdLst/>
              <a:ahLst/>
              <a:cxnLst>
                <a:cxn ang="0">
                  <a:pos x="0" y="0"/>
                </a:cxn>
                <a:cxn ang="0">
                  <a:pos x="847" y="0"/>
                </a:cxn>
                <a:cxn ang="0">
                  <a:pos x="847" y="188"/>
                </a:cxn>
                <a:cxn ang="0">
                  <a:pos x="0" y="188"/>
                </a:cxn>
                <a:cxn ang="0">
                  <a:pos x="0" y="0"/>
                </a:cxn>
                <a:cxn ang="0">
                  <a:pos x="7" y="185"/>
                </a:cxn>
                <a:cxn ang="0">
                  <a:pos x="4" y="182"/>
                </a:cxn>
                <a:cxn ang="0">
                  <a:pos x="843" y="182"/>
                </a:cxn>
                <a:cxn ang="0">
                  <a:pos x="840" y="185"/>
                </a:cxn>
                <a:cxn ang="0">
                  <a:pos x="840" y="3"/>
                </a:cxn>
                <a:cxn ang="0">
                  <a:pos x="843" y="6"/>
                </a:cxn>
                <a:cxn ang="0">
                  <a:pos x="4" y="6"/>
                </a:cxn>
                <a:cxn ang="0">
                  <a:pos x="7" y="3"/>
                </a:cxn>
                <a:cxn ang="0">
                  <a:pos x="7" y="185"/>
                </a:cxn>
              </a:cxnLst>
              <a:rect l="0" t="0" r="r" b="b"/>
              <a:pathLst>
                <a:path w="847" h="188">
                  <a:moveTo>
                    <a:pt x="0" y="0"/>
                  </a:moveTo>
                  <a:lnTo>
                    <a:pt x="847" y="0"/>
                  </a:lnTo>
                  <a:lnTo>
                    <a:pt x="847" y="188"/>
                  </a:lnTo>
                  <a:lnTo>
                    <a:pt x="0" y="188"/>
                  </a:lnTo>
                  <a:lnTo>
                    <a:pt x="0" y="0"/>
                  </a:lnTo>
                  <a:close/>
                  <a:moveTo>
                    <a:pt x="7" y="185"/>
                  </a:moveTo>
                  <a:lnTo>
                    <a:pt x="4" y="182"/>
                  </a:lnTo>
                  <a:lnTo>
                    <a:pt x="843" y="182"/>
                  </a:lnTo>
                  <a:lnTo>
                    <a:pt x="840" y="185"/>
                  </a:lnTo>
                  <a:lnTo>
                    <a:pt x="840" y="3"/>
                  </a:lnTo>
                  <a:lnTo>
                    <a:pt x="843" y="6"/>
                  </a:lnTo>
                  <a:lnTo>
                    <a:pt x="4"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4035" y="3365"/>
              <a:ext cx="693"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No Conflict</a:t>
              </a:r>
              <a:endParaRPr kumimoji="0" lang="en-US" sz="1800" b="0" i="0" u="none" strike="noStrike" cap="none" normalizeH="0" baseline="0" smtClean="0">
                <a:ln>
                  <a:noFill/>
                </a:ln>
                <a:solidFill>
                  <a:schemeClr val="tx1"/>
                </a:solidFill>
                <a:effectLst/>
                <a:latin typeface="Arial" pitchFamily="34" charset="0"/>
              </a:endParaRPr>
            </a:p>
          </p:txBody>
        </p:sp>
        <p:pic>
          <p:nvPicPr>
            <p:cNvPr id="1073" name="Picture 49"/>
            <p:cNvPicPr>
              <a:picLocks noChangeAspect="1" noChangeArrowheads="1"/>
            </p:cNvPicPr>
            <p:nvPr/>
          </p:nvPicPr>
          <p:blipFill>
            <a:blip r:embed="rId15" cstate="print"/>
            <a:srcRect/>
            <a:stretch>
              <a:fillRect/>
            </a:stretch>
          </p:blipFill>
          <p:spPr bwMode="auto">
            <a:xfrm>
              <a:off x="735" y="3341"/>
              <a:ext cx="1364" cy="201"/>
            </a:xfrm>
            <a:prstGeom prst="rect">
              <a:avLst/>
            </a:prstGeom>
            <a:noFill/>
            <a:ln w="9525">
              <a:noFill/>
              <a:miter lim="800000"/>
              <a:headEnd/>
              <a:tailEnd/>
            </a:ln>
          </p:spPr>
        </p:pic>
        <p:pic>
          <p:nvPicPr>
            <p:cNvPr id="1074" name="Picture 50"/>
            <p:cNvPicPr>
              <a:picLocks noChangeAspect="1" noChangeArrowheads="1"/>
            </p:cNvPicPr>
            <p:nvPr/>
          </p:nvPicPr>
          <p:blipFill>
            <a:blip r:embed="rId16" cstate="print"/>
            <a:srcRect/>
            <a:stretch>
              <a:fillRect/>
            </a:stretch>
          </p:blipFill>
          <p:spPr bwMode="auto">
            <a:xfrm>
              <a:off x="735" y="3341"/>
              <a:ext cx="1364" cy="201"/>
            </a:xfrm>
            <a:prstGeom prst="rect">
              <a:avLst/>
            </a:prstGeom>
            <a:noFill/>
            <a:ln w="9525">
              <a:noFill/>
              <a:miter lim="800000"/>
              <a:headEnd/>
              <a:tailEnd/>
            </a:ln>
          </p:spPr>
        </p:pic>
        <p:sp>
          <p:nvSpPr>
            <p:cNvPr id="1075" name="Rectangle 51"/>
            <p:cNvSpPr>
              <a:spLocks noChangeArrowheads="1"/>
            </p:cNvSpPr>
            <p:nvPr/>
          </p:nvSpPr>
          <p:spPr bwMode="auto">
            <a:xfrm>
              <a:off x="721" y="3329"/>
              <a:ext cx="1343" cy="18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noEditPoints="1"/>
            </p:cNvSpPr>
            <p:nvPr/>
          </p:nvSpPr>
          <p:spPr bwMode="auto">
            <a:xfrm>
              <a:off x="717" y="3326"/>
              <a:ext cx="1351" cy="188"/>
            </a:xfrm>
            <a:custGeom>
              <a:avLst/>
              <a:gdLst/>
              <a:ahLst/>
              <a:cxnLst>
                <a:cxn ang="0">
                  <a:pos x="0" y="0"/>
                </a:cxn>
                <a:cxn ang="0">
                  <a:pos x="1351" y="0"/>
                </a:cxn>
                <a:cxn ang="0">
                  <a:pos x="1351" y="188"/>
                </a:cxn>
                <a:cxn ang="0">
                  <a:pos x="0" y="188"/>
                </a:cxn>
                <a:cxn ang="0">
                  <a:pos x="0" y="0"/>
                </a:cxn>
                <a:cxn ang="0">
                  <a:pos x="7" y="185"/>
                </a:cxn>
                <a:cxn ang="0">
                  <a:pos x="4" y="182"/>
                </a:cxn>
                <a:cxn ang="0">
                  <a:pos x="1347" y="182"/>
                </a:cxn>
                <a:cxn ang="0">
                  <a:pos x="1344" y="185"/>
                </a:cxn>
                <a:cxn ang="0">
                  <a:pos x="1344" y="3"/>
                </a:cxn>
                <a:cxn ang="0">
                  <a:pos x="1347" y="6"/>
                </a:cxn>
                <a:cxn ang="0">
                  <a:pos x="4" y="6"/>
                </a:cxn>
                <a:cxn ang="0">
                  <a:pos x="7" y="3"/>
                </a:cxn>
                <a:cxn ang="0">
                  <a:pos x="7" y="185"/>
                </a:cxn>
              </a:cxnLst>
              <a:rect l="0" t="0" r="r" b="b"/>
              <a:pathLst>
                <a:path w="1351" h="188">
                  <a:moveTo>
                    <a:pt x="0" y="0"/>
                  </a:moveTo>
                  <a:lnTo>
                    <a:pt x="1351" y="0"/>
                  </a:lnTo>
                  <a:lnTo>
                    <a:pt x="1351" y="188"/>
                  </a:lnTo>
                  <a:lnTo>
                    <a:pt x="0" y="188"/>
                  </a:lnTo>
                  <a:lnTo>
                    <a:pt x="0" y="0"/>
                  </a:lnTo>
                  <a:close/>
                  <a:moveTo>
                    <a:pt x="7" y="185"/>
                  </a:moveTo>
                  <a:lnTo>
                    <a:pt x="4" y="182"/>
                  </a:lnTo>
                  <a:lnTo>
                    <a:pt x="1347" y="182"/>
                  </a:lnTo>
                  <a:lnTo>
                    <a:pt x="1344" y="185"/>
                  </a:lnTo>
                  <a:lnTo>
                    <a:pt x="1344" y="3"/>
                  </a:lnTo>
                  <a:lnTo>
                    <a:pt x="1347" y="6"/>
                  </a:lnTo>
                  <a:lnTo>
                    <a:pt x="4"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Rectangle 53"/>
            <p:cNvSpPr>
              <a:spLocks noChangeArrowheads="1"/>
            </p:cNvSpPr>
            <p:nvPr/>
          </p:nvSpPr>
          <p:spPr bwMode="auto">
            <a:xfrm>
              <a:off x="859" y="3365"/>
              <a:ext cx="1203"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10253F"/>
                  </a:solidFill>
                  <a:effectLst/>
                  <a:latin typeface="Arial" pitchFamily="34" charset="0"/>
                </a:rPr>
                <a:t>In different entrees?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78" name="Picture 54"/>
            <p:cNvPicPr>
              <a:picLocks noChangeAspect="1" noChangeArrowheads="1"/>
            </p:cNvPicPr>
            <p:nvPr/>
          </p:nvPicPr>
          <p:blipFill>
            <a:blip r:embed="rId17" cstate="print"/>
            <a:srcRect/>
            <a:stretch>
              <a:fillRect/>
            </a:stretch>
          </p:blipFill>
          <p:spPr bwMode="auto">
            <a:xfrm>
              <a:off x="2358" y="3341"/>
              <a:ext cx="1365" cy="201"/>
            </a:xfrm>
            <a:prstGeom prst="rect">
              <a:avLst/>
            </a:prstGeom>
            <a:noFill/>
            <a:ln w="9525">
              <a:noFill/>
              <a:miter lim="800000"/>
              <a:headEnd/>
              <a:tailEnd/>
            </a:ln>
          </p:spPr>
        </p:pic>
        <p:pic>
          <p:nvPicPr>
            <p:cNvPr id="1079" name="Picture 55"/>
            <p:cNvPicPr>
              <a:picLocks noChangeAspect="1" noChangeArrowheads="1"/>
            </p:cNvPicPr>
            <p:nvPr/>
          </p:nvPicPr>
          <p:blipFill>
            <a:blip r:embed="rId18" cstate="print"/>
            <a:srcRect/>
            <a:stretch>
              <a:fillRect/>
            </a:stretch>
          </p:blipFill>
          <p:spPr bwMode="auto">
            <a:xfrm>
              <a:off x="2358" y="3341"/>
              <a:ext cx="1365" cy="201"/>
            </a:xfrm>
            <a:prstGeom prst="rect">
              <a:avLst/>
            </a:prstGeom>
            <a:noFill/>
            <a:ln w="9525">
              <a:noFill/>
              <a:miter lim="800000"/>
              <a:headEnd/>
              <a:tailEnd/>
            </a:ln>
          </p:spPr>
        </p:pic>
        <p:sp>
          <p:nvSpPr>
            <p:cNvPr id="1080" name="Rectangle 56"/>
            <p:cNvSpPr>
              <a:spLocks noChangeArrowheads="1"/>
            </p:cNvSpPr>
            <p:nvPr/>
          </p:nvSpPr>
          <p:spPr bwMode="auto">
            <a:xfrm>
              <a:off x="2344" y="3329"/>
              <a:ext cx="1344" cy="18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noEditPoints="1"/>
            </p:cNvSpPr>
            <p:nvPr/>
          </p:nvSpPr>
          <p:spPr bwMode="auto">
            <a:xfrm>
              <a:off x="2341" y="3326"/>
              <a:ext cx="1350" cy="188"/>
            </a:xfrm>
            <a:custGeom>
              <a:avLst/>
              <a:gdLst/>
              <a:ahLst/>
              <a:cxnLst>
                <a:cxn ang="0">
                  <a:pos x="0" y="0"/>
                </a:cxn>
                <a:cxn ang="0">
                  <a:pos x="1350" y="0"/>
                </a:cxn>
                <a:cxn ang="0">
                  <a:pos x="1350" y="188"/>
                </a:cxn>
                <a:cxn ang="0">
                  <a:pos x="0" y="188"/>
                </a:cxn>
                <a:cxn ang="0">
                  <a:pos x="0" y="0"/>
                </a:cxn>
                <a:cxn ang="0">
                  <a:pos x="7" y="185"/>
                </a:cxn>
                <a:cxn ang="0">
                  <a:pos x="3" y="182"/>
                </a:cxn>
                <a:cxn ang="0">
                  <a:pos x="1347" y="182"/>
                </a:cxn>
                <a:cxn ang="0">
                  <a:pos x="1343" y="185"/>
                </a:cxn>
                <a:cxn ang="0">
                  <a:pos x="1343" y="3"/>
                </a:cxn>
                <a:cxn ang="0">
                  <a:pos x="1347" y="6"/>
                </a:cxn>
                <a:cxn ang="0">
                  <a:pos x="3" y="6"/>
                </a:cxn>
                <a:cxn ang="0">
                  <a:pos x="7" y="3"/>
                </a:cxn>
                <a:cxn ang="0">
                  <a:pos x="7" y="185"/>
                </a:cxn>
              </a:cxnLst>
              <a:rect l="0" t="0" r="r" b="b"/>
              <a:pathLst>
                <a:path w="1350" h="188">
                  <a:moveTo>
                    <a:pt x="0" y="0"/>
                  </a:moveTo>
                  <a:lnTo>
                    <a:pt x="1350" y="0"/>
                  </a:lnTo>
                  <a:lnTo>
                    <a:pt x="1350" y="188"/>
                  </a:lnTo>
                  <a:lnTo>
                    <a:pt x="0" y="188"/>
                  </a:lnTo>
                  <a:lnTo>
                    <a:pt x="0" y="0"/>
                  </a:lnTo>
                  <a:close/>
                  <a:moveTo>
                    <a:pt x="7" y="185"/>
                  </a:moveTo>
                  <a:lnTo>
                    <a:pt x="3" y="182"/>
                  </a:lnTo>
                  <a:lnTo>
                    <a:pt x="1347" y="182"/>
                  </a:lnTo>
                  <a:lnTo>
                    <a:pt x="1343" y="185"/>
                  </a:lnTo>
                  <a:lnTo>
                    <a:pt x="1343" y="3"/>
                  </a:lnTo>
                  <a:lnTo>
                    <a:pt x="1347" y="6"/>
                  </a:lnTo>
                  <a:lnTo>
                    <a:pt x="3"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2454" y="3365"/>
              <a:ext cx="124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Can select only one?</a:t>
              </a:r>
              <a:endParaRPr kumimoji="0" lang="en-US" sz="1800" b="0" i="0" u="none" strike="noStrike" cap="none" normalizeH="0" baseline="0" smtClean="0">
                <a:ln>
                  <a:noFill/>
                </a:ln>
                <a:solidFill>
                  <a:schemeClr val="tx1"/>
                </a:solidFill>
                <a:effectLst/>
                <a:latin typeface="Arial" pitchFamily="34" charset="0"/>
              </a:endParaRPr>
            </a:p>
          </p:txBody>
        </p:sp>
        <p:sp>
          <p:nvSpPr>
            <p:cNvPr id="1083" name="Freeform 59"/>
            <p:cNvSpPr>
              <a:spLocks noEditPoints="1"/>
            </p:cNvSpPr>
            <p:nvPr/>
          </p:nvSpPr>
          <p:spPr bwMode="auto">
            <a:xfrm>
              <a:off x="941" y="3568"/>
              <a:ext cx="416" cy="341"/>
            </a:xfrm>
            <a:custGeom>
              <a:avLst/>
              <a:gdLst/>
              <a:ahLst/>
              <a:cxnLst>
                <a:cxn ang="0">
                  <a:pos x="416" y="18"/>
                </a:cxn>
                <a:cxn ang="0">
                  <a:pos x="62" y="308"/>
                </a:cxn>
                <a:cxn ang="0">
                  <a:pos x="43" y="290"/>
                </a:cxn>
                <a:cxn ang="0">
                  <a:pos x="397" y="0"/>
                </a:cxn>
                <a:cxn ang="0">
                  <a:pos x="416" y="18"/>
                </a:cxn>
                <a:cxn ang="0">
                  <a:pos x="91" y="319"/>
                </a:cxn>
                <a:cxn ang="0">
                  <a:pos x="0" y="341"/>
                </a:cxn>
                <a:cxn ang="0">
                  <a:pos x="34" y="263"/>
                </a:cxn>
                <a:cxn ang="0">
                  <a:pos x="91" y="319"/>
                </a:cxn>
              </a:cxnLst>
              <a:rect l="0" t="0" r="r" b="b"/>
              <a:pathLst>
                <a:path w="416" h="341">
                  <a:moveTo>
                    <a:pt x="416" y="18"/>
                  </a:moveTo>
                  <a:lnTo>
                    <a:pt x="62" y="308"/>
                  </a:lnTo>
                  <a:lnTo>
                    <a:pt x="43" y="290"/>
                  </a:lnTo>
                  <a:lnTo>
                    <a:pt x="397" y="0"/>
                  </a:lnTo>
                  <a:lnTo>
                    <a:pt x="416" y="18"/>
                  </a:lnTo>
                  <a:close/>
                  <a:moveTo>
                    <a:pt x="91" y="319"/>
                  </a:moveTo>
                  <a:lnTo>
                    <a:pt x="0" y="341"/>
                  </a:lnTo>
                  <a:lnTo>
                    <a:pt x="34" y="263"/>
                  </a:lnTo>
                  <a:lnTo>
                    <a:pt x="91" y="319"/>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noEditPoints="1"/>
            </p:cNvSpPr>
            <p:nvPr/>
          </p:nvSpPr>
          <p:spPr bwMode="auto">
            <a:xfrm>
              <a:off x="1338" y="3555"/>
              <a:ext cx="429" cy="354"/>
            </a:xfrm>
            <a:custGeom>
              <a:avLst/>
              <a:gdLst/>
              <a:ahLst/>
              <a:cxnLst>
                <a:cxn ang="0">
                  <a:pos x="19" y="0"/>
                </a:cxn>
                <a:cxn ang="0">
                  <a:pos x="387" y="303"/>
                </a:cxn>
                <a:cxn ang="0">
                  <a:pos x="368" y="321"/>
                </a:cxn>
                <a:cxn ang="0">
                  <a:pos x="0" y="18"/>
                </a:cxn>
                <a:cxn ang="0">
                  <a:pos x="19" y="0"/>
                </a:cxn>
                <a:cxn ang="0">
                  <a:pos x="396" y="276"/>
                </a:cxn>
                <a:cxn ang="0">
                  <a:pos x="429" y="354"/>
                </a:cxn>
                <a:cxn ang="0">
                  <a:pos x="339" y="331"/>
                </a:cxn>
                <a:cxn ang="0">
                  <a:pos x="396" y="276"/>
                </a:cxn>
              </a:cxnLst>
              <a:rect l="0" t="0" r="r" b="b"/>
              <a:pathLst>
                <a:path w="429" h="354">
                  <a:moveTo>
                    <a:pt x="19" y="0"/>
                  </a:moveTo>
                  <a:lnTo>
                    <a:pt x="387" y="303"/>
                  </a:lnTo>
                  <a:lnTo>
                    <a:pt x="368" y="321"/>
                  </a:lnTo>
                  <a:lnTo>
                    <a:pt x="0" y="18"/>
                  </a:lnTo>
                  <a:lnTo>
                    <a:pt x="19" y="0"/>
                  </a:lnTo>
                  <a:close/>
                  <a:moveTo>
                    <a:pt x="396" y="276"/>
                  </a:moveTo>
                  <a:lnTo>
                    <a:pt x="429" y="354"/>
                  </a:lnTo>
                  <a:lnTo>
                    <a:pt x="339" y="331"/>
                  </a:lnTo>
                  <a:lnTo>
                    <a:pt x="396" y="276"/>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827" y="3619"/>
              <a:ext cx="26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1086" name="Rectangle 62"/>
            <p:cNvSpPr>
              <a:spLocks noChangeArrowheads="1"/>
            </p:cNvSpPr>
            <p:nvPr/>
          </p:nvSpPr>
          <p:spPr bwMode="auto">
            <a:xfrm>
              <a:off x="1688" y="3619"/>
              <a:ext cx="217"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No</a:t>
              </a:r>
              <a:endParaRPr kumimoji="0" lang="en-US" sz="1800" b="0" i="0" u="none" strike="noStrike" cap="none" normalizeH="0" baseline="0" smtClean="0">
                <a:ln>
                  <a:noFill/>
                </a:ln>
                <a:solidFill>
                  <a:schemeClr val="tx1"/>
                </a:solidFill>
                <a:effectLst/>
                <a:latin typeface="Arial" pitchFamily="34" charset="0"/>
              </a:endParaRPr>
            </a:p>
          </p:txBody>
        </p:sp>
        <p:pic>
          <p:nvPicPr>
            <p:cNvPr id="1087" name="Picture 63"/>
            <p:cNvPicPr>
              <a:picLocks noChangeAspect="1" noChangeArrowheads="1"/>
            </p:cNvPicPr>
            <p:nvPr/>
          </p:nvPicPr>
          <p:blipFill>
            <a:blip r:embed="rId19" cstate="print"/>
            <a:srcRect/>
            <a:stretch>
              <a:fillRect/>
            </a:stretch>
          </p:blipFill>
          <p:spPr bwMode="auto">
            <a:xfrm>
              <a:off x="693" y="3981"/>
              <a:ext cx="637" cy="201"/>
            </a:xfrm>
            <a:prstGeom prst="rect">
              <a:avLst/>
            </a:prstGeom>
            <a:noFill/>
            <a:ln w="9525">
              <a:noFill/>
              <a:miter lim="800000"/>
              <a:headEnd/>
              <a:tailEnd/>
            </a:ln>
          </p:spPr>
        </p:pic>
        <p:pic>
          <p:nvPicPr>
            <p:cNvPr id="1088" name="Picture 64"/>
            <p:cNvPicPr>
              <a:picLocks noChangeAspect="1" noChangeArrowheads="1"/>
            </p:cNvPicPr>
            <p:nvPr/>
          </p:nvPicPr>
          <p:blipFill>
            <a:blip r:embed="rId20" cstate="print"/>
            <a:srcRect/>
            <a:stretch>
              <a:fillRect/>
            </a:stretch>
          </p:blipFill>
          <p:spPr bwMode="auto">
            <a:xfrm>
              <a:off x="693" y="3981"/>
              <a:ext cx="637" cy="201"/>
            </a:xfrm>
            <a:prstGeom prst="rect">
              <a:avLst/>
            </a:prstGeom>
            <a:noFill/>
            <a:ln w="9525">
              <a:noFill/>
              <a:miter lim="800000"/>
              <a:headEnd/>
              <a:tailEnd/>
            </a:ln>
          </p:spPr>
        </p:pic>
        <p:sp>
          <p:nvSpPr>
            <p:cNvPr id="1089" name="Rectangle 65"/>
            <p:cNvSpPr>
              <a:spLocks noChangeArrowheads="1"/>
            </p:cNvSpPr>
            <p:nvPr/>
          </p:nvSpPr>
          <p:spPr bwMode="auto">
            <a:xfrm>
              <a:off x="679" y="3969"/>
              <a:ext cx="616" cy="182"/>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noEditPoints="1"/>
            </p:cNvSpPr>
            <p:nvPr/>
          </p:nvSpPr>
          <p:spPr bwMode="auto">
            <a:xfrm>
              <a:off x="675" y="3966"/>
              <a:ext cx="623" cy="188"/>
            </a:xfrm>
            <a:custGeom>
              <a:avLst/>
              <a:gdLst/>
              <a:ahLst/>
              <a:cxnLst>
                <a:cxn ang="0">
                  <a:pos x="0" y="0"/>
                </a:cxn>
                <a:cxn ang="0">
                  <a:pos x="623" y="0"/>
                </a:cxn>
                <a:cxn ang="0">
                  <a:pos x="623" y="188"/>
                </a:cxn>
                <a:cxn ang="0">
                  <a:pos x="0" y="188"/>
                </a:cxn>
                <a:cxn ang="0">
                  <a:pos x="0" y="0"/>
                </a:cxn>
                <a:cxn ang="0">
                  <a:pos x="7" y="185"/>
                </a:cxn>
                <a:cxn ang="0">
                  <a:pos x="4" y="182"/>
                </a:cxn>
                <a:cxn ang="0">
                  <a:pos x="620" y="182"/>
                </a:cxn>
                <a:cxn ang="0">
                  <a:pos x="616" y="185"/>
                </a:cxn>
                <a:cxn ang="0">
                  <a:pos x="616" y="3"/>
                </a:cxn>
                <a:cxn ang="0">
                  <a:pos x="620" y="6"/>
                </a:cxn>
                <a:cxn ang="0">
                  <a:pos x="4" y="6"/>
                </a:cxn>
                <a:cxn ang="0">
                  <a:pos x="7" y="3"/>
                </a:cxn>
                <a:cxn ang="0">
                  <a:pos x="7" y="185"/>
                </a:cxn>
              </a:cxnLst>
              <a:rect l="0" t="0" r="r" b="b"/>
              <a:pathLst>
                <a:path w="623" h="188">
                  <a:moveTo>
                    <a:pt x="0" y="0"/>
                  </a:moveTo>
                  <a:lnTo>
                    <a:pt x="623" y="0"/>
                  </a:lnTo>
                  <a:lnTo>
                    <a:pt x="623" y="188"/>
                  </a:lnTo>
                  <a:lnTo>
                    <a:pt x="0" y="188"/>
                  </a:lnTo>
                  <a:lnTo>
                    <a:pt x="0" y="0"/>
                  </a:lnTo>
                  <a:close/>
                  <a:moveTo>
                    <a:pt x="7" y="185"/>
                  </a:moveTo>
                  <a:lnTo>
                    <a:pt x="4" y="182"/>
                  </a:lnTo>
                  <a:lnTo>
                    <a:pt x="620" y="182"/>
                  </a:lnTo>
                  <a:lnTo>
                    <a:pt x="616" y="185"/>
                  </a:lnTo>
                  <a:lnTo>
                    <a:pt x="616" y="3"/>
                  </a:lnTo>
                  <a:lnTo>
                    <a:pt x="620" y="6"/>
                  </a:lnTo>
                  <a:lnTo>
                    <a:pt x="4"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Rectangle 67"/>
            <p:cNvSpPr>
              <a:spLocks noChangeArrowheads="1"/>
            </p:cNvSpPr>
            <p:nvPr/>
          </p:nvSpPr>
          <p:spPr bwMode="auto">
            <a:xfrm>
              <a:off x="779" y="4007"/>
              <a:ext cx="496"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Arial" pitchFamily="34" charset="0"/>
                </a:rPr>
                <a:t>Conflict</a:t>
              </a:r>
              <a:endParaRPr kumimoji="0" lang="en-US" sz="1800" b="0" i="0" u="none" strike="noStrike" cap="none" normalizeH="0" baseline="0" smtClean="0">
                <a:ln>
                  <a:noFill/>
                </a:ln>
                <a:solidFill>
                  <a:schemeClr val="tx1"/>
                </a:solidFill>
                <a:effectLst/>
                <a:latin typeface="Arial" pitchFamily="34" charset="0"/>
              </a:endParaRPr>
            </a:p>
          </p:txBody>
        </p:sp>
        <p:pic>
          <p:nvPicPr>
            <p:cNvPr id="1092" name="Picture 68"/>
            <p:cNvPicPr>
              <a:picLocks noChangeAspect="1" noChangeArrowheads="1"/>
            </p:cNvPicPr>
            <p:nvPr/>
          </p:nvPicPr>
          <p:blipFill>
            <a:blip r:embed="rId21" cstate="print"/>
            <a:srcRect/>
            <a:stretch>
              <a:fillRect/>
            </a:stretch>
          </p:blipFill>
          <p:spPr bwMode="auto">
            <a:xfrm>
              <a:off x="1421" y="3981"/>
              <a:ext cx="853" cy="201"/>
            </a:xfrm>
            <a:prstGeom prst="rect">
              <a:avLst/>
            </a:prstGeom>
            <a:noFill/>
            <a:ln w="9525">
              <a:noFill/>
              <a:miter lim="800000"/>
              <a:headEnd/>
              <a:tailEnd/>
            </a:ln>
          </p:spPr>
        </p:pic>
        <p:pic>
          <p:nvPicPr>
            <p:cNvPr id="1093" name="Picture 69"/>
            <p:cNvPicPr>
              <a:picLocks noChangeAspect="1" noChangeArrowheads="1"/>
            </p:cNvPicPr>
            <p:nvPr/>
          </p:nvPicPr>
          <p:blipFill>
            <a:blip r:embed="rId22" cstate="print"/>
            <a:srcRect/>
            <a:stretch>
              <a:fillRect/>
            </a:stretch>
          </p:blipFill>
          <p:spPr bwMode="auto">
            <a:xfrm>
              <a:off x="1421" y="3981"/>
              <a:ext cx="853" cy="201"/>
            </a:xfrm>
            <a:prstGeom prst="rect">
              <a:avLst/>
            </a:prstGeom>
            <a:noFill/>
            <a:ln w="9525">
              <a:noFill/>
              <a:miter lim="800000"/>
              <a:headEnd/>
              <a:tailEnd/>
            </a:ln>
          </p:spPr>
        </p:pic>
        <p:sp>
          <p:nvSpPr>
            <p:cNvPr id="1094" name="Rectangle 70"/>
            <p:cNvSpPr>
              <a:spLocks noChangeArrowheads="1"/>
            </p:cNvSpPr>
            <p:nvPr/>
          </p:nvSpPr>
          <p:spPr bwMode="auto">
            <a:xfrm>
              <a:off x="1407" y="3969"/>
              <a:ext cx="832" cy="18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noEditPoints="1"/>
            </p:cNvSpPr>
            <p:nvPr/>
          </p:nvSpPr>
          <p:spPr bwMode="auto">
            <a:xfrm>
              <a:off x="1403" y="3966"/>
              <a:ext cx="840" cy="188"/>
            </a:xfrm>
            <a:custGeom>
              <a:avLst/>
              <a:gdLst/>
              <a:ahLst/>
              <a:cxnLst>
                <a:cxn ang="0">
                  <a:pos x="0" y="0"/>
                </a:cxn>
                <a:cxn ang="0">
                  <a:pos x="840" y="0"/>
                </a:cxn>
                <a:cxn ang="0">
                  <a:pos x="840" y="188"/>
                </a:cxn>
                <a:cxn ang="0">
                  <a:pos x="0" y="188"/>
                </a:cxn>
                <a:cxn ang="0">
                  <a:pos x="0" y="0"/>
                </a:cxn>
                <a:cxn ang="0">
                  <a:pos x="7" y="185"/>
                </a:cxn>
                <a:cxn ang="0">
                  <a:pos x="4" y="182"/>
                </a:cxn>
                <a:cxn ang="0">
                  <a:pos x="836" y="182"/>
                </a:cxn>
                <a:cxn ang="0">
                  <a:pos x="833" y="185"/>
                </a:cxn>
                <a:cxn ang="0">
                  <a:pos x="833" y="3"/>
                </a:cxn>
                <a:cxn ang="0">
                  <a:pos x="836" y="6"/>
                </a:cxn>
                <a:cxn ang="0">
                  <a:pos x="4" y="6"/>
                </a:cxn>
                <a:cxn ang="0">
                  <a:pos x="7" y="3"/>
                </a:cxn>
                <a:cxn ang="0">
                  <a:pos x="7" y="185"/>
                </a:cxn>
              </a:cxnLst>
              <a:rect l="0" t="0" r="r" b="b"/>
              <a:pathLst>
                <a:path w="840" h="188">
                  <a:moveTo>
                    <a:pt x="0" y="0"/>
                  </a:moveTo>
                  <a:lnTo>
                    <a:pt x="840" y="0"/>
                  </a:lnTo>
                  <a:lnTo>
                    <a:pt x="840" y="188"/>
                  </a:lnTo>
                  <a:lnTo>
                    <a:pt x="0" y="188"/>
                  </a:lnTo>
                  <a:lnTo>
                    <a:pt x="0" y="0"/>
                  </a:lnTo>
                  <a:close/>
                  <a:moveTo>
                    <a:pt x="7" y="185"/>
                  </a:moveTo>
                  <a:lnTo>
                    <a:pt x="4" y="182"/>
                  </a:lnTo>
                  <a:lnTo>
                    <a:pt x="836" y="182"/>
                  </a:lnTo>
                  <a:lnTo>
                    <a:pt x="833" y="185"/>
                  </a:lnTo>
                  <a:lnTo>
                    <a:pt x="833" y="3"/>
                  </a:lnTo>
                  <a:lnTo>
                    <a:pt x="836" y="6"/>
                  </a:lnTo>
                  <a:lnTo>
                    <a:pt x="4"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1527" y="4007"/>
              <a:ext cx="693"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No Conflict</a:t>
              </a:r>
              <a:endParaRPr kumimoji="0" lang="en-US" sz="1800" b="0" i="0" u="none" strike="noStrike" cap="none" normalizeH="0" baseline="0" smtClean="0">
                <a:ln>
                  <a:noFill/>
                </a:ln>
                <a:solidFill>
                  <a:schemeClr val="tx1"/>
                </a:solidFill>
                <a:effectLst/>
                <a:latin typeface="Arial" pitchFamily="34" charset="0"/>
              </a:endParaRPr>
            </a:p>
          </p:txBody>
        </p:sp>
        <p:sp>
          <p:nvSpPr>
            <p:cNvPr id="1097" name="Freeform 73"/>
            <p:cNvSpPr>
              <a:spLocks noEditPoints="1"/>
            </p:cNvSpPr>
            <p:nvPr/>
          </p:nvSpPr>
          <p:spPr bwMode="auto">
            <a:xfrm>
              <a:off x="2621" y="3568"/>
              <a:ext cx="415" cy="341"/>
            </a:xfrm>
            <a:custGeom>
              <a:avLst/>
              <a:gdLst/>
              <a:ahLst/>
              <a:cxnLst>
                <a:cxn ang="0">
                  <a:pos x="415" y="18"/>
                </a:cxn>
                <a:cxn ang="0">
                  <a:pos x="61" y="308"/>
                </a:cxn>
                <a:cxn ang="0">
                  <a:pos x="42" y="290"/>
                </a:cxn>
                <a:cxn ang="0">
                  <a:pos x="396" y="0"/>
                </a:cxn>
                <a:cxn ang="0">
                  <a:pos x="415" y="18"/>
                </a:cxn>
                <a:cxn ang="0">
                  <a:pos x="90" y="319"/>
                </a:cxn>
                <a:cxn ang="0">
                  <a:pos x="0" y="341"/>
                </a:cxn>
                <a:cxn ang="0">
                  <a:pos x="33" y="263"/>
                </a:cxn>
                <a:cxn ang="0">
                  <a:pos x="90" y="319"/>
                </a:cxn>
              </a:cxnLst>
              <a:rect l="0" t="0" r="r" b="b"/>
              <a:pathLst>
                <a:path w="415" h="341">
                  <a:moveTo>
                    <a:pt x="415" y="18"/>
                  </a:moveTo>
                  <a:lnTo>
                    <a:pt x="61" y="308"/>
                  </a:lnTo>
                  <a:lnTo>
                    <a:pt x="42" y="290"/>
                  </a:lnTo>
                  <a:lnTo>
                    <a:pt x="396" y="0"/>
                  </a:lnTo>
                  <a:lnTo>
                    <a:pt x="415" y="18"/>
                  </a:lnTo>
                  <a:close/>
                  <a:moveTo>
                    <a:pt x="90" y="319"/>
                  </a:moveTo>
                  <a:lnTo>
                    <a:pt x="0" y="341"/>
                  </a:lnTo>
                  <a:lnTo>
                    <a:pt x="33" y="263"/>
                  </a:lnTo>
                  <a:lnTo>
                    <a:pt x="90" y="319"/>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noEditPoints="1"/>
            </p:cNvSpPr>
            <p:nvPr/>
          </p:nvSpPr>
          <p:spPr bwMode="auto">
            <a:xfrm>
              <a:off x="3017" y="3555"/>
              <a:ext cx="429" cy="354"/>
            </a:xfrm>
            <a:custGeom>
              <a:avLst/>
              <a:gdLst/>
              <a:ahLst/>
              <a:cxnLst>
                <a:cxn ang="0">
                  <a:pos x="19" y="0"/>
                </a:cxn>
                <a:cxn ang="0">
                  <a:pos x="387" y="303"/>
                </a:cxn>
                <a:cxn ang="0">
                  <a:pos x="369" y="321"/>
                </a:cxn>
                <a:cxn ang="0">
                  <a:pos x="0" y="18"/>
                </a:cxn>
                <a:cxn ang="0">
                  <a:pos x="19" y="0"/>
                </a:cxn>
                <a:cxn ang="0">
                  <a:pos x="396" y="276"/>
                </a:cxn>
                <a:cxn ang="0">
                  <a:pos x="429" y="354"/>
                </a:cxn>
                <a:cxn ang="0">
                  <a:pos x="339" y="331"/>
                </a:cxn>
                <a:cxn ang="0">
                  <a:pos x="396" y="276"/>
                </a:cxn>
              </a:cxnLst>
              <a:rect l="0" t="0" r="r" b="b"/>
              <a:pathLst>
                <a:path w="429" h="354">
                  <a:moveTo>
                    <a:pt x="19" y="0"/>
                  </a:moveTo>
                  <a:lnTo>
                    <a:pt x="387" y="303"/>
                  </a:lnTo>
                  <a:lnTo>
                    <a:pt x="369" y="321"/>
                  </a:lnTo>
                  <a:lnTo>
                    <a:pt x="0" y="18"/>
                  </a:lnTo>
                  <a:lnTo>
                    <a:pt x="19" y="0"/>
                  </a:lnTo>
                  <a:close/>
                  <a:moveTo>
                    <a:pt x="396" y="276"/>
                  </a:moveTo>
                  <a:lnTo>
                    <a:pt x="429" y="354"/>
                  </a:lnTo>
                  <a:lnTo>
                    <a:pt x="339" y="331"/>
                  </a:lnTo>
                  <a:lnTo>
                    <a:pt x="396" y="276"/>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2507" y="3619"/>
              <a:ext cx="26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1100" name="Rectangle 76"/>
            <p:cNvSpPr>
              <a:spLocks noChangeArrowheads="1"/>
            </p:cNvSpPr>
            <p:nvPr/>
          </p:nvSpPr>
          <p:spPr bwMode="auto">
            <a:xfrm>
              <a:off x="3367" y="3619"/>
              <a:ext cx="217"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No</a:t>
              </a:r>
              <a:endParaRPr kumimoji="0" lang="en-US" sz="1800" b="0" i="0" u="none" strike="noStrike" cap="none" normalizeH="0" baseline="0" smtClean="0">
                <a:ln>
                  <a:noFill/>
                </a:ln>
                <a:solidFill>
                  <a:schemeClr val="tx1"/>
                </a:solidFill>
                <a:effectLst/>
                <a:latin typeface="Arial" pitchFamily="34" charset="0"/>
              </a:endParaRPr>
            </a:p>
          </p:txBody>
        </p:sp>
        <p:pic>
          <p:nvPicPr>
            <p:cNvPr id="1101" name="Picture 77"/>
            <p:cNvPicPr>
              <a:picLocks noChangeAspect="1" noChangeArrowheads="1"/>
            </p:cNvPicPr>
            <p:nvPr/>
          </p:nvPicPr>
          <p:blipFill>
            <a:blip r:embed="rId23" cstate="print"/>
            <a:srcRect/>
            <a:stretch>
              <a:fillRect/>
            </a:stretch>
          </p:blipFill>
          <p:spPr bwMode="auto">
            <a:xfrm>
              <a:off x="2372" y="3981"/>
              <a:ext cx="637" cy="201"/>
            </a:xfrm>
            <a:prstGeom prst="rect">
              <a:avLst/>
            </a:prstGeom>
            <a:noFill/>
            <a:ln w="9525">
              <a:noFill/>
              <a:miter lim="800000"/>
              <a:headEnd/>
              <a:tailEnd/>
            </a:ln>
          </p:spPr>
        </p:pic>
        <p:pic>
          <p:nvPicPr>
            <p:cNvPr id="1102" name="Picture 78"/>
            <p:cNvPicPr>
              <a:picLocks noChangeAspect="1" noChangeArrowheads="1"/>
            </p:cNvPicPr>
            <p:nvPr/>
          </p:nvPicPr>
          <p:blipFill>
            <a:blip r:embed="rId24" cstate="print"/>
            <a:srcRect/>
            <a:stretch>
              <a:fillRect/>
            </a:stretch>
          </p:blipFill>
          <p:spPr bwMode="auto">
            <a:xfrm>
              <a:off x="2372" y="3981"/>
              <a:ext cx="637" cy="201"/>
            </a:xfrm>
            <a:prstGeom prst="rect">
              <a:avLst/>
            </a:prstGeom>
            <a:noFill/>
            <a:ln w="9525">
              <a:noFill/>
              <a:miter lim="800000"/>
              <a:headEnd/>
              <a:tailEnd/>
            </a:ln>
          </p:spPr>
        </p:pic>
        <p:sp>
          <p:nvSpPr>
            <p:cNvPr id="1103" name="Rectangle 79"/>
            <p:cNvSpPr>
              <a:spLocks noChangeArrowheads="1"/>
            </p:cNvSpPr>
            <p:nvPr/>
          </p:nvSpPr>
          <p:spPr bwMode="auto">
            <a:xfrm>
              <a:off x="2358" y="3969"/>
              <a:ext cx="616" cy="182"/>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noEditPoints="1"/>
            </p:cNvSpPr>
            <p:nvPr/>
          </p:nvSpPr>
          <p:spPr bwMode="auto">
            <a:xfrm>
              <a:off x="2355" y="3966"/>
              <a:ext cx="623" cy="188"/>
            </a:xfrm>
            <a:custGeom>
              <a:avLst/>
              <a:gdLst/>
              <a:ahLst/>
              <a:cxnLst>
                <a:cxn ang="0">
                  <a:pos x="0" y="0"/>
                </a:cxn>
                <a:cxn ang="0">
                  <a:pos x="623" y="0"/>
                </a:cxn>
                <a:cxn ang="0">
                  <a:pos x="623" y="188"/>
                </a:cxn>
                <a:cxn ang="0">
                  <a:pos x="0" y="188"/>
                </a:cxn>
                <a:cxn ang="0">
                  <a:pos x="0" y="0"/>
                </a:cxn>
                <a:cxn ang="0">
                  <a:pos x="7" y="185"/>
                </a:cxn>
                <a:cxn ang="0">
                  <a:pos x="3" y="182"/>
                </a:cxn>
                <a:cxn ang="0">
                  <a:pos x="619" y="182"/>
                </a:cxn>
                <a:cxn ang="0">
                  <a:pos x="616" y="185"/>
                </a:cxn>
                <a:cxn ang="0">
                  <a:pos x="616" y="3"/>
                </a:cxn>
                <a:cxn ang="0">
                  <a:pos x="619" y="6"/>
                </a:cxn>
                <a:cxn ang="0">
                  <a:pos x="3" y="6"/>
                </a:cxn>
                <a:cxn ang="0">
                  <a:pos x="7" y="3"/>
                </a:cxn>
                <a:cxn ang="0">
                  <a:pos x="7" y="185"/>
                </a:cxn>
              </a:cxnLst>
              <a:rect l="0" t="0" r="r" b="b"/>
              <a:pathLst>
                <a:path w="623" h="188">
                  <a:moveTo>
                    <a:pt x="0" y="0"/>
                  </a:moveTo>
                  <a:lnTo>
                    <a:pt x="623" y="0"/>
                  </a:lnTo>
                  <a:lnTo>
                    <a:pt x="623" y="188"/>
                  </a:lnTo>
                  <a:lnTo>
                    <a:pt x="0" y="188"/>
                  </a:lnTo>
                  <a:lnTo>
                    <a:pt x="0" y="0"/>
                  </a:lnTo>
                  <a:close/>
                  <a:moveTo>
                    <a:pt x="7" y="185"/>
                  </a:moveTo>
                  <a:lnTo>
                    <a:pt x="3" y="182"/>
                  </a:lnTo>
                  <a:lnTo>
                    <a:pt x="619" y="182"/>
                  </a:lnTo>
                  <a:lnTo>
                    <a:pt x="616" y="185"/>
                  </a:lnTo>
                  <a:lnTo>
                    <a:pt x="616" y="3"/>
                  </a:lnTo>
                  <a:lnTo>
                    <a:pt x="619" y="6"/>
                  </a:lnTo>
                  <a:lnTo>
                    <a:pt x="3"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2458" y="4007"/>
              <a:ext cx="497"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Arial" pitchFamily="34" charset="0"/>
                </a:rPr>
                <a:t>Conflict</a:t>
              </a:r>
              <a:endParaRPr kumimoji="0" lang="en-US" sz="1800" b="0" i="0" u="none" strike="noStrike" cap="none" normalizeH="0" baseline="0" smtClean="0">
                <a:ln>
                  <a:noFill/>
                </a:ln>
                <a:solidFill>
                  <a:schemeClr val="tx1"/>
                </a:solidFill>
                <a:effectLst/>
                <a:latin typeface="Arial" pitchFamily="34" charset="0"/>
              </a:endParaRPr>
            </a:p>
          </p:txBody>
        </p:sp>
        <p:pic>
          <p:nvPicPr>
            <p:cNvPr id="1106" name="Picture 82"/>
            <p:cNvPicPr>
              <a:picLocks noChangeAspect="1" noChangeArrowheads="1"/>
            </p:cNvPicPr>
            <p:nvPr/>
          </p:nvPicPr>
          <p:blipFill>
            <a:blip r:embed="rId25" cstate="print"/>
            <a:srcRect/>
            <a:stretch>
              <a:fillRect/>
            </a:stretch>
          </p:blipFill>
          <p:spPr bwMode="auto">
            <a:xfrm>
              <a:off x="3100" y="3981"/>
              <a:ext cx="854" cy="201"/>
            </a:xfrm>
            <a:prstGeom prst="rect">
              <a:avLst/>
            </a:prstGeom>
            <a:noFill/>
            <a:ln w="9525">
              <a:noFill/>
              <a:miter lim="800000"/>
              <a:headEnd/>
              <a:tailEnd/>
            </a:ln>
          </p:spPr>
        </p:pic>
        <p:pic>
          <p:nvPicPr>
            <p:cNvPr id="1107" name="Picture 83"/>
            <p:cNvPicPr>
              <a:picLocks noChangeAspect="1" noChangeArrowheads="1"/>
            </p:cNvPicPr>
            <p:nvPr/>
          </p:nvPicPr>
          <p:blipFill>
            <a:blip r:embed="rId26" cstate="print"/>
            <a:srcRect/>
            <a:stretch>
              <a:fillRect/>
            </a:stretch>
          </p:blipFill>
          <p:spPr bwMode="auto">
            <a:xfrm>
              <a:off x="3100" y="3981"/>
              <a:ext cx="854" cy="201"/>
            </a:xfrm>
            <a:prstGeom prst="rect">
              <a:avLst/>
            </a:prstGeom>
            <a:noFill/>
            <a:ln w="9525">
              <a:noFill/>
              <a:miter lim="800000"/>
              <a:headEnd/>
              <a:tailEnd/>
            </a:ln>
          </p:spPr>
        </p:pic>
        <p:sp>
          <p:nvSpPr>
            <p:cNvPr id="1108" name="Rectangle 84"/>
            <p:cNvSpPr>
              <a:spLocks noChangeArrowheads="1"/>
            </p:cNvSpPr>
            <p:nvPr/>
          </p:nvSpPr>
          <p:spPr bwMode="auto">
            <a:xfrm>
              <a:off x="3086" y="3969"/>
              <a:ext cx="833" cy="182"/>
            </a:xfrm>
            <a:prstGeom prst="rect">
              <a:avLst/>
            </a:prstGeom>
            <a:solidFill>
              <a:srgbClr val="C4BD9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noEditPoints="1"/>
            </p:cNvSpPr>
            <p:nvPr/>
          </p:nvSpPr>
          <p:spPr bwMode="auto">
            <a:xfrm>
              <a:off x="3082" y="3966"/>
              <a:ext cx="840" cy="188"/>
            </a:xfrm>
            <a:custGeom>
              <a:avLst/>
              <a:gdLst/>
              <a:ahLst/>
              <a:cxnLst>
                <a:cxn ang="0">
                  <a:pos x="0" y="0"/>
                </a:cxn>
                <a:cxn ang="0">
                  <a:pos x="840" y="0"/>
                </a:cxn>
                <a:cxn ang="0">
                  <a:pos x="840" y="188"/>
                </a:cxn>
                <a:cxn ang="0">
                  <a:pos x="0" y="188"/>
                </a:cxn>
                <a:cxn ang="0">
                  <a:pos x="0" y="0"/>
                </a:cxn>
                <a:cxn ang="0">
                  <a:pos x="7" y="185"/>
                </a:cxn>
                <a:cxn ang="0">
                  <a:pos x="4" y="182"/>
                </a:cxn>
                <a:cxn ang="0">
                  <a:pos x="837" y="182"/>
                </a:cxn>
                <a:cxn ang="0">
                  <a:pos x="833" y="185"/>
                </a:cxn>
                <a:cxn ang="0">
                  <a:pos x="833" y="3"/>
                </a:cxn>
                <a:cxn ang="0">
                  <a:pos x="837" y="6"/>
                </a:cxn>
                <a:cxn ang="0">
                  <a:pos x="4" y="6"/>
                </a:cxn>
                <a:cxn ang="0">
                  <a:pos x="7" y="3"/>
                </a:cxn>
                <a:cxn ang="0">
                  <a:pos x="7" y="185"/>
                </a:cxn>
              </a:cxnLst>
              <a:rect l="0" t="0" r="r" b="b"/>
              <a:pathLst>
                <a:path w="840" h="188">
                  <a:moveTo>
                    <a:pt x="0" y="0"/>
                  </a:moveTo>
                  <a:lnTo>
                    <a:pt x="840" y="0"/>
                  </a:lnTo>
                  <a:lnTo>
                    <a:pt x="840" y="188"/>
                  </a:lnTo>
                  <a:lnTo>
                    <a:pt x="0" y="188"/>
                  </a:lnTo>
                  <a:lnTo>
                    <a:pt x="0" y="0"/>
                  </a:lnTo>
                  <a:close/>
                  <a:moveTo>
                    <a:pt x="7" y="185"/>
                  </a:moveTo>
                  <a:lnTo>
                    <a:pt x="4" y="182"/>
                  </a:lnTo>
                  <a:lnTo>
                    <a:pt x="837" y="182"/>
                  </a:lnTo>
                  <a:lnTo>
                    <a:pt x="833" y="185"/>
                  </a:lnTo>
                  <a:lnTo>
                    <a:pt x="833" y="3"/>
                  </a:lnTo>
                  <a:lnTo>
                    <a:pt x="837" y="6"/>
                  </a:lnTo>
                  <a:lnTo>
                    <a:pt x="4" y="6"/>
                  </a:lnTo>
                  <a:lnTo>
                    <a:pt x="7" y="3"/>
                  </a:lnTo>
                  <a:lnTo>
                    <a:pt x="7" y="185"/>
                  </a:lnTo>
                  <a:close/>
                </a:path>
              </a:pathLst>
            </a:custGeom>
            <a:solidFill>
              <a:srgbClr val="10253F"/>
            </a:solidFill>
            <a:ln w="0" cap="flat">
              <a:solidFill>
                <a:srgbClr val="10253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Rectangle 86"/>
            <p:cNvSpPr>
              <a:spLocks noChangeArrowheads="1"/>
            </p:cNvSpPr>
            <p:nvPr/>
          </p:nvSpPr>
          <p:spPr bwMode="auto">
            <a:xfrm>
              <a:off x="3207" y="4007"/>
              <a:ext cx="692"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10253F"/>
                  </a:solidFill>
                  <a:effectLst/>
                  <a:latin typeface="Arial" pitchFamily="34" charset="0"/>
                </a:rPr>
                <a:t>No Conflict</a:t>
              </a:r>
              <a:endParaRPr kumimoji="0" lang="en-US" sz="1800" b="0" i="0" u="none" strike="noStrike" cap="none" normalizeH="0" baseline="0" smtClean="0">
                <a:ln>
                  <a:noFill/>
                </a:ln>
                <a:solidFill>
                  <a:schemeClr val="tx1"/>
                </a:solidFill>
                <a:effectLst/>
                <a:latin typeface="Arial" pitchFamily="34" charset="0"/>
              </a:endParaRPr>
            </a:p>
          </p:txBody>
        </p:sp>
        <p:sp>
          <p:nvSpPr>
            <p:cNvPr id="1111" name="Freeform 87"/>
            <p:cNvSpPr>
              <a:spLocks noEditPoints="1"/>
            </p:cNvSpPr>
            <p:nvPr/>
          </p:nvSpPr>
          <p:spPr bwMode="auto">
            <a:xfrm>
              <a:off x="2411" y="2773"/>
              <a:ext cx="84" cy="502"/>
            </a:xfrm>
            <a:custGeom>
              <a:avLst/>
              <a:gdLst/>
              <a:ahLst/>
              <a:cxnLst>
                <a:cxn ang="0">
                  <a:pos x="56" y="0"/>
                </a:cxn>
                <a:cxn ang="0">
                  <a:pos x="56" y="440"/>
                </a:cxn>
                <a:cxn ang="0">
                  <a:pos x="28" y="440"/>
                </a:cxn>
                <a:cxn ang="0">
                  <a:pos x="28" y="0"/>
                </a:cxn>
                <a:cxn ang="0">
                  <a:pos x="56" y="0"/>
                </a:cxn>
                <a:cxn ang="0">
                  <a:pos x="84" y="427"/>
                </a:cxn>
                <a:cxn ang="0">
                  <a:pos x="42" y="502"/>
                </a:cxn>
                <a:cxn ang="0">
                  <a:pos x="0" y="427"/>
                </a:cxn>
                <a:cxn ang="0">
                  <a:pos x="84" y="427"/>
                </a:cxn>
              </a:cxnLst>
              <a:rect l="0" t="0" r="r" b="b"/>
              <a:pathLst>
                <a:path w="84" h="502">
                  <a:moveTo>
                    <a:pt x="56" y="0"/>
                  </a:moveTo>
                  <a:lnTo>
                    <a:pt x="56" y="440"/>
                  </a:lnTo>
                  <a:lnTo>
                    <a:pt x="28" y="440"/>
                  </a:lnTo>
                  <a:lnTo>
                    <a:pt x="28" y="0"/>
                  </a:lnTo>
                  <a:lnTo>
                    <a:pt x="56" y="0"/>
                  </a:lnTo>
                  <a:close/>
                  <a:moveTo>
                    <a:pt x="84" y="427"/>
                  </a:moveTo>
                  <a:lnTo>
                    <a:pt x="42" y="502"/>
                  </a:lnTo>
                  <a:lnTo>
                    <a:pt x="0" y="427"/>
                  </a:lnTo>
                  <a:lnTo>
                    <a:pt x="84" y="427"/>
                  </a:lnTo>
                  <a:close/>
                </a:path>
              </a:pathLst>
            </a:custGeom>
            <a:solidFill>
              <a:srgbClr val="345294"/>
            </a:solidFill>
            <a:ln w="0" cap="flat">
              <a:solidFill>
                <a:srgbClr val="3452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Rectangle 88"/>
            <p:cNvSpPr>
              <a:spLocks noChangeArrowheads="1"/>
            </p:cNvSpPr>
            <p:nvPr/>
          </p:nvSpPr>
          <p:spPr bwMode="auto">
            <a:xfrm>
              <a:off x="3678" y="2913"/>
              <a:ext cx="1722"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One as part of entrée, one as </a:t>
              </a:r>
              <a:endParaRPr kumimoji="0" lang="en-US" sz="1800" b="0" i="0" u="none" strike="noStrike" cap="none" normalizeH="0" baseline="0" smtClean="0">
                <a:ln>
                  <a:noFill/>
                </a:ln>
                <a:solidFill>
                  <a:schemeClr val="tx1"/>
                </a:solidFill>
                <a:effectLst/>
                <a:latin typeface="Arial" pitchFamily="34" charset="0"/>
              </a:endParaRPr>
            </a:p>
          </p:txBody>
        </p:sp>
        <p:sp>
          <p:nvSpPr>
            <p:cNvPr id="1113" name="Rectangle 89"/>
            <p:cNvSpPr>
              <a:spLocks noChangeArrowheads="1"/>
            </p:cNvSpPr>
            <p:nvPr/>
          </p:nvSpPr>
          <p:spPr bwMode="auto">
            <a:xfrm>
              <a:off x="3993" y="3033"/>
              <a:ext cx="1015"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vegetable choice</a:t>
              </a:r>
              <a:endParaRPr kumimoji="0" lang="en-US" sz="1800" b="0" i="0" u="none" strike="noStrike" cap="none" normalizeH="0" baseline="0" smtClean="0">
                <a:ln>
                  <a:noFill/>
                </a:ln>
                <a:solidFill>
                  <a:schemeClr val="tx1"/>
                </a:solidFill>
                <a:effectLst/>
                <a:latin typeface="Arial" pitchFamily="34" charset="0"/>
              </a:endParaRPr>
            </a:p>
          </p:txBody>
        </p:sp>
        <p:sp>
          <p:nvSpPr>
            <p:cNvPr id="1114" name="Rectangle 90"/>
            <p:cNvSpPr>
              <a:spLocks noChangeArrowheads="1"/>
            </p:cNvSpPr>
            <p:nvPr/>
          </p:nvSpPr>
          <p:spPr bwMode="auto">
            <a:xfrm>
              <a:off x="2559" y="2913"/>
              <a:ext cx="525"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Both as </a:t>
              </a:r>
              <a:endParaRPr kumimoji="0" lang="en-US" sz="1800" b="0" i="0" u="none" strike="noStrike" cap="none" normalizeH="0" baseline="0" smtClean="0">
                <a:ln>
                  <a:noFill/>
                </a:ln>
                <a:solidFill>
                  <a:schemeClr val="tx1"/>
                </a:solidFill>
                <a:effectLst/>
                <a:latin typeface="Arial" pitchFamily="34" charset="0"/>
              </a:endParaRPr>
            </a:p>
          </p:txBody>
        </p:sp>
        <p:sp>
          <p:nvSpPr>
            <p:cNvPr id="1115" name="Rectangle 91"/>
            <p:cNvSpPr>
              <a:spLocks noChangeArrowheads="1"/>
            </p:cNvSpPr>
            <p:nvPr/>
          </p:nvSpPr>
          <p:spPr bwMode="auto">
            <a:xfrm>
              <a:off x="2503" y="3033"/>
              <a:ext cx="637"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vegetable </a:t>
              </a:r>
              <a:endParaRPr kumimoji="0" lang="en-US" sz="1800" b="0" i="0" u="none" strike="noStrike" cap="none" normalizeH="0" baseline="0" smtClean="0">
                <a:ln>
                  <a:noFill/>
                </a:ln>
                <a:solidFill>
                  <a:schemeClr val="tx1"/>
                </a:solidFill>
                <a:effectLst/>
                <a:latin typeface="Arial" pitchFamily="34" charset="0"/>
              </a:endParaRPr>
            </a:p>
          </p:txBody>
        </p:sp>
        <p:sp>
          <p:nvSpPr>
            <p:cNvPr id="1116" name="Rectangle 92"/>
            <p:cNvSpPr>
              <a:spLocks noChangeArrowheads="1"/>
            </p:cNvSpPr>
            <p:nvPr/>
          </p:nvSpPr>
          <p:spPr bwMode="auto">
            <a:xfrm>
              <a:off x="2587" y="3151"/>
              <a:ext cx="434"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rPr>
                <a:t>choice</a:t>
              </a: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5029200"/>
          </a:xfrm>
        </p:spPr>
        <p:txBody>
          <a:bodyPr>
            <a:normAutofit/>
          </a:bodyPr>
          <a:lstStyle/>
          <a:p>
            <a:r>
              <a:rPr lang="en-US" sz="3400" dirty="0" smtClean="0">
                <a:ea typeface="MS Gothic" charset="0"/>
                <a:cs typeface="MS Gothic" charset="0"/>
              </a:rPr>
              <a:t>Weekly range (min/max) requirements</a:t>
            </a:r>
          </a:p>
          <a:p>
            <a:pPr lvl="1"/>
            <a:r>
              <a:rPr lang="en-US" sz="3000" dirty="0" smtClean="0">
                <a:ea typeface="MS Gothic" charset="0"/>
                <a:cs typeface="MS Gothic" charset="0"/>
              </a:rPr>
              <a:t>Grains and meat/meat alternates</a:t>
            </a:r>
          </a:p>
          <a:p>
            <a:pPr lvl="2"/>
            <a:r>
              <a:rPr lang="en-US" sz="2600" dirty="0" smtClean="0">
                <a:ea typeface="MS Gothic" charset="0"/>
                <a:cs typeface="MS Gothic" charset="0"/>
              </a:rPr>
              <a:t>Sum of daily minimums must meet the weekly minimum requirement</a:t>
            </a:r>
          </a:p>
          <a:p>
            <a:pPr lvl="2"/>
            <a:r>
              <a:rPr lang="en-US" sz="2600" dirty="0" smtClean="0">
                <a:ea typeface="MS Gothic" charset="0"/>
                <a:cs typeface="MS Gothic" charset="0"/>
              </a:rPr>
              <a:t>Sum of daily maximums must not exceed the weekly maximum requirement</a:t>
            </a:r>
          </a:p>
          <a:p>
            <a:endParaRPr lang="en-US" sz="2800" dirty="0" smtClean="0">
              <a:ea typeface="MS Gothic" charset="0"/>
              <a:cs typeface="MS Gothic" charset="0"/>
            </a:endParaRPr>
          </a:p>
        </p:txBody>
      </p:sp>
      <p:sp>
        <p:nvSpPr>
          <p:cNvPr id="6" name="Rectangle 1"/>
          <p:cNvSpPr>
            <a:spLocks noGrp="1" noChangeArrowheads="1"/>
          </p:cNvSpPr>
          <p:nvPr>
            <p:ph type="title" idx="4294967295"/>
          </p:nvPr>
        </p:nvSpPr>
        <p:spPr>
          <a:xfrm>
            <a:off x="5334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700" dirty="0" smtClean="0"/>
              <a:t>Multiple Offerings and Serving Lines (cont’d)</a:t>
            </a:r>
            <a:endParaRPr lang="en-US" sz="37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5029200"/>
          </a:xfrm>
        </p:spPr>
        <p:txBody>
          <a:bodyPr>
            <a:normAutofit/>
          </a:bodyPr>
          <a:lstStyle/>
          <a:p>
            <a:r>
              <a:rPr lang="en-US" sz="3400" dirty="0" smtClean="0">
                <a:ea typeface="MS Gothic" charset="0"/>
                <a:cs typeface="MS Gothic" charset="0"/>
              </a:rPr>
              <a:t>Compliance Approach Discussion</a:t>
            </a:r>
          </a:p>
          <a:p>
            <a:pPr lvl="1"/>
            <a:r>
              <a:rPr lang="en-US" sz="3000" dirty="0" smtClean="0">
                <a:ea typeface="MS Gothic" charset="0"/>
                <a:cs typeface="MS Gothic" charset="0"/>
              </a:rPr>
              <a:t>Sum of daily minimums must meet the weekly minimum requirement AND sum of daily maximums must meet the weekly maximum requirement</a:t>
            </a:r>
          </a:p>
          <a:p>
            <a:pPr lvl="4">
              <a:buNone/>
            </a:pPr>
            <a:r>
              <a:rPr lang="en-US" sz="3000" dirty="0" smtClean="0">
                <a:ea typeface="MS Gothic" charset="0"/>
                <a:cs typeface="MS Gothic" charset="0"/>
              </a:rPr>
              <a:t>OR</a:t>
            </a:r>
          </a:p>
          <a:p>
            <a:pPr lvl="1"/>
            <a:r>
              <a:rPr lang="en-US" sz="3000" dirty="0" smtClean="0">
                <a:ea typeface="MS Gothic" charset="0"/>
                <a:cs typeface="MS Gothic" charset="0"/>
              </a:rPr>
              <a:t>Sum of daily averages to be compliant with the weekly min and max</a:t>
            </a:r>
          </a:p>
          <a:p>
            <a:endParaRPr lang="en-US" sz="2800" dirty="0" smtClean="0">
              <a:ea typeface="MS Gothic" charset="0"/>
              <a:cs typeface="MS Gothic" charset="0"/>
            </a:endParaRPr>
          </a:p>
        </p:txBody>
      </p:sp>
      <p:sp>
        <p:nvSpPr>
          <p:cNvPr id="6" name="Rectangle 1"/>
          <p:cNvSpPr>
            <a:spLocks noGrp="1" noChangeArrowheads="1"/>
          </p:cNvSpPr>
          <p:nvPr>
            <p:ph type="title" idx="4294967295"/>
          </p:nvPr>
        </p:nvSpPr>
        <p:spPr>
          <a:xfrm>
            <a:off x="533400" y="533400"/>
            <a:ext cx="9144000" cy="1143000"/>
          </a:xfrm>
          <a:ln/>
        </p:spPr>
        <p:txBody>
          <a:bodyPr tIns="83808">
            <a:normAutofit/>
          </a:bodyPr>
          <a:lstStyle/>
          <a:p>
            <a:pPr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700" dirty="0" smtClean="0"/>
              <a:t>Multiple Offerings and Serving Lines (cont’d)</a:t>
            </a:r>
            <a:endParaRPr lang="en-US" sz="3700" dirty="0"/>
          </a:p>
        </p:txBody>
      </p:sp>
      <p:sp>
        <p:nvSpPr>
          <p:cNvPr id="5" name="Rectangle 4"/>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534400" cy="5029200"/>
          </a:xfrm>
        </p:spPr>
        <p:txBody>
          <a:bodyPr>
            <a:normAutofit/>
          </a:bodyPr>
          <a:lstStyle/>
          <a:p>
            <a:r>
              <a:rPr lang="en-US" sz="3000" dirty="0" smtClean="0">
                <a:cs typeface="Arial" pitchFamily="34" charset="0"/>
              </a:rPr>
              <a:t>Whole Grain-Rich offerings</a:t>
            </a:r>
          </a:p>
          <a:p>
            <a:pPr lvl="1"/>
            <a:r>
              <a:rPr lang="en-US" sz="2600" dirty="0" smtClean="0">
                <a:cs typeface="Arial" pitchFamily="34" charset="0"/>
              </a:rPr>
              <a:t>Consider: half items OR half ounce equivalents each week are WGR </a:t>
            </a:r>
          </a:p>
          <a:p>
            <a:r>
              <a:rPr lang="en-US" sz="3000" dirty="0" smtClean="0">
                <a:cs typeface="Arial" pitchFamily="34" charset="0"/>
              </a:rPr>
              <a:t>Daily minimums</a:t>
            </a:r>
          </a:p>
          <a:p>
            <a:pPr lvl="1"/>
            <a:r>
              <a:rPr lang="en-US" sz="2600" dirty="0" smtClean="0">
                <a:cs typeface="Arial" pitchFamily="34" charset="0"/>
              </a:rPr>
              <a:t>All offerings be equal to or above daily minimum requirement, OR average of offerings are at or above minimum</a:t>
            </a:r>
          </a:p>
          <a:p>
            <a:r>
              <a:rPr lang="en-US" sz="3000" dirty="0" smtClean="0">
                <a:cs typeface="Arial" pitchFamily="34" charset="0"/>
              </a:rPr>
              <a:t>Weekly ranges (min/max)</a:t>
            </a:r>
          </a:p>
          <a:p>
            <a:r>
              <a:rPr lang="en-US" sz="3000" dirty="0" smtClean="0">
                <a:cs typeface="Arial" pitchFamily="34" charset="0"/>
              </a:rPr>
              <a:t>Other Key Issues discussed here</a:t>
            </a:r>
          </a:p>
          <a:p>
            <a:pPr lvl="1"/>
            <a:r>
              <a:rPr lang="en-US" sz="2600" dirty="0" smtClean="0">
                <a:cs typeface="Arial" pitchFamily="34" charset="0"/>
              </a:rPr>
              <a:t>Others?</a:t>
            </a:r>
          </a:p>
          <a:p>
            <a:endParaRPr lang="en-US" sz="2800" dirty="0" smtClean="0">
              <a:ea typeface="MS Gothic" charset="0"/>
              <a:cs typeface="MS Gothic" charset="0"/>
            </a:endParaRPr>
          </a:p>
        </p:txBody>
      </p:sp>
      <p:sp>
        <p:nvSpPr>
          <p:cNvPr id="5" name="Rectangle 1"/>
          <p:cNvSpPr>
            <a:spLocks noGrp="1" noChangeArrowheads="1"/>
          </p:cNvSpPr>
          <p:nvPr>
            <p:ph type="title" idx="4294967295"/>
          </p:nvPr>
        </p:nvSpPr>
        <p:spPr>
          <a:xfrm>
            <a:off x="609600" y="533400"/>
            <a:ext cx="8534400" cy="1143000"/>
          </a:xfrm>
          <a:ln/>
        </p:spPr>
        <p:txBody>
          <a:bodyPr tIns="83808">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t>Discussion</a:t>
            </a:r>
            <a:endParaRPr lang="en-US" sz="4000" dirty="0"/>
          </a:p>
        </p:txBody>
      </p:sp>
      <p:sp>
        <p:nvSpPr>
          <p:cNvPr id="6" name="Rectangle 5"/>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lide Number Placeholder 7"/>
          <p:cNvSpPr>
            <a:spLocks noGrp="1"/>
          </p:cNvSpPr>
          <p:nvPr>
            <p:ph type="sldNum" sz="quarter" idx="12"/>
          </p:nvPr>
        </p:nvSpPr>
        <p:spPr/>
        <p:txBody>
          <a:bodyPr/>
          <a:lstStyle/>
          <a:p>
            <a:fld id="{C349C2B7-80B8-4F28-B182-D3819F42EDD1}"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dirty="0" smtClean="0">
                <a:solidFill>
                  <a:schemeClr val="tx1"/>
                </a:solidFill>
              </a:rPr>
              <a:t/>
            </a:r>
            <a:br>
              <a:rPr lang="en-US" sz="4000" dirty="0" smtClean="0">
                <a:solidFill>
                  <a:schemeClr val="tx1"/>
                </a:solidFill>
              </a:rPr>
            </a:br>
            <a:r>
              <a:rPr lang="en-US" sz="4000" dirty="0" smtClean="0">
                <a:solidFill>
                  <a:schemeClr val="tx1"/>
                </a:solidFill>
                <a:effectLst>
                  <a:outerShdw blurRad="38100" dist="38100" dir="2700000" algn="tl">
                    <a:srgbClr val="000000">
                      <a:alpha val="43137"/>
                    </a:srgbClr>
                  </a:outerShdw>
                </a:effectLst>
              </a:rPr>
              <a:t>Parking Lot – Level A</a:t>
            </a:r>
            <a:endParaRPr lang="en-US" sz="4000" dirty="0">
              <a:solidFill>
                <a:schemeClr val="tx1"/>
              </a:solidFill>
              <a:effectLst>
                <a:outerShdw blurRad="38100" dist="38100" dir="2700000" algn="tl">
                  <a:srgbClr val="000000">
                    <a:alpha val="43137"/>
                  </a:srgbClr>
                </a:outerShdw>
              </a:effectLst>
            </a:endParaRPr>
          </a:p>
        </p:txBody>
      </p:sp>
      <p:pic>
        <p:nvPicPr>
          <p:cNvPr id="14342" name="Picture 6" descr="http://www.waiau.k12.hi.us/Waiau/Information/parkcar.gif"/>
          <p:cNvPicPr>
            <a:picLocks noChangeAspect="1" noChangeArrowheads="1"/>
          </p:cNvPicPr>
          <p:nvPr/>
        </p:nvPicPr>
        <p:blipFill>
          <a:blip r:embed="rId3" cstate="print"/>
          <a:srcRect/>
          <a:stretch>
            <a:fillRect/>
          </a:stretch>
        </p:blipFill>
        <p:spPr bwMode="auto">
          <a:xfrm>
            <a:off x="1905000" y="3048000"/>
            <a:ext cx="5295565" cy="2819400"/>
          </a:xfrm>
          <a:prstGeom prst="rect">
            <a:avLst/>
          </a:prstGeom>
          <a:noFill/>
        </p:spPr>
      </p:pic>
      <p:sp>
        <p:nvSpPr>
          <p:cNvPr id="5" name="Slide Number Placeholder 4"/>
          <p:cNvSpPr>
            <a:spLocks noGrp="1"/>
          </p:cNvSpPr>
          <p:nvPr>
            <p:ph type="sldNum" sz="quarter" idx="12"/>
          </p:nvPr>
        </p:nvSpPr>
        <p:spPr/>
        <p:txBody>
          <a:bodyPr/>
          <a:lstStyle/>
          <a:p>
            <a:fld id="{C349C2B7-80B8-4F28-B182-D3819F42EDD1}"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1"/>
                </a:solidFill>
                <a:effectLst/>
              </a:rPr>
              <a:t>Lunch (on your own)</a:t>
            </a:r>
            <a:endParaRPr lang="en-US" dirty="0">
              <a:solidFill>
                <a:schemeClr val="tx1"/>
              </a:solidFill>
              <a:effectLst/>
            </a:endParaRPr>
          </a:p>
        </p:txBody>
      </p:sp>
      <p:pic>
        <p:nvPicPr>
          <p:cNvPr id="344066" name="Picture 2" descr="http://t3.gstatic.com/images?q=tbn:ANd9GcQX8yzR2i8oA68IvQJNLZsK6l0eY5nPdIoV0WYY4DNJ10fqUDCI"/>
          <p:cNvPicPr>
            <a:picLocks noChangeAspect="1" noChangeArrowheads="1"/>
          </p:cNvPicPr>
          <p:nvPr/>
        </p:nvPicPr>
        <p:blipFill>
          <a:blip r:embed="rId2" cstate="print"/>
          <a:srcRect/>
          <a:stretch>
            <a:fillRect/>
          </a:stretch>
        </p:blipFill>
        <p:spPr bwMode="auto">
          <a:xfrm>
            <a:off x="2362200" y="2743201"/>
            <a:ext cx="5867400" cy="3462600"/>
          </a:xfrm>
          <a:prstGeom prst="rect">
            <a:avLst/>
          </a:prstGeom>
          <a:noFill/>
        </p:spPr>
      </p:pic>
      <p:sp>
        <p:nvSpPr>
          <p:cNvPr id="5" name="Slide Number Placeholder 4"/>
          <p:cNvSpPr>
            <a:spLocks noGrp="1"/>
          </p:cNvSpPr>
          <p:nvPr>
            <p:ph type="sldNum" sz="quarter" idx="12"/>
          </p:nvPr>
        </p:nvSpPr>
        <p:spPr/>
        <p:txBody>
          <a:bodyPr/>
          <a:lstStyle/>
          <a:p>
            <a:fld id="{C349C2B7-80B8-4F28-B182-D3819F42EDD1}"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219200"/>
            <a:ext cx="7772400" cy="1362456"/>
          </a:xfrm>
        </p:spPr>
        <p:txBody>
          <a:bodyPr/>
          <a:lstStyle/>
          <a:p>
            <a:pPr algn="r"/>
            <a:r>
              <a:rPr lang="en-US" sz="5400" dirty="0" smtClean="0">
                <a:solidFill>
                  <a:schemeClr val="tx1"/>
                </a:solidFill>
                <a:effectLst/>
              </a:rPr>
              <a:t>Offer versus Serve</a:t>
            </a:r>
            <a:endParaRPr lang="en-US" sz="5400" dirty="0">
              <a:solidFill>
                <a:schemeClr val="tx1"/>
              </a:solidFill>
              <a:effectLst/>
            </a:endParaRPr>
          </a:p>
        </p:txBody>
      </p:sp>
      <p:sp>
        <p:nvSpPr>
          <p:cNvPr id="4" name="Slide Number Placeholder 3"/>
          <p:cNvSpPr>
            <a:spLocks noGrp="1"/>
          </p:cNvSpPr>
          <p:nvPr>
            <p:ph type="sldNum" sz="quarter" idx="12"/>
          </p:nvPr>
        </p:nvSpPr>
        <p:spPr/>
        <p:txBody>
          <a:bodyPr/>
          <a:lstStyle/>
          <a:p>
            <a:fld id="{C349C2B7-80B8-4F28-B182-D3819F42EDD1}"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14400"/>
            <a:ext cx="8229600" cy="762000"/>
          </a:xfrm>
        </p:spPr>
        <p:txBody>
          <a:bodyPr>
            <a:normAutofit/>
          </a:bodyPr>
          <a:lstStyle/>
          <a:p>
            <a:r>
              <a:rPr lang="en-US" sz="4000" dirty="0" smtClean="0"/>
              <a:t>Lunch Meal Pattern</a:t>
            </a:r>
            <a:endParaRPr lang="en-US" sz="4000" dirty="0"/>
          </a:p>
        </p:txBody>
      </p:sp>
      <p:graphicFrame>
        <p:nvGraphicFramePr>
          <p:cNvPr id="5" name="Table 4"/>
          <p:cNvGraphicFramePr>
            <a:graphicFrameLocks noGrp="1"/>
          </p:cNvGraphicFramePr>
          <p:nvPr/>
        </p:nvGraphicFramePr>
        <p:xfrm>
          <a:off x="304800" y="1752600"/>
          <a:ext cx="8534401" cy="4800597"/>
        </p:xfrm>
        <a:graphic>
          <a:graphicData uri="http://schemas.openxmlformats.org/drawingml/2006/table">
            <a:tbl>
              <a:tblPr/>
              <a:tblGrid>
                <a:gridCol w="3207689"/>
                <a:gridCol w="1842124"/>
                <a:gridCol w="1737194"/>
                <a:gridCol w="1747394"/>
              </a:tblGrid>
              <a:tr h="155349">
                <a:tc>
                  <a:txBody>
                    <a:bodyPr/>
                    <a:lstStyle/>
                    <a:p>
                      <a:pPr marL="0" marR="0" fontAlgn="base" hangingPunct="0">
                        <a:lnSpc>
                          <a:spcPct val="115000"/>
                        </a:lnSpc>
                        <a:spcBef>
                          <a:spcPts val="0"/>
                        </a:spcBef>
                        <a:spcAft>
                          <a:spcPts val="0"/>
                        </a:spcAft>
                      </a:pPr>
                      <a:endParaRPr lang="en-US" sz="800" dirty="0">
                        <a:latin typeface="Times New Roman Bold"/>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Lunch Meal Pattern</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5105">
                <a:tc>
                  <a:txBody>
                    <a:bodyPr/>
                    <a:lstStyle/>
                    <a:p>
                      <a:pPr marL="0" marR="0" fontAlgn="base" hangingPunct="0">
                        <a:lnSpc>
                          <a:spcPct val="115000"/>
                        </a:lnSpc>
                        <a:spcBef>
                          <a:spcPts val="0"/>
                        </a:spcBef>
                        <a:spcAft>
                          <a:spcPts val="0"/>
                        </a:spcAft>
                      </a:pPr>
                      <a:endParaRPr lang="en-US" sz="800">
                        <a:latin typeface="Times New Roman Bold"/>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Grades K-5</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Grades 6-8</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Grades 9-12</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05">
                <a:tc>
                  <a:txBody>
                    <a:bodyPr/>
                    <a:lstStyle/>
                    <a:p>
                      <a:pPr marL="0" marR="0" algn="ctr" fontAlgn="base" hangingPunct="0">
                        <a:lnSpc>
                          <a:spcPct val="115000"/>
                        </a:lnSpc>
                        <a:spcBef>
                          <a:spcPts val="0"/>
                        </a:spcBef>
                        <a:spcAft>
                          <a:spcPts val="0"/>
                        </a:spcAft>
                      </a:pPr>
                      <a:r>
                        <a:rPr lang="en-US" sz="800" b="1">
                          <a:latin typeface="Times New Roman Bold"/>
                          <a:ea typeface="Times New Roman"/>
                          <a:cs typeface="Times New Roman"/>
                        </a:rPr>
                        <a:t>Meal Pattern</a:t>
                      </a:r>
                      <a:endParaRPr lang="en-US" sz="700">
                        <a:latin typeface="Calibri"/>
                        <a:ea typeface="Times New Roman"/>
                        <a:cs typeface="Times New Roman"/>
                      </a:endParaRPr>
                    </a:p>
                  </a:txBody>
                  <a:tcPr marL="44174" marR="4417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marL="0" marR="0" algn="ctr" fontAlgn="base" hangingPunct="0">
                        <a:lnSpc>
                          <a:spcPct val="115000"/>
                        </a:lnSpc>
                        <a:spcBef>
                          <a:spcPts val="0"/>
                        </a:spcBef>
                        <a:spcAft>
                          <a:spcPts val="0"/>
                        </a:spcAft>
                      </a:pPr>
                      <a:r>
                        <a:rPr lang="en-US" sz="800" b="1" dirty="0">
                          <a:latin typeface="Times New Roman Bold"/>
                          <a:ea typeface="Times New Roman"/>
                          <a:cs typeface="Times New Roman"/>
                        </a:rPr>
                        <a:t>Amount of </a:t>
                      </a:r>
                      <a:r>
                        <a:rPr lang="en-US" sz="800" b="1" dirty="0" err="1">
                          <a:latin typeface="Times New Roman Bold"/>
                          <a:ea typeface="Times New Roman"/>
                          <a:cs typeface="Times New Roman"/>
                        </a:rPr>
                        <a:t>Food</a:t>
                      </a:r>
                      <a:r>
                        <a:rPr lang="en-US" sz="800" b="1" baseline="30000" dirty="0" err="1">
                          <a:latin typeface="Times New Roman Bold"/>
                          <a:ea typeface="Times New Roman"/>
                          <a:cs typeface="Times New Roman"/>
                        </a:rPr>
                        <a:t>a</a:t>
                      </a:r>
                      <a:r>
                        <a:rPr lang="en-US" sz="800" b="1" dirty="0">
                          <a:latin typeface="Times New Roman Bold"/>
                          <a:ea typeface="Times New Roman"/>
                          <a:cs typeface="Times New Roman"/>
                        </a:rPr>
                        <a:t> Per Week  (Minimum Per Day)</a:t>
                      </a:r>
                      <a:endParaRPr lang="en-US" sz="700" dirty="0">
                        <a:latin typeface="Calibri"/>
                        <a:ea typeface="Times New Roman"/>
                        <a:cs typeface="Times New Roman"/>
                      </a:endParaRPr>
                    </a:p>
                  </a:txBody>
                  <a:tcPr marL="44174" marR="441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4157">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Fruits (cups)</a:t>
                      </a:r>
                      <a:r>
                        <a:rPr lang="en-US" sz="800" baseline="30000">
                          <a:latin typeface="Times New Roman"/>
                          <a:ea typeface="Times New Roman"/>
                          <a:cs typeface="Times New Roman"/>
                        </a:rPr>
                        <a:t>b</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2.5 (0.5)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2.5 (0.5)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5 (1)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7">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Vegetables (cups)</a:t>
                      </a:r>
                      <a:r>
                        <a:rPr lang="en-US" sz="800" baseline="30000">
                          <a:latin typeface="Times New Roman"/>
                          <a:ea typeface="Times New Roman"/>
                          <a:cs typeface="Times New Roman"/>
                        </a:rPr>
                        <a:t>b</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3.75 (0.75)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3.75 (0.75)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5 (1)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7">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     Dark green</a:t>
                      </a:r>
                      <a:r>
                        <a:rPr lang="en-US" sz="800" baseline="30000">
                          <a:latin typeface="Times New Roman"/>
                          <a:ea typeface="Times New Roman"/>
                          <a:cs typeface="Times New Roman"/>
                        </a:rPr>
                        <a:t>c</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0.5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7">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     Red/Orange</a:t>
                      </a:r>
                      <a:r>
                        <a:rPr lang="en-US" sz="800" baseline="30000">
                          <a:latin typeface="Times New Roman"/>
                          <a:ea typeface="Times New Roman"/>
                          <a:cs typeface="Times New Roman"/>
                        </a:rPr>
                        <a:t>c</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0.75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latin typeface="Calibri"/>
                          <a:ea typeface="Calibri"/>
                          <a:cs typeface="Times New Roman"/>
                        </a:rPr>
                        <a:t>0.75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1.25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0697">
                <a:tc>
                  <a:txBody>
                    <a:bodyPr/>
                    <a:lstStyle/>
                    <a:p>
                      <a:pPr marL="0" marR="0" fontAlgn="base" hangingPunct="0">
                        <a:lnSpc>
                          <a:spcPct val="115000"/>
                        </a:lnSpc>
                        <a:spcBef>
                          <a:spcPts val="0"/>
                        </a:spcBef>
                        <a:spcAft>
                          <a:spcPts val="0"/>
                        </a:spcAft>
                      </a:pPr>
                      <a:r>
                        <a:rPr lang="en-US" sz="800" dirty="0">
                          <a:latin typeface="Times New Roman"/>
                          <a:ea typeface="Times New Roman"/>
                          <a:cs typeface="Times New Roman"/>
                        </a:rPr>
                        <a:t>     Beans and peas  </a:t>
                      </a:r>
                      <a:br>
                        <a:rPr lang="en-US" sz="800" dirty="0">
                          <a:latin typeface="Times New Roman"/>
                          <a:ea typeface="Times New Roman"/>
                          <a:cs typeface="Times New Roman"/>
                        </a:rPr>
                      </a:br>
                      <a:r>
                        <a:rPr lang="en-US" sz="800" dirty="0">
                          <a:latin typeface="Times New Roman"/>
                          <a:ea typeface="Times New Roman"/>
                          <a:cs typeface="Times New Roman"/>
                        </a:rPr>
                        <a:t>     (legumes)</a:t>
                      </a:r>
                      <a:r>
                        <a:rPr lang="en-US" sz="800" baseline="30000" dirty="0">
                          <a:latin typeface="Times New Roman"/>
                          <a:ea typeface="Times New Roman"/>
                          <a:cs typeface="Times New Roman"/>
                        </a:rPr>
                        <a:t>c</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0.5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57">
                <a:tc>
                  <a:txBody>
                    <a:bodyPr/>
                    <a:lstStyle/>
                    <a:p>
                      <a:pPr marL="0" marR="0" fontAlgn="base" hangingPunct="0">
                        <a:lnSpc>
                          <a:spcPct val="115000"/>
                        </a:lnSpc>
                        <a:spcBef>
                          <a:spcPts val="0"/>
                        </a:spcBef>
                        <a:spcAft>
                          <a:spcPts val="0"/>
                        </a:spcAft>
                      </a:pPr>
                      <a:r>
                        <a:rPr lang="en-US" sz="800" dirty="0">
                          <a:latin typeface="Times New Roman"/>
                          <a:ea typeface="Times New Roman"/>
                          <a:cs typeface="Times New Roman"/>
                        </a:rPr>
                        <a:t>     </a:t>
                      </a:r>
                      <a:r>
                        <a:rPr lang="en-US" sz="800" dirty="0" err="1">
                          <a:latin typeface="Times New Roman"/>
                          <a:ea typeface="Times New Roman"/>
                          <a:cs typeface="Times New Roman"/>
                        </a:rPr>
                        <a:t>Starchy</a:t>
                      </a:r>
                      <a:r>
                        <a:rPr lang="en-US" sz="800" baseline="30000" dirty="0" err="1">
                          <a:latin typeface="Times New Roman"/>
                          <a:ea typeface="Times New Roman"/>
                          <a:cs typeface="Times New Roman"/>
                        </a:rPr>
                        <a:t>c</a:t>
                      </a:r>
                      <a:r>
                        <a:rPr lang="en-US" sz="800" dirty="0">
                          <a:latin typeface="Times New Roman"/>
                          <a:ea typeface="Times New Roman"/>
                          <a:cs typeface="Times New Roman"/>
                        </a:rPr>
                        <a:t> </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0.5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latin typeface="Calibri"/>
                          <a:ea typeface="Calibri"/>
                          <a:cs typeface="Times New Roman"/>
                        </a:rPr>
                        <a:t>0.5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57">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     Other</a:t>
                      </a:r>
                      <a:r>
                        <a:rPr lang="en-US" sz="800" baseline="30000">
                          <a:latin typeface="Times New Roman"/>
                          <a:ea typeface="Times New Roman"/>
                          <a:cs typeface="Times New Roman"/>
                        </a:rPr>
                        <a:t>c,d</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0.5 </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0.75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5105">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Additional Veg to Reach Total</a:t>
                      </a:r>
                      <a:r>
                        <a:rPr lang="en-US" sz="800" baseline="30000">
                          <a:latin typeface="Times New Roman"/>
                          <a:ea typeface="Times New Roman"/>
                          <a:cs typeface="Times New Roman"/>
                        </a:rPr>
                        <a:t>e</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1</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1.5 </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4157">
                <a:tc>
                  <a:txBody>
                    <a:bodyPr/>
                    <a:lstStyle/>
                    <a:p>
                      <a:pPr marL="0" marR="0" fontAlgn="base" hangingPunct="0">
                        <a:lnSpc>
                          <a:spcPct val="115000"/>
                        </a:lnSpc>
                        <a:spcBef>
                          <a:spcPts val="0"/>
                        </a:spcBef>
                        <a:spcAft>
                          <a:spcPts val="0"/>
                        </a:spcAft>
                      </a:pPr>
                      <a:r>
                        <a:rPr lang="en-US" sz="800" dirty="0">
                          <a:latin typeface="Times New Roman"/>
                          <a:ea typeface="Times New Roman"/>
                          <a:cs typeface="Times New Roman"/>
                        </a:rPr>
                        <a:t>Grains</a:t>
                      </a:r>
                      <a:r>
                        <a:rPr lang="en-US" sz="800" baseline="30000" dirty="0">
                          <a:latin typeface="Times New Roman"/>
                          <a:ea typeface="Times New Roman"/>
                          <a:cs typeface="Times New Roman"/>
                        </a:rPr>
                        <a:t> </a:t>
                      </a:r>
                      <a:r>
                        <a:rPr lang="en-US" sz="800" dirty="0">
                          <a:latin typeface="Times New Roman"/>
                          <a:ea typeface="Times New Roman"/>
                          <a:cs typeface="Times New Roman"/>
                        </a:rPr>
                        <a:t>(oz eq)</a:t>
                      </a:r>
                      <a:r>
                        <a:rPr lang="en-US" sz="800" baseline="30000" dirty="0">
                          <a:latin typeface="Times New Roman"/>
                          <a:ea typeface="Times New Roman"/>
                          <a:cs typeface="Times New Roman"/>
                        </a:rPr>
                        <a:t> f</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8-9 (1)</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8-10 (1)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latin typeface="Calibri"/>
                          <a:ea typeface="Calibri"/>
                          <a:cs typeface="Times New Roman"/>
                        </a:rPr>
                        <a:t>10-12 (2)</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5105">
                <a:tc>
                  <a:txBody>
                    <a:bodyPr/>
                    <a:lstStyle/>
                    <a:p>
                      <a:pPr marL="0" marR="0" fontAlgn="base" hangingPunct="0">
                        <a:lnSpc>
                          <a:spcPct val="115000"/>
                        </a:lnSpc>
                        <a:spcBef>
                          <a:spcPts val="0"/>
                        </a:spcBef>
                        <a:spcAft>
                          <a:spcPts val="0"/>
                        </a:spcAft>
                      </a:pPr>
                      <a:r>
                        <a:rPr lang="en-US" sz="800" dirty="0">
                          <a:latin typeface="Times New Roman"/>
                          <a:ea typeface="Times New Roman"/>
                          <a:cs typeface="Times New Roman"/>
                        </a:rPr>
                        <a:t>Meats/Meat Alternates (oz eq)</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8-10 (1)</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9-10 (1)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10-12 (2)</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7">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Fluid milk</a:t>
                      </a:r>
                      <a:r>
                        <a:rPr lang="en-US" sz="800" baseline="30000">
                          <a:latin typeface="Times New Roman"/>
                          <a:ea typeface="Times New Roman"/>
                          <a:cs typeface="Times New Roman"/>
                        </a:rPr>
                        <a:t> </a:t>
                      </a:r>
                      <a:r>
                        <a:rPr lang="en-US" sz="800">
                          <a:latin typeface="Times New Roman"/>
                          <a:ea typeface="Times New Roman"/>
                          <a:cs typeface="Times New Roman"/>
                        </a:rPr>
                        <a:t>(cups)</a:t>
                      </a:r>
                      <a:r>
                        <a:rPr lang="en-US" sz="800" baseline="30000">
                          <a:latin typeface="Times New Roman"/>
                          <a:ea typeface="Times New Roman"/>
                          <a:cs typeface="Times New Roman"/>
                        </a:rPr>
                        <a:t> g</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5 (1)</a:t>
                      </a:r>
                    </a:p>
                  </a:txBody>
                  <a:tcPr marL="53340" marR="53340" marT="9525"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5 (1)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5 (1)</a:t>
                      </a:r>
                    </a:p>
                  </a:txBody>
                  <a:tcPr marL="53340" marR="533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05">
                <a:tc gridSpan="4">
                  <a:txBody>
                    <a:bodyPr/>
                    <a:lstStyle/>
                    <a:p>
                      <a:pPr marL="0" marR="0" algn="ctr" fontAlgn="base" hangingPunct="0">
                        <a:lnSpc>
                          <a:spcPct val="115000"/>
                        </a:lnSpc>
                        <a:spcBef>
                          <a:spcPts val="0"/>
                        </a:spcBef>
                        <a:spcAft>
                          <a:spcPts val="0"/>
                        </a:spcAft>
                      </a:pPr>
                      <a:r>
                        <a:rPr lang="en-US" sz="800" b="1" dirty="0">
                          <a:latin typeface="Times New Roman Bold"/>
                          <a:ea typeface="Times New Roman"/>
                          <a:cs typeface="Times New Roman"/>
                        </a:rPr>
                        <a:t>Other Specifications: Daily Amount Based on the Average for a 5-Day Week</a:t>
                      </a:r>
                      <a:endParaRPr lang="en-US" sz="700" dirty="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65105">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Min-max calories (kcal)</a:t>
                      </a:r>
                      <a:r>
                        <a:rPr lang="en-US" sz="800" baseline="30000">
                          <a:latin typeface="Times New Roman"/>
                          <a:ea typeface="Times New Roman"/>
                          <a:cs typeface="Times New Roman"/>
                        </a:rPr>
                        <a:t>h</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a:latin typeface="Times New Roman"/>
                          <a:ea typeface="Times New Roman"/>
                          <a:cs typeface="Times New Roman"/>
                        </a:rPr>
                        <a:t>550-650</a:t>
                      </a:r>
                      <a:endParaRPr lang="en-US" sz="700">
                        <a:latin typeface="Calibri"/>
                        <a:ea typeface="Times New Roman"/>
                        <a:cs typeface="Times New Roman"/>
                      </a:endParaRPr>
                    </a:p>
                  </a:txBody>
                  <a:tcPr marL="44174" marR="441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a:latin typeface="Times New Roman"/>
                          <a:ea typeface="Times New Roman"/>
                          <a:cs typeface="Times New Roman"/>
                        </a:rPr>
                        <a:t>600-700</a:t>
                      </a:r>
                      <a:endParaRPr lang="en-US" sz="700">
                        <a:latin typeface="Calibri"/>
                        <a:ea typeface="Times New Roman"/>
                        <a:cs typeface="Times New Roman"/>
                      </a:endParaRPr>
                    </a:p>
                  </a:txBody>
                  <a:tcPr marL="44174" marR="44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a:latin typeface="Times New Roman"/>
                          <a:ea typeface="Times New Roman"/>
                          <a:cs typeface="Times New Roman"/>
                        </a:rPr>
                        <a:t>750-850</a:t>
                      </a:r>
                      <a:endParaRPr lang="en-US" sz="700">
                        <a:latin typeface="Calibri"/>
                        <a:ea typeface="Times New Roman"/>
                        <a:cs typeface="Times New Roman"/>
                      </a:endParaRPr>
                    </a:p>
                  </a:txBody>
                  <a:tcPr marL="44174" marR="44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58">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Saturated fat </a:t>
                      </a:r>
                      <a:br>
                        <a:rPr lang="en-US" sz="800">
                          <a:latin typeface="Times New Roman"/>
                          <a:ea typeface="Times New Roman"/>
                          <a:cs typeface="Times New Roman"/>
                        </a:rPr>
                      </a:br>
                      <a:r>
                        <a:rPr lang="en-US" sz="800">
                          <a:latin typeface="Times New Roman"/>
                          <a:ea typeface="Times New Roman"/>
                          <a:cs typeface="Times New Roman"/>
                        </a:rPr>
                        <a:t>(% of total calories)</a:t>
                      </a:r>
                      <a:r>
                        <a:rPr lang="en-US" sz="600" baseline="30000">
                          <a:latin typeface="Times New Roman"/>
                          <a:ea typeface="Times New Roman"/>
                          <a:cs typeface="Times New Roman"/>
                        </a:rPr>
                        <a:t>h</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dirty="0">
                          <a:latin typeface="Times New Roman"/>
                          <a:ea typeface="Times New Roman"/>
                          <a:cs typeface="Times New Roman"/>
                        </a:rPr>
                        <a:t>&lt; 10</a:t>
                      </a:r>
                      <a:endParaRPr lang="en-US" sz="700" dirty="0">
                        <a:latin typeface="Calibri"/>
                        <a:ea typeface="Times New Roman"/>
                        <a:cs typeface="Times New Roman"/>
                      </a:endParaRPr>
                    </a:p>
                  </a:txBody>
                  <a:tcPr marL="44174" marR="441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a:latin typeface="Times New Roman"/>
                          <a:ea typeface="Times New Roman"/>
                          <a:cs typeface="Times New Roman"/>
                        </a:rPr>
                        <a:t>&lt; 10</a:t>
                      </a:r>
                      <a:endParaRPr lang="en-US" sz="700">
                        <a:latin typeface="Calibri"/>
                        <a:ea typeface="Times New Roman"/>
                        <a:cs typeface="Times New Roman"/>
                      </a:endParaRPr>
                    </a:p>
                  </a:txBody>
                  <a:tcPr marL="44174" marR="44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a:latin typeface="Times New Roman"/>
                          <a:ea typeface="Times New Roman"/>
                          <a:cs typeface="Times New Roman"/>
                        </a:rPr>
                        <a:t>&lt; 10</a:t>
                      </a:r>
                      <a:endParaRPr lang="en-US" sz="700">
                        <a:latin typeface="Calibri"/>
                        <a:ea typeface="Times New Roman"/>
                        <a:cs typeface="Times New Roman"/>
                      </a:endParaRPr>
                    </a:p>
                  </a:txBody>
                  <a:tcPr marL="44174" marR="44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49">
                <a:tc>
                  <a:txBody>
                    <a:bodyPr/>
                    <a:lstStyle/>
                    <a:p>
                      <a:pPr marL="0" marR="0" fontAlgn="base" hangingPunct="0">
                        <a:lnSpc>
                          <a:spcPct val="115000"/>
                        </a:lnSpc>
                        <a:spcBef>
                          <a:spcPts val="0"/>
                        </a:spcBef>
                        <a:spcAft>
                          <a:spcPts val="0"/>
                        </a:spcAft>
                      </a:pPr>
                      <a:r>
                        <a:rPr lang="en-US" sz="800">
                          <a:latin typeface="Times New Roman"/>
                          <a:ea typeface="Times New Roman"/>
                          <a:cs typeface="Times New Roman"/>
                        </a:rPr>
                        <a:t>Sodium (mg)</a:t>
                      </a:r>
                      <a:r>
                        <a:rPr lang="en-US" sz="800" baseline="30000">
                          <a:latin typeface="Times New Roman"/>
                          <a:ea typeface="Times New Roman"/>
                          <a:cs typeface="Times New Roman"/>
                        </a:rPr>
                        <a:t>h,i</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u="sng">
                          <a:latin typeface="Times New Roman"/>
                          <a:ea typeface="Times New Roman"/>
                          <a:cs typeface="Times New Roman"/>
                        </a:rPr>
                        <a:t>&lt;</a:t>
                      </a:r>
                      <a:r>
                        <a:rPr lang="en-US" sz="800">
                          <a:latin typeface="Times New Roman"/>
                          <a:ea typeface="Times New Roman"/>
                          <a:cs typeface="Times New Roman"/>
                        </a:rPr>
                        <a:t> 640</a:t>
                      </a:r>
                      <a:endParaRPr lang="en-US" sz="700">
                        <a:latin typeface="Calibri"/>
                        <a:ea typeface="Times New Roman"/>
                        <a:cs typeface="Times New Roman"/>
                      </a:endParaRPr>
                    </a:p>
                  </a:txBody>
                  <a:tcPr marL="44174" marR="4417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u="sng">
                          <a:latin typeface="Times New Roman"/>
                          <a:ea typeface="Times New Roman"/>
                          <a:cs typeface="Times New Roman"/>
                        </a:rPr>
                        <a:t>&lt;</a:t>
                      </a:r>
                      <a:r>
                        <a:rPr lang="en-US" sz="800">
                          <a:latin typeface="Times New Roman"/>
                          <a:ea typeface="Times New Roman"/>
                          <a:cs typeface="Times New Roman"/>
                        </a:rPr>
                        <a:t> 710</a:t>
                      </a:r>
                      <a:endParaRPr lang="en-US" sz="700">
                        <a:latin typeface="Calibri"/>
                        <a:ea typeface="Times New Roman"/>
                        <a:cs typeface="Times New Roman"/>
                      </a:endParaRPr>
                    </a:p>
                  </a:txBody>
                  <a:tcPr marL="44174" marR="44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hangingPunct="0">
                        <a:lnSpc>
                          <a:spcPct val="115000"/>
                        </a:lnSpc>
                        <a:spcBef>
                          <a:spcPts val="0"/>
                        </a:spcBef>
                        <a:spcAft>
                          <a:spcPts val="0"/>
                        </a:spcAft>
                      </a:pPr>
                      <a:r>
                        <a:rPr lang="en-US" sz="800" u="sng">
                          <a:latin typeface="Times New Roman"/>
                          <a:ea typeface="Times New Roman"/>
                          <a:cs typeface="Times New Roman"/>
                        </a:rPr>
                        <a:t>&lt;</a:t>
                      </a:r>
                      <a:r>
                        <a:rPr lang="en-US" sz="800">
                          <a:latin typeface="Times New Roman"/>
                          <a:ea typeface="Times New Roman"/>
                          <a:cs typeface="Times New Roman"/>
                        </a:rPr>
                        <a:t> 740</a:t>
                      </a:r>
                      <a:endParaRPr lang="en-US" sz="700">
                        <a:latin typeface="Calibri"/>
                        <a:ea typeface="Times New Roman"/>
                        <a:cs typeface="Times New Roman"/>
                      </a:endParaRPr>
                    </a:p>
                  </a:txBody>
                  <a:tcPr marL="44174" marR="44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658">
                <a:tc>
                  <a:txBody>
                    <a:bodyPr/>
                    <a:lstStyle/>
                    <a:p>
                      <a:pPr marL="0" marR="0" fontAlgn="base" hangingPunct="0">
                        <a:lnSpc>
                          <a:spcPct val="115000"/>
                        </a:lnSpc>
                        <a:spcBef>
                          <a:spcPts val="0"/>
                        </a:spcBef>
                        <a:spcAft>
                          <a:spcPts val="0"/>
                        </a:spcAft>
                      </a:pPr>
                      <a:r>
                        <a:rPr lang="en-US" sz="800" u="sng">
                          <a:latin typeface="Times New Roman"/>
                          <a:ea typeface="Times New Roman"/>
                          <a:cs typeface="Times New Roman"/>
                        </a:rPr>
                        <a:t>Trans</a:t>
                      </a:r>
                      <a:r>
                        <a:rPr lang="en-US" sz="800">
                          <a:latin typeface="Times New Roman"/>
                          <a:ea typeface="Times New Roman"/>
                          <a:cs typeface="Times New Roman"/>
                        </a:rPr>
                        <a:t> fat</a:t>
                      </a:r>
                      <a:r>
                        <a:rPr lang="en-US" sz="800" baseline="30000">
                          <a:latin typeface="Times New Roman"/>
                          <a:ea typeface="Times New Roman"/>
                          <a:cs typeface="Times New Roman"/>
                        </a:rPr>
                        <a:t>h</a:t>
                      </a:r>
                      <a:endParaRPr lang="en-US" sz="700">
                        <a:latin typeface="Calibri"/>
                        <a:ea typeface="Times New Roman"/>
                        <a:cs typeface="Times New Roman"/>
                      </a:endParaRPr>
                    </a:p>
                  </a:txBody>
                  <a:tcPr marL="44174" marR="4417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base" hangingPunct="0">
                        <a:lnSpc>
                          <a:spcPct val="115000"/>
                        </a:lnSpc>
                        <a:spcBef>
                          <a:spcPts val="0"/>
                        </a:spcBef>
                        <a:spcAft>
                          <a:spcPts val="0"/>
                        </a:spcAft>
                      </a:pPr>
                      <a:r>
                        <a:rPr lang="en-US" sz="800" dirty="0">
                          <a:latin typeface="Times New Roman"/>
                          <a:ea typeface="Times New Roman"/>
                          <a:cs typeface="Times New Roman"/>
                        </a:rPr>
                        <a:t>Nutrition label or manufacturer specifications must indicate zero grams of </a:t>
                      </a:r>
                      <a:r>
                        <a:rPr lang="en-US" sz="800" u="sng" dirty="0">
                          <a:latin typeface="Times New Roman"/>
                          <a:ea typeface="Times New Roman"/>
                          <a:cs typeface="Times New Roman"/>
                        </a:rPr>
                        <a:t>trans</a:t>
                      </a:r>
                      <a:r>
                        <a:rPr lang="en-US" sz="800" dirty="0">
                          <a:latin typeface="Times New Roman"/>
                          <a:ea typeface="Times New Roman"/>
                          <a:cs typeface="Times New Roman"/>
                        </a:rPr>
                        <a:t> fat per serving.</a:t>
                      </a:r>
                      <a:endParaRPr lang="en-US" sz="700" dirty="0">
                        <a:latin typeface="Calibri"/>
                        <a:ea typeface="Times New Roman"/>
                        <a:cs typeface="Times New Roman"/>
                      </a:endParaRPr>
                    </a:p>
                  </a:txBody>
                  <a:tcPr marL="44174" marR="4417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OVS - What Didn’t Change</a:t>
            </a:r>
            <a:endParaRPr lang="en-US" sz="4000" dirty="0"/>
          </a:p>
        </p:txBody>
      </p:sp>
      <p:sp>
        <p:nvSpPr>
          <p:cNvPr id="3" name="Content Placeholder 2"/>
          <p:cNvSpPr>
            <a:spLocks noGrp="1"/>
          </p:cNvSpPr>
          <p:nvPr>
            <p:ph idx="1"/>
          </p:nvPr>
        </p:nvSpPr>
        <p:spPr>
          <a:xfrm>
            <a:off x="609600" y="1600200"/>
            <a:ext cx="8229600" cy="4389120"/>
          </a:xfrm>
        </p:spPr>
        <p:txBody>
          <a:bodyPr>
            <a:normAutofit/>
          </a:bodyPr>
          <a:lstStyle/>
          <a:p>
            <a:endParaRPr lang="en-US" dirty="0" smtClean="0"/>
          </a:p>
          <a:p>
            <a:r>
              <a:rPr lang="en-US" dirty="0" smtClean="0"/>
              <a:t>Only required for senior high schools for the NLSP</a:t>
            </a:r>
          </a:p>
          <a:p>
            <a:endParaRPr lang="en-US" dirty="0" smtClean="0"/>
          </a:p>
          <a:p>
            <a:r>
              <a:rPr lang="en-US" dirty="0" smtClean="0"/>
              <a:t>Optional for lower grades for the NSLP</a:t>
            </a:r>
          </a:p>
          <a:p>
            <a:endParaRPr lang="en-US" dirty="0" smtClean="0"/>
          </a:p>
          <a:p>
            <a:r>
              <a:rPr lang="en-US" dirty="0" smtClean="0"/>
              <a:t>Optional for the SBP at all grade levels</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OVS - What Didn’t Change</a:t>
            </a:r>
            <a:endParaRPr lang="en-US" sz="4000" dirty="0"/>
          </a:p>
        </p:txBody>
      </p:sp>
      <p:sp>
        <p:nvSpPr>
          <p:cNvPr id="3" name="Content Placeholder 2"/>
          <p:cNvSpPr>
            <a:spLocks noGrp="1"/>
          </p:cNvSpPr>
          <p:nvPr>
            <p:ph idx="1"/>
          </p:nvPr>
        </p:nvSpPr>
        <p:spPr/>
        <p:txBody>
          <a:bodyPr/>
          <a:lstStyle/>
          <a:p>
            <a:r>
              <a:rPr lang="en-US" dirty="0" smtClean="0"/>
              <a:t>Student’s option to decline item(s)</a:t>
            </a:r>
          </a:p>
          <a:p>
            <a:endParaRPr lang="en-US" dirty="0" smtClean="0"/>
          </a:p>
          <a:p>
            <a:r>
              <a:rPr lang="en-US" dirty="0" smtClean="0"/>
              <a:t>Same price if child declines item(s) </a:t>
            </a:r>
          </a:p>
          <a:p>
            <a:endParaRPr lang="en-US" dirty="0" smtClean="0"/>
          </a:p>
          <a:p>
            <a:r>
              <a:rPr lang="en-US" dirty="0" smtClean="0"/>
              <a:t>Full amount of each component must be available to choose</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Definitions</a:t>
            </a:r>
            <a:endParaRPr lang="en-US" sz="4000" dirty="0"/>
          </a:p>
        </p:txBody>
      </p:sp>
      <p:sp>
        <p:nvSpPr>
          <p:cNvPr id="3" name="Content Placeholder 2"/>
          <p:cNvSpPr>
            <a:spLocks noGrp="1"/>
          </p:cNvSpPr>
          <p:nvPr>
            <p:ph idx="1"/>
          </p:nvPr>
        </p:nvSpPr>
        <p:spPr/>
        <p:txBody>
          <a:bodyPr/>
          <a:lstStyle/>
          <a:p>
            <a:r>
              <a:rPr lang="en-US" dirty="0" smtClean="0"/>
              <a:t>Food component—</a:t>
            </a:r>
          </a:p>
          <a:p>
            <a:pPr lvl="1"/>
            <a:r>
              <a:rPr lang="en-US" dirty="0" smtClean="0"/>
              <a:t>One of five food groups for reimbursable meals</a:t>
            </a:r>
          </a:p>
          <a:p>
            <a:endParaRPr lang="en-US" dirty="0" smtClean="0"/>
          </a:p>
          <a:p>
            <a:r>
              <a:rPr lang="en-US" dirty="0" smtClean="0"/>
              <a:t>Food item—</a:t>
            </a:r>
          </a:p>
          <a:p>
            <a:pPr lvl="1"/>
            <a:r>
              <a:rPr lang="en-US" dirty="0" smtClean="0"/>
              <a:t>A specific food offered within the five food components.</a:t>
            </a:r>
          </a:p>
          <a:p>
            <a:pPr lvl="1"/>
            <a:endParaRPr lang="en-US" dirty="0" smtClean="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What must be offered in NSLP</a:t>
            </a:r>
            <a:endParaRPr lang="en-US" sz="4000" dirty="0"/>
          </a:p>
        </p:txBody>
      </p:sp>
      <p:sp>
        <p:nvSpPr>
          <p:cNvPr id="3" name="Content Placeholder 2"/>
          <p:cNvSpPr>
            <a:spLocks noGrp="1"/>
          </p:cNvSpPr>
          <p:nvPr>
            <p:ph idx="1"/>
          </p:nvPr>
        </p:nvSpPr>
        <p:spPr/>
        <p:txBody>
          <a:bodyPr/>
          <a:lstStyle/>
          <a:p>
            <a:r>
              <a:rPr lang="en-US" dirty="0" smtClean="0"/>
              <a:t>5 components</a:t>
            </a:r>
          </a:p>
          <a:p>
            <a:pPr lvl="1"/>
            <a:r>
              <a:rPr lang="en-US" dirty="0" smtClean="0"/>
              <a:t>Meat/meat alternate</a:t>
            </a:r>
          </a:p>
          <a:p>
            <a:pPr lvl="1"/>
            <a:r>
              <a:rPr lang="en-US" dirty="0" smtClean="0"/>
              <a:t>Grains</a:t>
            </a:r>
          </a:p>
          <a:p>
            <a:pPr lvl="1"/>
            <a:r>
              <a:rPr lang="en-US" dirty="0" smtClean="0"/>
              <a:t>Fruits</a:t>
            </a:r>
          </a:p>
          <a:p>
            <a:pPr lvl="1"/>
            <a:r>
              <a:rPr lang="en-US" dirty="0" smtClean="0"/>
              <a:t>Vegetables</a:t>
            </a:r>
          </a:p>
          <a:p>
            <a:pPr lvl="1"/>
            <a:r>
              <a:rPr lang="en-US" dirty="0" smtClean="0"/>
              <a:t>Milk</a:t>
            </a:r>
          </a:p>
          <a:p>
            <a:pPr>
              <a:buNone/>
            </a:pPr>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rmAutofit/>
          </a:bodyPr>
          <a:lstStyle/>
          <a:p>
            <a:r>
              <a:rPr lang="en-US" sz="4000" dirty="0" smtClean="0"/>
              <a:t>Lunch Example</a:t>
            </a:r>
            <a:endParaRPr lang="en-US" sz="4000" dirty="0"/>
          </a:p>
        </p:txBody>
      </p:sp>
      <p:sp>
        <p:nvSpPr>
          <p:cNvPr id="3" name="Content Placeholder 2"/>
          <p:cNvSpPr>
            <a:spLocks noGrp="1"/>
          </p:cNvSpPr>
          <p:nvPr>
            <p:ph idx="1"/>
          </p:nvPr>
        </p:nvSpPr>
        <p:spPr/>
        <p:txBody>
          <a:bodyPr/>
          <a:lstStyle/>
          <a:p>
            <a:r>
              <a:rPr lang="en-US" dirty="0" smtClean="0"/>
              <a:t>The lunch offered: turkey, mashed potatoes, peaches, roll and milk</a:t>
            </a:r>
          </a:p>
          <a:p>
            <a:r>
              <a:rPr lang="en-US" dirty="0" smtClean="0"/>
              <a:t>OVS—current</a:t>
            </a:r>
          </a:p>
          <a:p>
            <a:pPr lvl="1"/>
            <a:r>
              <a:rPr lang="en-US" dirty="0" smtClean="0"/>
              <a:t>Turkey, roll and milk = reimbursable lunch </a:t>
            </a:r>
          </a:p>
          <a:p>
            <a:r>
              <a:rPr lang="en-US" dirty="0" smtClean="0"/>
              <a:t>OVS-under new regulations  </a:t>
            </a:r>
          </a:p>
          <a:p>
            <a:pPr lvl="1"/>
            <a:r>
              <a:rPr lang="en-US" dirty="0" smtClean="0"/>
              <a:t>Turkey, roll and milk </a:t>
            </a:r>
            <a:r>
              <a:rPr lang="en-US" dirty="0" smtClean="0">
                <a:cs typeface="Arial"/>
              </a:rPr>
              <a:t>≠ reimbursable lunch </a:t>
            </a:r>
          </a:p>
          <a:p>
            <a:pPr lvl="1"/>
            <a:r>
              <a:rPr lang="en-US" dirty="0" smtClean="0">
                <a:cs typeface="Arial"/>
              </a:rPr>
              <a:t>To be reimbursable, must add mashed potatoes or peaches</a:t>
            </a:r>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533400"/>
            <a:ext cx="8229600" cy="1143000"/>
          </a:xfrm>
        </p:spPr>
        <p:txBody>
          <a:bodyPr>
            <a:normAutofit/>
          </a:bodyPr>
          <a:lstStyle/>
          <a:p>
            <a:r>
              <a:rPr lang="en-US" sz="4000" dirty="0" smtClean="0"/>
              <a:t>OVS for NSLP--What must be </a:t>
            </a:r>
            <a:r>
              <a:rPr lang="en-US" sz="4000" u="sng" dirty="0" smtClean="0"/>
              <a:t>taken</a:t>
            </a:r>
            <a:r>
              <a:rPr lang="en-US" sz="4000" dirty="0" smtClean="0"/>
              <a:t> </a:t>
            </a:r>
            <a:endParaRPr lang="en-US" sz="4000" dirty="0"/>
          </a:p>
        </p:txBody>
      </p:sp>
      <p:sp>
        <p:nvSpPr>
          <p:cNvPr id="8" name="Content Placeholder 7"/>
          <p:cNvSpPr>
            <a:spLocks noGrp="1"/>
          </p:cNvSpPr>
          <p:nvPr>
            <p:ph idx="1"/>
          </p:nvPr>
        </p:nvSpPr>
        <p:spPr/>
        <p:txBody>
          <a:bodyPr>
            <a:normAutofit/>
          </a:bodyPr>
          <a:lstStyle/>
          <a:p>
            <a:r>
              <a:rPr lang="en-US" dirty="0" smtClean="0"/>
              <a:t>Must take at least 3 of 5 components</a:t>
            </a:r>
          </a:p>
          <a:p>
            <a:endParaRPr lang="en-US" dirty="0" smtClean="0"/>
          </a:p>
          <a:p>
            <a:r>
              <a:rPr lang="en-US" dirty="0" smtClean="0"/>
              <a:t>Must take at least ½ cup serving of the fruit or vegetable component </a:t>
            </a:r>
          </a:p>
          <a:p>
            <a:endParaRPr lang="en-US" dirty="0" smtClean="0"/>
          </a:p>
          <a:p>
            <a:r>
              <a:rPr lang="en-US" dirty="0" smtClean="0"/>
              <a:t>Student may take two ¼ cup servings of the same item fruit or vegetable to meet the requirement  </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r>
              <a:rPr lang="en-US" sz="4000" dirty="0" smtClean="0"/>
              <a:t>Different Choices</a:t>
            </a:r>
            <a:endParaRPr lang="en-US" sz="4000" dirty="0"/>
          </a:p>
        </p:txBody>
      </p:sp>
      <p:sp>
        <p:nvSpPr>
          <p:cNvPr id="3" name="Content Placeholder 2"/>
          <p:cNvSpPr>
            <a:spLocks noGrp="1"/>
          </p:cNvSpPr>
          <p:nvPr>
            <p:ph idx="1"/>
          </p:nvPr>
        </p:nvSpPr>
        <p:spPr/>
        <p:txBody>
          <a:bodyPr/>
          <a:lstStyle/>
          <a:p>
            <a:r>
              <a:rPr lang="en-US" dirty="0" smtClean="0"/>
              <a:t>Can mix different fruits to reach minimum required serving </a:t>
            </a:r>
          </a:p>
          <a:p>
            <a:endParaRPr lang="en-US" dirty="0" smtClean="0"/>
          </a:p>
          <a:p>
            <a:r>
              <a:rPr lang="en-US" dirty="0" smtClean="0"/>
              <a:t>Can mix different vegetables to reach minimum required serving</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sz="4000" dirty="0" smtClean="0"/>
              <a:t>OVS for SBP</a:t>
            </a:r>
            <a:endParaRPr lang="en-US" sz="4000" dirty="0"/>
          </a:p>
        </p:txBody>
      </p:sp>
      <p:sp>
        <p:nvSpPr>
          <p:cNvPr id="3" name="Content Placeholder 2"/>
          <p:cNvSpPr>
            <a:spLocks noGrp="1"/>
          </p:cNvSpPr>
          <p:nvPr>
            <p:ph idx="1"/>
          </p:nvPr>
        </p:nvSpPr>
        <p:spPr>
          <a:xfrm>
            <a:off x="457200" y="1752600"/>
            <a:ext cx="8229600" cy="4389120"/>
          </a:xfrm>
        </p:spPr>
        <p:txBody>
          <a:bodyPr/>
          <a:lstStyle/>
          <a:p>
            <a:r>
              <a:rPr lang="en-US" dirty="0" smtClean="0"/>
              <a:t>Phasing-in changes in the SBP</a:t>
            </a:r>
          </a:p>
          <a:p>
            <a:endParaRPr lang="en-US" dirty="0" smtClean="0"/>
          </a:p>
          <a:p>
            <a:r>
              <a:rPr lang="en-US" dirty="0" smtClean="0"/>
              <a:t>For SY 2012-2013, no changes to SBP other than milk requirement</a:t>
            </a:r>
          </a:p>
          <a:p>
            <a:endParaRPr lang="en-US" dirty="0" smtClean="0"/>
          </a:p>
          <a:p>
            <a:r>
              <a:rPr lang="en-US" dirty="0" smtClean="0"/>
              <a:t>For SY 2012-2013, may continue to use current menu planning approach and requisite OVS requirements </a:t>
            </a:r>
          </a:p>
          <a:p>
            <a:endParaRPr lang="en-US" dirty="0"/>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31838"/>
            <a:ext cx="8229600" cy="944562"/>
          </a:xfrm>
        </p:spPr>
        <p:txBody>
          <a:bodyPr>
            <a:normAutofit/>
          </a:bodyPr>
          <a:lstStyle/>
          <a:p>
            <a:r>
              <a:rPr lang="en-US" sz="4000" dirty="0" smtClean="0"/>
              <a:t>SBP for SY 2013-2014</a:t>
            </a:r>
            <a:endParaRPr lang="en-US" sz="4000" dirty="0"/>
          </a:p>
        </p:txBody>
      </p:sp>
      <p:sp>
        <p:nvSpPr>
          <p:cNvPr id="3" name="Content Placeholder 2"/>
          <p:cNvSpPr>
            <a:spLocks noGrp="1"/>
          </p:cNvSpPr>
          <p:nvPr>
            <p:ph idx="1"/>
          </p:nvPr>
        </p:nvSpPr>
        <p:spPr>
          <a:xfrm>
            <a:off x="533400" y="1676400"/>
            <a:ext cx="8229600" cy="4648200"/>
          </a:xfrm>
        </p:spPr>
        <p:txBody>
          <a:bodyPr>
            <a:normAutofit/>
          </a:bodyPr>
          <a:lstStyle/>
          <a:p>
            <a:r>
              <a:rPr lang="en-US" dirty="0" smtClean="0"/>
              <a:t>Must offer 3 components without OVS</a:t>
            </a:r>
          </a:p>
          <a:p>
            <a:pPr lvl="1"/>
            <a:r>
              <a:rPr lang="en-US" dirty="0" smtClean="0"/>
              <a:t>Grains (optional meat/meat alternate after daily grain met)</a:t>
            </a:r>
          </a:p>
          <a:p>
            <a:pPr lvl="1"/>
            <a:r>
              <a:rPr lang="en-US" dirty="0" smtClean="0"/>
              <a:t>Fruit/Vegetable/Juice (current quantities) </a:t>
            </a:r>
          </a:p>
          <a:p>
            <a:pPr lvl="1"/>
            <a:r>
              <a:rPr lang="en-US" dirty="0" smtClean="0"/>
              <a:t>Milk</a:t>
            </a:r>
          </a:p>
          <a:p>
            <a:r>
              <a:rPr lang="en-US" dirty="0" smtClean="0"/>
              <a:t>Must offer </a:t>
            </a:r>
            <a:r>
              <a:rPr lang="en-US" u="sng" dirty="0" smtClean="0"/>
              <a:t>4 </a:t>
            </a:r>
            <a:r>
              <a:rPr lang="en-US" dirty="0" smtClean="0"/>
              <a:t>food items if using OVS</a:t>
            </a:r>
          </a:p>
          <a:p>
            <a:pPr lvl="1"/>
            <a:r>
              <a:rPr lang="en-US" dirty="0" smtClean="0"/>
              <a:t>Grains</a:t>
            </a:r>
          </a:p>
          <a:p>
            <a:pPr lvl="1"/>
            <a:r>
              <a:rPr lang="en-US" dirty="0" smtClean="0"/>
              <a:t>Fruit/Vegetable/Juice</a:t>
            </a:r>
          </a:p>
          <a:p>
            <a:pPr lvl="1"/>
            <a:r>
              <a:rPr lang="en-US" dirty="0" smtClean="0"/>
              <a:t>Milk</a:t>
            </a:r>
          </a:p>
          <a:p>
            <a:pPr lvl="1"/>
            <a:r>
              <a:rPr lang="en-US" dirty="0" smtClean="0"/>
              <a:t>Additional item</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a:normAutofit/>
          </a:bodyPr>
          <a:lstStyle/>
          <a:p>
            <a:r>
              <a:rPr lang="en-US" sz="4000" dirty="0" smtClean="0"/>
              <a:t>SBP for SY 2014-2015</a:t>
            </a:r>
            <a:endParaRPr lang="en-US" sz="4000" dirty="0"/>
          </a:p>
        </p:txBody>
      </p:sp>
      <p:sp>
        <p:nvSpPr>
          <p:cNvPr id="3" name="Content Placeholder 2"/>
          <p:cNvSpPr>
            <a:spLocks noGrp="1"/>
          </p:cNvSpPr>
          <p:nvPr>
            <p:ph idx="1"/>
          </p:nvPr>
        </p:nvSpPr>
        <p:spPr>
          <a:xfrm>
            <a:off x="609600" y="1752600"/>
            <a:ext cx="8229600" cy="4389120"/>
          </a:xfrm>
        </p:spPr>
        <p:txBody>
          <a:bodyPr>
            <a:normAutofit/>
          </a:bodyPr>
          <a:lstStyle/>
          <a:p>
            <a:r>
              <a:rPr lang="en-US" dirty="0" smtClean="0"/>
              <a:t>Fruit component only</a:t>
            </a:r>
          </a:p>
          <a:p>
            <a:r>
              <a:rPr lang="en-US" dirty="0" smtClean="0"/>
              <a:t>Quantity of fruit required increases</a:t>
            </a:r>
          </a:p>
          <a:p>
            <a:r>
              <a:rPr lang="en-US" dirty="0" smtClean="0"/>
              <a:t>Vegetables may be substituted to provide all or part of the fruit requirement </a:t>
            </a:r>
          </a:p>
          <a:p>
            <a:r>
              <a:rPr lang="en-US" dirty="0" smtClean="0"/>
              <a:t>For OVS, must take at least-- </a:t>
            </a:r>
          </a:p>
          <a:p>
            <a:pPr lvl="1"/>
            <a:r>
              <a:rPr lang="en-US" dirty="0" smtClean="0"/>
              <a:t>½ cup of fruit OR</a:t>
            </a:r>
          </a:p>
          <a:p>
            <a:pPr lvl="1"/>
            <a:r>
              <a:rPr lang="en-US" dirty="0" smtClean="0"/>
              <a:t>½ cup of vegetable, if offered</a:t>
            </a:r>
          </a:p>
        </p:txBody>
      </p:sp>
      <p:sp>
        <p:nvSpPr>
          <p:cNvPr id="4" name="Rectangle 10"/>
          <p:cNvSpPr>
            <a:spLocks noChangeArrowheads="1"/>
          </p:cNvSpPr>
          <p:nvPr/>
        </p:nvSpPr>
        <p:spPr bwMode="auto">
          <a:xfrm>
            <a:off x="0" y="6629400"/>
            <a:ext cx="9144000" cy="228600"/>
          </a:xfrm>
          <a:prstGeom prst="rect">
            <a:avLst/>
          </a:prstGeom>
          <a:solidFill>
            <a:schemeClr val="bg2">
              <a:lumMod val="75000"/>
            </a:scheme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C349C2B7-80B8-4F28-B182-D3819F42EDD1}" type="slidenum">
              <a:rPr lang="en-US" smtClean="0"/>
              <a:pPr/>
              <a:t>99</a:t>
            </a:fld>
            <a:endParaRPr lang="en-US"/>
          </a:p>
        </p:txBody>
      </p:sp>
    </p:spTree>
  </p:cSld>
  <p:clrMapOvr>
    <a:masterClrMapping/>
  </p:clrMapOvr>
  <p:timing>
    <p:tnLst>
      <p:par>
        <p:cTn id="1" dur="indefinite" restart="never" nodeType="tmRoot"/>
      </p:par>
    </p:tnLst>
  </p:timing>
</p:sld>
</file>

<file path=ppt/theme/_rels/theme1.xml.rels><?xml version="1.0" encoding="UTF-8"?>

<Relationships xmlns="http://schemas.openxmlformats.org/package/2006/relationships">
  <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23441</Words>
  <Application/>
  <PresentationFormat>On-screen Show (4:3)</PresentationFormat>
  <Paragraphs>2552</Paragraphs>
  <Slides>172</Slides>
  <Notes>167</Notes>
  <HiddenSlides>0</HiddenSlides>
  <MMClips>0</MMClips>
  <ScaleCrop>false</ScaleCrop>
  <HeadingPairs>
    <vt:vector size="4" baseType="variant">
      <vt:variant>
        <vt:lpstr>Theme</vt:lpstr>
      </vt:variant>
      <vt:variant>
        <vt:i4>1</vt:i4>
      </vt:variant>
      <vt:variant>
        <vt:lpstr>Slide Titles</vt:lpstr>
      </vt:variant>
      <vt:variant>
        <vt:i4>172</vt:i4>
      </vt:variant>
    </vt:vector>
  </HeadingPairs>
  <TitlesOfParts>
    <vt:vector size="173" baseType="lpstr">
      <vt:lpstr>Flow</vt:lpstr>
      <vt:lpstr>New Meal Pattern Requirements and Nutrition Standards </vt:lpstr>
      <vt:lpstr>Agenda</vt:lpstr>
      <vt:lpstr>Activities </vt:lpstr>
      <vt:lpstr>Overview of Requirements</vt:lpstr>
      <vt:lpstr>Age/Grade Groups</vt:lpstr>
      <vt:lpstr>Menu Planning Approach Changes</vt:lpstr>
      <vt:lpstr>Lunch Requirements</vt:lpstr>
      <vt:lpstr>Lunch Meal Components</vt:lpstr>
      <vt:lpstr>Lunch Meal Pattern</vt:lpstr>
      <vt:lpstr>Fruits (Lunch)</vt:lpstr>
      <vt:lpstr>Fruits (Lunch)</vt:lpstr>
      <vt:lpstr>Vegetables (Lunch)</vt:lpstr>
      <vt:lpstr>Vegetables (Lunch)</vt:lpstr>
      <vt:lpstr>Vegetables (Lunch)</vt:lpstr>
      <vt:lpstr>Grains (Lunch)</vt:lpstr>
      <vt:lpstr>Grains (Lunch) </vt:lpstr>
      <vt:lpstr>Grains (Lunch)</vt:lpstr>
      <vt:lpstr>Criteria for Whole Grain-Rich Foods</vt:lpstr>
      <vt:lpstr>Meats/Meat Alternates (Lunch)</vt:lpstr>
      <vt:lpstr>Meats/Meat Alternates (Lunch)</vt:lpstr>
      <vt:lpstr>Milk (Lunch)</vt:lpstr>
      <vt:lpstr>Milk (Lunch)</vt:lpstr>
      <vt:lpstr>Breakfast Requirements</vt:lpstr>
      <vt:lpstr>Breakfast Meal Components</vt:lpstr>
      <vt:lpstr>Breakfast Meal Pattern</vt:lpstr>
      <vt:lpstr>Fruits (Breakfast)</vt:lpstr>
      <vt:lpstr>Fruits (Breakfast)</vt:lpstr>
      <vt:lpstr>Grains (Breakfast)</vt:lpstr>
      <vt:lpstr>Grains (Breakfast)</vt:lpstr>
      <vt:lpstr>Milk (Breakfast)</vt:lpstr>
      <vt:lpstr>PowerPoint Presentation</vt:lpstr>
      <vt:lpstr>Meal Pattern Activity</vt:lpstr>
      <vt:lpstr>Four Dietary  Specifications  (Lunch and Breakfast)</vt:lpstr>
      <vt:lpstr>Four Dietary Specifications</vt:lpstr>
      <vt:lpstr>Calorie Ranges</vt:lpstr>
      <vt:lpstr>Sodium</vt:lpstr>
      <vt:lpstr>Sodium Reduction Efforts</vt:lpstr>
      <vt:lpstr>Saturated Fat</vt:lpstr>
      <vt:lpstr>Trans Fat</vt:lpstr>
      <vt:lpstr>Timeline of Changes:   An Overview</vt:lpstr>
      <vt:lpstr>Implementation Timeline</vt:lpstr>
      <vt:lpstr>Lunch Program Changes</vt:lpstr>
      <vt:lpstr>Breakfast Program Changes SY 2012-13</vt:lpstr>
      <vt:lpstr>Breakfast Program Changes SY 2013-14</vt:lpstr>
      <vt:lpstr>Breakfast Program Changes SY 2014-15</vt:lpstr>
      <vt:lpstr>Key Issues and Questions (Meal Pattern)</vt:lpstr>
      <vt:lpstr>Key Issues and Questions</vt:lpstr>
      <vt:lpstr>Identification of reimbursable meal</vt:lpstr>
      <vt:lpstr>Early adoption of breakfast requirements</vt:lpstr>
      <vt:lpstr>Existing Inventory (Frozen Fruit)</vt:lpstr>
      <vt:lpstr>Fruits/Vegetables – Serving Sizes</vt:lpstr>
      <vt:lpstr>Vegetables in SBP</vt:lpstr>
      <vt:lpstr>Grains: Whole Grain-Rich</vt:lpstr>
      <vt:lpstr>Whole Grain-Rich Activity</vt:lpstr>
      <vt:lpstr>Grains: Formulated grain-fruit</vt:lpstr>
      <vt:lpstr>Tofu and Soy Products</vt:lpstr>
      <vt:lpstr>Sodium</vt:lpstr>
      <vt:lpstr>Sodium Reduction Techniques</vt:lpstr>
      <vt:lpstr>Trans Fat- Mixed Dishes</vt:lpstr>
      <vt:lpstr> More Key Issues and Questions (Menu Planning)</vt:lpstr>
      <vt:lpstr>PowerPoint Presentation</vt:lpstr>
      <vt:lpstr>Age/Grade Groups</vt:lpstr>
      <vt:lpstr>Age/Grade Groups (cont’d)</vt:lpstr>
      <vt:lpstr>Example of Age/Grade Group Differences </vt:lpstr>
      <vt:lpstr>Menu Planning for Grades 6-8 and 9-12</vt:lpstr>
      <vt:lpstr>Menu Planning Activity:  Grade Groups</vt:lpstr>
      <vt:lpstr>Pre-K/CACFP/Snack Programs</vt:lpstr>
      <vt:lpstr>Short and Long Weeks</vt:lpstr>
      <vt:lpstr>Short and Long Weeks- Examples</vt:lpstr>
      <vt:lpstr>Whole Grain-Rich</vt:lpstr>
      <vt:lpstr>Whole Grain-Rich</vt:lpstr>
      <vt:lpstr>Whole Grain-Rich Questions</vt:lpstr>
      <vt:lpstr>Whole Grain-Rich Questions</vt:lpstr>
      <vt:lpstr>Whole Grain-Rich Questions</vt:lpstr>
      <vt:lpstr>Whole Grain-Rich Questions</vt:lpstr>
      <vt:lpstr>Multiple Offerings and Serving Lines</vt:lpstr>
      <vt:lpstr>Multiple Offerings and Serving Lines (cont’d)</vt:lpstr>
      <vt:lpstr>Salad Bars</vt:lpstr>
      <vt:lpstr>Multiple Offerings and Serving Lines (cont’d)</vt:lpstr>
      <vt:lpstr>Multiple Offerings and Serving Lines (cont’d)</vt:lpstr>
      <vt:lpstr>Multiple Offerings and Serving Lines (cont’d)</vt:lpstr>
      <vt:lpstr>Multiple Offerings and Serving Lines (cont’d)</vt:lpstr>
      <vt:lpstr>Vegetable Subgroup Decision Tree</vt:lpstr>
      <vt:lpstr>Multiple Offerings and Serving Lines (cont’d)</vt:lpstr>
      <vt:lpstr>Multiple Offerings and Serving Lines (cont’d)</vt:lpstr>
      <vt:lpstr>Discussion</vt:lpstr>
      <vt:lpstr> Parking Lot – Level A</vt:lpstr>
      <vt:lpstr>Lunch (on your own)</vt:lpstr>
      <vt:lpstr>Offer versus Serve</vt:lpstr>
      <vt:lpstr>OVS - What Didn’t Change</vt:lpstr>
      <vt:lpstr>OVS - What Didn’t Change</vt:lpstr>
      <vt:lpstr>Definitions</vt:lpstr>
      <vt:lpstr>What must be offered in NSLP</vt:lpstr>
      <vt:lpstr>Lunch Example</vt:lpstr>
      <vt:lpstr>OVS for NSLP--What must be taken </vt:lpstr>
      <vt:lpstr>Different Choices</vt:lpstr>
      <vt:lpstr>OVS for SBP</vt:lpstr>
      <vt:lpstr>SBP for SY 2013-2014</vt:lpstr>
      <vt:lpstr>SBP for SY 2014-2015</vt:lpstr>
      <vt:lpstr>What must be offered for SBP</vt:lpstr>
      <vt:lpstr>OVS for SBP-What must be taken</vt:lpstr>
      <vt:lpstr>Is it reimbursable? </vt:lpstr>
      <vt:lpstr>Monitoring</vt:lpstr>
      <vt:lpstr>Monitoring Requirements</vt:lpstr>
      <vt:lpstr>Monitoring Requirements (cont.)</vt:lpstr>
      <vt:lpstr>Technical Assistance and Corrective Action</vt:lpstr>
      <vt:lpstr>Monitoring Workgroup</vt:lpstr>
      <vt:lpstr>Monitoring/Oversight Timeline</vt:lpstr>
      <vt:lpstr>State Funding Assistance</vt:lpstr>
      <vt:lpstr>Meal Pattern Changes and Food Service Management Contracts  </vt:lpstr>
      <vt:lpstr>Policy memo issued by FNS</vt:lpstr>
      <vt:lpstr>Impact of final rule on SFA-FSMC contracts?</vt:lpstr>
      <vt:lpstr>How do SFAs determine if the implementation of the final rule will create a material change to current  SFA-FSMC contracts?</vt:lpstr>
      <vt:lpstr>Questions to ask to help determine material change</vt:lpstr>
      <vt:lpstr>Note:  renewals are not automatic</vt:lpstr>
      <vt:lpstr>What options are available if SFA’s implementation of final rule creates a material change to contract with FSMC?</vt:lpstr>
      <vt:lpstr>What options are available if SFA’s implementation of final rule creates a material change to contract with FSMC? contd.</vt:lpstr>
      <vt:lpstr>What happens if rebid can’t be completed prior to 2013-14 SY?</vt:lpstr>
      <vt:lpstr>What if FSMC doesn’t agree to amending current contract?</vt:lpstr>
      <vt:lpstr>Timeline for new procurement  (i.e., rebid)?</vt:lpstr>
      <vt:lpstr>What about other contracts (i.e., SFA contracts with distributor)?</vt:lpstr>
      <vt:lpstr>Additional guidance</vt:lpstr>
      <vt:lpstr>Menu Planning and Technical Assistance Resources</vt:lpstr>
      <vt:lpstr>Menu Planning Resources for the  New Meal Pattern</vt:lpstr>
      <vt:lpstr>Menu Planning Resources for the  New Meal Pattern</vt:lpstr>
      <vt:lpstr>Team Nutrition Resources teamnutrition.usda.gov</vt:lpstr>
      <vt:lpstr>PowerPoint Presentation</vt:lpstr>
      <vt:lpstr>PowerPoint Presentation</vt:lpstr>
      <vt:lpstr>Food Buying Guide Calculator fbg.nfsmi.org</vt:lpstr>
      <vt:lpstr>Menu Planner for Healthy School Meals</vt:lpstr>
      <vt:lpstr>PowerPoint Presentation</vt:lpstr>
      <vt:lpstr>PowerPoint Presentation</vt:lpstr>
      <vt:lpstr>Available now from  Team Nutrition</vt:lpstr>
      <vt:lpstr>Available now from Team Nutrition</vt:lpstr>
      <vt:lpstr>HealthierUS School Challenge Resources</vt:lpstr>
      <vt:lpstr>PowerPoint Presentation</vt:lpstr>
      <vt:lpstr>PowerPoint Presentation</vt:lpstr>
      <vt:lpstr>HealthierUS Whole Grain Resource</vt:lpstr>
      <vt:lpstr>HealthierUS Whole Grain Resource</vt:lpstr>
      <vt:lpstr>Timeline for Updated Resources</vt:lpstr>
      <vt:lpstr>Choose My Plate Resources www.choosemyplate.gov/food-groups/vegetables.html</vt:lpstr>
      <vt:lpstr>Available from the National Food Service Management Institute (NFSMI)</vt:lpstr>
      <vt:lpstr>PowerPoint Presentation</vt:lpstr>
      <vt:lpstr>Healthy Meals Resource System at NAL</vt:lpstr>
      <vt:lpstr>Online training modules http://healthymeals.nal.usda.gov/mealpattern</vt:lpstr>
      <vt:lpstr>Best Practices Sharing Center at HMRS http://healthymeals.nal.usda.gov/bestpractices</vt:lpstr>
      <vt:lpstr>PowerPoint Presentation</vt:lpstr>
      <vt:lpstr>PowerPoint Presentation</vt:lpstr>
      <vt:lpstr>USDA Foods</vt:lpstr>
      <vt:lpstr>USDA Foods Update</vt:lpstr>
      <vt:lpstr>PowerPoint Presentation</vt:lpstr>
      <vt:lpstr>PowerPoint Presentation</vt:lpstr>
      <vt:lpstr>PowerPoint Presentation</vt:lpstr>
      <vt:lpstr>USDA Foods – Helping Schools Meet New Requirements</vt:lpstr>
      <vt:lpstr>PowerPoint Presentation</vt:lpstr>
      <vt:lpstr>HHFKA Provision</vt:lpstr>
      <vt:lpstr>Other Resources</vt:lpstr>
      <vt:lpstr>CN Labeling and Crediting</vt:lpstr>
      <vt:lpstr>Child Nutrition (CN) Labeling</vt:lpstr>
      <vt:lpstr>CN Labeling</vt:lpstr>
      <vt:lpstr>CN Labeling</vt:lpstr>
      <vt:lpstr>PowerPoint Presentation</vt:lpstr>
      <vt:lpstr>HealthierUS School Challenge</vt:lpstr>
      <vt:lpstr>Take the HealthierUS  School Challenge</vt:lpstr>
      <vt:lpstr>HUSSC Overview</vt:lpstr>
      <vt:lpstr>HUSSC Goals</vt:lpstr>
      <vt:lpstr>What’s New in HUSSC? </vt:lpstr>
      <vt:lpstr>What’s New in HUSSC? </vt:lpstr>
      <vt:lpstr>What’s New in HUSSC? </vt:lpstr>
      <vt:lpstr>What’s New in HUSSC? </vt:lpstr>
      <vt:lpstr> Parking Lot – Level B</vt:lpstr>
      <vt:lpstr>PowerPoint Presentation</vt:lpstr>
    </vt:vector>
  </TitlesOfParts>
  <LinksUpToDate>false</LinksUpToDate>
  <SharedDoc>false</SharedDoc>
  <HyperlinksChanged>false</HyperlinksChanged>
  <AppVersion>14.0000</AppVersion>
  <Company/>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