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1"/>
  </p:notesMasterIdLst>
  <p:handoutMasterIdLst>
    <p:handoutMasterId r:id="rId32"/>
  </p:handoutMasterIdLst>
  <p:sldIdLst>
    <p:sldId id="258" r:id="rId4"/>
    <p:sldId id="262" r:id="rId5"/>
    <p:sldId id="295" r:id="rId6"/>
    <p:sldId id="263" r:id="rId7"/>
    <p:sldId id="264" r:id="rId8"/>
    <p:sldId id="265" r:id="rId9"/>
    <p:sldId id="268" r:id="rId10"/>
    <p:sldId id="269" r:id="rId11"/>
    <p:sldId id="266" r:id="rId12"/>
    <p:sldId id="267" r:id="rId13"/>
    <p:sldId id="270" r:id="rId14"/>
    <p:sldId id="276" r:id="rId15"/>
    <p:sldId id="277" r:id="rId16"/>
    <p:sldId id="278" r:id="rId17"/>
    <p:sldId id="279" r:id="rId18"/>
    <p:sldId id="271" r:id="rId19"/>
    <p:sldId id="272" r:id="rId20"/>
    <p:sldId id="280" r:id="rId21"/>
    <p:sldId id="273" r:id="rId22"/>
    <p:sldId id="274" r:id="rId23"/>
    <p:sldId id="275" r:id="rId24"/>
    <p:sldId id="285" r:id="rId25"/>
    <p:sldId id="281" r:id="rId26"/>
    <p:sldId id="286" r:id="rId27"/>
    <p:sldId id="283" r:id="rId28"/>
    <p:sldId id="298" r:id="rId29"/>
    <p:sldId id="300"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Ferguson" initials="CF" lastIdx="4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01" autoAdjust="0"/>
  </p:normalViewPr>
  <p:slideViewPr>
    <p:cSldViewPr>
      <p:cViewPr>
        <p:scale>
          <a:sx n="84" d="100"/>
          <a:sy n="84" d="100"/>
        </p:scale>
        <p:origin x="-2382"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slideMaster" Target="slideMasters/slideMaster3.xml"/>
  <Relationship Id="rId30" Type="http://schemas.openxmlformats.org/officeDocument/2006/relationships/slide" Target="slides/slide27.xml"/>
  <Relationship Id="rId31" Type="http://schemas.openxmlformats.org/officeDocument/2006/relationships/notesMaster" Target="notesMasters/notesMaster1.xml"/>
  <Relationship Id="rId32" Type="http://schemas.openxmlformats.org/officeDocument/2006/relationships/handoutMaster" Target="handoutMasters/handoutMaster1.xml"/>
  <Relationship Id="rId33" Type="http://schemas.openxmlformats.org/officeDocument/2006/relationships/commentAuthors" Target="commentAuthors.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xml version="1.0" encoding="UTF-8"?>

<Relationships xmlns="http://schemas.openxmlformats.org/package/2006/relationships">
  <Relationship Id="rId1" Type="http://schemas.openxmlformats.org/officeDocument/2006/relationships/theme" Target="../theme/theme5.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4ECD9789-3C7C-4CCE-A60B-FFF6CC73BC40}" type="datetimeFigureOut">
              <a:rPr lang="en-US" smtClean="0"/>
              <a:t>5/19/2014</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44C9F7D6-CC7C-47FA-99B7-7C27D0A1B078}" type="slidenum">
              <a:rPr lang="en-US" smtClean="0"/>
              <a:t>‹#›</a:t>
            </a:fld>
            <a:endParaRPr lang="en-US"/>
          </a:p>
        </p:txBody>
      </p:sp>
    </p:spTree>
    <p:extLst>
      <p:ext uri="{BB962C8B-B14F-4D97-AF65-F5344CB8AC3E}">
        <p14:creationId xmlns:p14="http://schemas.microsoft.com/office/powerpoint/2010/main" val="242497987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59B8EC6D-5F2B-4567-AE1A-BF998CE626A7}" type="datetimeFigureOut">
              <a:rPr lang="en-US" smtClean="0"/>
              <a:pPr/>
              <a:t>5/19/2014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75915AD4-DE7F-47CC-8B5A-8284379D78E4}" type="slidenum">
              <a:rPr lang="en-US" smtClean="0"/>
              <a:pPr/>
              <a:t>‹#›</a:t>
            </a:fld>
            <a:endParaRPr lang="en-US" dirty="0"/>
          </a:p>
        </p:txBody>
      </p:sp>
    </p:spTree>
    <p:extLst>
      <p:ext uri="{BB962C8B-B14F-4D97-AF65-F5344CB8AC3E}">
        <p14:creationId xmlns:p14="http://schemas.microsoft.com/office/powerpoint/2010/main" val="271480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bullet – the local</a:t>
            </a:r>
            <a:r>
              <a:rPr lang="en-US" baseline="0" dirty="0" smtClean="0"/>
              <a:t> actual rate is not used – the rule calls for the program to use the national average.</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Regardless of the way an CE groups the schools – the calculation</a:t>
            </a:r>
            <a:r>
              <a:rPr lang="en-US" baseline="0" dirty="0" smtClean="0"/>
              <a:t> stays the same.  If the CE uses a group or the entire CE, you divide the total number of identified students by the total enrollment for the individual school, the sub-group of schools, or the entire District to determine the eligibility percent.</a:t>
            </a:r>
          </a:p>
          <a:p>
            <a:endParaRPr lang="en-US" baseline="0" dirty="0" smtClean="0"/>
          </a:p>
          <a:p>
            <a:r>
              <a:rPr lang="en-US" baseline="0" dirty="0" smtClean="0"/>
              <a:t>Also, it’s worth noting that all the individual schools within a group or the CE do not have the meet the 40% criteria to be eligible.  As long as the group meets the criteria, then the group qualifies.</a:t>
            </a:r>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1</a:t>
            </a:r>
            <a:r>
              <a:rPr lang="en-US" baseline="30000" dirty="0" smtClean="0"/>
              <a:t>st</a:t>
            </a:r>
            <a:r>
              <a:rPr lang="en-US" baseline="0" dirty="0" smtClean="0"/>
              <a:t> is that if you pull two sites together, you can get a site that is not eligible included.  </a:t>
            </a:r>
          </a:p>
          <a:p>
            <a:endParaRPr lang="en-US" baseline="0" dirty="0" smtClean="0"/>
          </a:p>
          <a:p>
            <a:r>
              <a:rPr lang="en-US" baseline="0" dirty="0" smtClean="0"/>
              <a:t>The 2</a:t>
            </a:r>
            <a:r>
              <a:rPr lang="en-US" baseline="30000" dirty="0" smtClean="0"/>
              <a:t>nd</a:t>
            </a:r>
            <a:r>
              <a:rPr lang="en-US" baseline="0" dirty="0" smtClean="0"/>
              <a:t> is that for any site that is greater than 62.5% D.C. or categorically eligible, it’s over 100% eligible for free meals, but anything over 100% is wasted.</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you would claim 86% of the eligible meals served </a:t>
            </a:r>
            <a:r>
              <a:rPr lang="en-US" baseline="0" dirty="0" smtClean="0"/>
              <a:t>at the free rate and 14% claimed at the paid rate.</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other words – the CE can update their data each year.  Doubt</a:t>
            </a:r>
            <a:r>
              <a:rPr lang="en-US" baseline="0" dirty="0" smtClean="0"/>
              <a:t> you’d want to go down – but if the % increases the CE can update it.</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Sound easy enough – the challenge is the timeframe between April 1st and June 30</a:t>
            </a:r>
            <a:r>
              <a:rPr lang="en-US" baseline="30000" dirty="0" smtClean="0"/>
              <a:t>th</a:t>
            </a:r>
            <a:r>
              <a:rPr lang="en-US" dirty="0" smtClean="0"/>
              <a:t>.  That’s the time period that</a:t>
            </a:r>
            <a:r>
              <a:rPr lang="en-US" baseline="0" dirty="0" smtClean="0"/>
              <a:t> the CE needs to decide if they want to participate and what school, group of schools, or is all schools will participate.</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something we have to worry about for a few years – but worth noting. </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4</a:t>
            </a:r>
            <a:r>
              <a:rPr lang="en-US" baseline="30000" dirty="0" smtClean="0"/>
              <a:t>th</a:t>
            </a:r>
            <a:r>
              <a:rPr lang="en-US" baseline="0" dirty="0" smtClean="0"/>
              <a:t> one – again, not something we have to worry about for a few years.  We are still working out the process for how we are going to put the data together for the 1</a:t>
            </a:r>
            <a:r>
              <a:rPr lang="en-US" baseline="30000" dirty="0" smtClean="0"/>
              <a:t>st</a:t>
            </a:r>
            <a:r>
              <a:rPr lang="en-US" baseline="0" dirty="0" smtClean="0"/>
              <a:t> two lists. USDA has given us some options.  The problem is that at the State level, we don’t have access to the school level data on D.C. or categorically eligible numbers. One of the options is to ask the CEs to provide us their data.  </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for the record – this was all totally supported at the national level by the Dept of Education.   If the District</a:t>
            </a:r>
            <a:r>
              <a:rPr lang="en-US" baseline="0" dirty="0" smtClean="0"/>
              <a:t> chooses to participate, but has something at the local level that the say still requires obtaining individual level data on F&amp;R eligibility, they are welcome to collect it.  BTU not at the expense of CN program funds.  </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provided several handouts – read</a:t>
            </a:r>
            <a:r>
              <a:rPr lang="en-US" baseline="0" dirty="0" smtClean="0"/>
              <a:t> ‘em.  We will also be providing more info on how TX-UNPS screens will be coded.  </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3C5D4F-CE80-4BD2-A3BA-030FE11005DC}" type="slidenum">
              <a:rPr lang="en-US" smtClean="0"/>
              <a:t>27</a:t>
            </a:fld>
            <a:endParaRPr lang="en-US"/>
          </a:p>
        </p:txBody>
      </p:sp>
    </p:spTree>
    <p:extLst>
      <p:ext uri="{BB962C8B-B14F-4D97-AF65-F5344CB8AC3E}">
        <p14:creationId xmlns:p14="http://schemas.microsoft.com/office/powerpoint/2010/main" val="420383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a:t>
            </a:r>
            <a:r>
              <a:rPr lang="en-US" baseline="0" dirty="0" smtClean="0"/>
              <a:t> for today is to go from dazed and confused to reasonable certainty.</a:t>
            </a:r>
            <a:endParaRPr lang="en-US" dirty="0"/>
          </a:p>
        </p:txBody>
      </p:sp>
      <p:sp>
        <p:nvSpPr>
          <p:cNvPr id="4" name="Slide Number Placeholder 3"/>
          <p:cNvSpPr>
            <a:spLocks noGrp="1"/>
          </p:cNvSpPr>
          <p:nvPr>
            <p:ph type="sldNum" sz="quarter" idx="10"/>
          </p:nvPr>
        </p:nvSpPr>
        <p:spPr/>
        <p:txBody>
          <a:bodyPr/>
          <a:lstStyle/>
          <a:p>
            <a:fld id="{75915AD4-DE7F-47CC-8B5A-8284379D78E4}" type="slidenum">
              <a:rPr lang="en-US" smtClean="0"/>
              <a:pPr/>
              <a:t>3</a:t>
            </a:fld>
            <a:endParaRPr lang="en-US" dirty="0"/>
          </a:p>
        </p:txBody>
      </p:sp>
    </p:spTree>
    <p:extLst>
      <p:ext uri="{BB962C8B-B14F-4D97-AF65-F5344CB8AC3E}">
        <p14:creationId xmlns:p14="http://schemas.microsoft.com/office/powerpoint/2010/main" val="427772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 quick background for where this came from.  The concept being that there would be a way to</a:t>
            </a:r>
            <a:r>
              <a:rPr lang="en-US" baseline="0" dirty="0" smtClean="0"/>
              <a:t> cut out obtaining household applications in the high poverty districts and schools.</a:t>
            </a:r>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44">
              <a:defRPr/>
            </a:pPr>
            <a:r>
              <a:rPr lang="en-US" dirty="0" smtClean="0"/>
              <a:t>That 4 year thing is not an</a:t>
            </a:r>
            <a:r>
              <a:rPr lang="en-US" baseline="0" dirty="0" smtClean="0"/>
              <a:t> “all or nothing” commitment.  At the end of any program year, the CE can return to non-CEP operation status.  However, the lunch and breakfast thing is a requirement.  The SFA has to serve both and has to serve both at no charge.</a:t>
            </a:r>
            <a:endParaRPr lang="en-US" dirty="0" smtClean="0"/>
          </a:p>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2</a:t>
            </a:r>
            <a:r>
              <a:rPr lang="en-US" baseline="30000" dirty="0" smtClean="0"/>
              <a:t>nd</a:t>
            </a:r>
            <a:r>
              <a:rPr lang="en-US" baseline="0" dirty="0" smtClean="0"/>
              <a:t> bullet – this can include combinations of schools within an CE.  </a:t>
            </a:r>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44">
              <a:defRPr/>
            </a:pPr>
            <a:r>
              <a:rPr lang="en-US" dirty="0" smtClean="0"/>
              <a:t>A couple of definitions</a:t>
            </a:r>
          </a:p>
          <a:p>
            <a:pPr defTabSz="931744">
              <a:defRPr/>
            </a:pPr>
            <a:endParaRPr lang="en-US" dirty="0" smtClean="0"/>
          </a:p>
          <a:p>
            <a:pPr defTabSz="931744">
              <a:defRPr/>
            </a:pPr>
            <a:r>
              <a:rPr lang="en-US" dirty="0" smtClean="0"/>
              <a:t>e.g. directly certified with SNAP, TANF, FDPIR, categorically eligible – migrant youth, homeless, etc</a:t>
            </a:r>
            <a:r>
              <a:rPr lang="en-US" baseline="0" dirty="0" smtClean="0"/>
              <a:t>  Basically it’s any student that’s qualified for free meals that didn’t get there via and application.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note – remember the earlier slide on the criteria to participate.</a:t>
            </a:r>
            <a:r>
              <a:rPr lang="en-US" baseline="0" dirty="0" smtClean="0"/>
              <a:t>  The participating unit has to agree to serve what?  “Both breakfast and lunch”.  So why only one meal here?  It’s because the entity has to serve two meals, but for the student to be counted as enrolled only has to access one meal.  But this does rule out the “virtual campus” enrolled students.</a:t>
            </a:r>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D50121-5EA8-4B8C-B526-13B2B77B01FB}" type="slidenum">
              <a:rPr lang="en-US" smtClean="0"/>
              <a:pPr/>
              <a:t>9</a:t>
            </a:fld>
            <a:endParaRPr lang="en-US" dirty="0"/>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63348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211456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537277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629816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3267710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3180710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742913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1182098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2095023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7856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173000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3930377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2079364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3010584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1991664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37706F3-E5CD-490F-85F7-017A66D8A0A2}"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37706F3-E5CD-490F-85F7-017A66D8A0A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2137826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6F3-E5CD-490F-85F7-017A66D8A0A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25240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2514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300228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280810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1254526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54FB4-8B7F-4511-96B6-E03BB52B0A58}"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CC364F-7F76-466C-848D-2434D99B3506}" type="slidenum">
              <a:rPr lang="en-US" smtClean="0"/>
              <a:pPr/>
              <a:t>‹#›</a:t>
            </a:fld>
            <a:endParaRPr lang="en-US" dirty="0"/>
          </a:p>
        </p:txBody>
      </p:sp>
    </p:spTree>
    <p:extLst>
      <p:ext uri="{BB962C8B-B14F-4D97-AF65-F5344CB8AC3E}">
        <p14:creationId xmlns:p14="http://schemas.microsoft.com/office/powerpoint/2010/main" val="511684911"/>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14"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13" Type="http://schemas.openxmlformats.org/officeDocument/2006/relationships/image" Target="../media/image1.png"/>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23.xml"/>
  <Relationship Id="rId10" Type="http://schemas.openxmlformats.org/officeDocument/2006/relationships/slideLayout" Target="../slideLayouts/slideLayout32.xml"/>
  <Relationship Id="rId11" Type="http://schemas.openxmlformats.org/officeDocument/2006/relationships/slideLayout" Target="../slideLayouts/slideLayout33.xml"/>
  <Relationship Id="rId12" Type="http://schemas.openxmlformats.org/officeDocument/2006/relationships/theme" Target="../theme/theme3.xml"/>
  <Relationship Id="rId2" Type="http://schemas.openxmlformats.org/officeDocument/2006/relationships/slideLayout" Target="../slideLayouts/slideLayout24.xml"/>
  <Relationship Id="rId3" Type="http://schemas.openxmlformats.org/officeDocument/2006/relationships/slideLayout" Target="../slideLayouts/slideLayout25.xml"/>
  <Relationship Id="rId4" Type="http://schemas.openxmlformats.org/officeDocument/2006/relationships/slideLayout" Target="../slideLayouts/slideLayout26.xml"/>
  <Relationship Id="rId5" Type="http://schemas.openxmlformats.org/officeDocument/2006/relationships/slideLayout" Target="../slideLayouts/slideLayout27.xml"/>
  <Relationship Id="rId6" Type="http://schemas.openxmlformats.org/officeDocument/2006/relationships/slideLayout" Target="../slideLayouts/slideLayout28.xml"/>
  <Relationship Id="rId7" Type="http://schemas.openxmlformats.org/officeDocument/2006/relationships/slideLayout" Target="../slideLayouts/slideLayout29.xml"/>
  <Relationship Id="rId8" Type="http://schemas.openxmlformats.org/officeDocument/2006/relationships/slideLayout" Target="../slideLayouts/slideLayout30.xml"/>
  <Relationship Id="rId9" Type="http://schemas.openxmlformats.org/officeDocument/2006/relationships/slideLayout" Target="../slideLayouts/slideLayout31.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alphaModFix amt="48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54FB4-8B7F-4511-96B6-E03BB52B0A58}" type="datetimeFigureOut">
              <a:rPr lang="en-US" smtClean="0"/>
              <a:pPr/>
              <a:t>5/19/2014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C364F-7F76-466C-848D-2434D99B3506}" type="slidenum">
              <a:rPr lang="en-US" smtClean="0"/>
              <a:pPr/>
              <a:t>‹#›</a:t>
            </a:fld>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00200" y="163286"/>
            <a:ext cx="4907430" cy="6237912"/>
          </a:xfrm>
          <a:prstGeom prst="rect">
            <a:avLst/>
          </a:prstGeom>
        </p:spPr>
      </p:pic>
    </p:spTree>
    <p:extLst>
      <p:ext uri="{BB962C8B-B14F-4D97-AF65-F5344CB8AC3E}">
        <p14:creationId xmlns:p14="http://schemas.microsoft.com/office/powerpoint/2010/main" val="559172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alphaModFix amt="48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9E802-F2AD-4CD9-B5A1-5B91FE0EDA75}" type="datetimeFigureOut">
              <a:rPr lang="en-US" smtClean="0"/>
              <a:pPr/>
              <a:t>5/19/2014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706F3-E5CD-490F-85F7-017A66D8A0A2}" type="slidenum">
              <a:rPr lang="en-US" smtClean="0"/>
              <a:pPr/>
              <a:t>‹#›</a:t>
            </a:fld>
            <a:endParaRPr lang="en-US" dirty="0"/>
          </a:p>
        </p:txBody>
      </p:sp>
    </p:spTree>
    <p:extLst>
      <p:ext uri="{BB962C8B-B14F-4D97-AF65-F5344CB8AC3E}">
        <p14:creationId xmlns:p14="http://schemas.microsoft.com/office/powerpoint/2010/main" val="1145929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754FB4-8B7F-4511-96B6-E03BB52B0A58}" type="datetimeFigureOut">
              <a:rPr lang="en-US" smtClean="0"/>
              <a:pPr/>
              <a:t>5/19/2014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CC364F-7F76-466C-848D-2434D99B3506}"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23.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9.xml"/>
  <Relationship Id="rId2" Type="http://schemas.openxmlformats.org/officeDocument/2006/relationships/notesSlide" Target="../notesSlides/notesSlide27.xml"/>
  <Relationship Id="rId3" Type="http://schemas.openxmlformats.org/officeDocument/2006/relationships/image" Target="../media/image6.jpg"/>
  <Relationship Id="rId4" Type="http://schemas.openxmlformats.org/officeDocument/2006/relationships/hyperlink" TargetMode="External" Target="http://www.ascr.usda.gov/complaint_filing_cust.html"/>
  <Relationship Id="rId5" Type="http://schemas.openxmlformats.org/officeDocument/2006/relationships/hyperlink" TargetMode="External" Target="mailto:program.intake@usda.gov"/>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3.xml"/>
  <Relationship Id="rId3" Type="http://schemas.openxmlformats.org/officeDocument/2006/relationships/image" Target="../media/image4.jpeg"/>
  <Relationship Id="rId4" Type="http://schemas.openxmlformats.org/officeDocument/2006/relationships/image" Target="../media/image5.jpe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4.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dirty="0" smtClean="0"/>
              <a:t>Community Eligibility Provision</a:t>
            </a:r>
            <a:br>
              <a:rPr lang="en-US" dirty="0" smtClean="0"/>
            </a:br>
            <a:endParaRPr lang="en-US" dirty="0"/>
          </a:p>
        </p:txBody>
      </p:sp>
      <p:sp>
        <p:nvSpPr>
          <p:cNvPr id="3" name="Subtitle 2"/>
          <p:cNvSpPr>
            <a:spLocks noGrp="1"/>
          </p:cNvSpPr>
          <p:nvPr>
            <p:ph type="subTitle" idx="1"/>
          </p:nvPr>
        </p:nvSpPr>
        <p:spPr>
          <a:xfrm>
            <a:off x="838200" y="4267200"/>
            <a:ext cx="7543800" cy="1752600"/>
          </a:xfrm>
        </p:spPr>
        <p:txBody>
          <a:bodyPr>
            <a:normAutofit/>
          </a:bodyPr>
          <a:lstStyle/>
          <a:p>
            <a:r>
              <a:rPr lang="en-US" dirty="0" smtClean="0">
                <a:solidFill>
                  <a:schemeClr val="accent2">
                    <a:lumMod val="40000"/>
                    <a:lumOff val="60000"/>
                  </a:schemeClr>
                </a:solidFill>
                <a:latin typeface="Times New Roman" pitchFamily="18" charset="0"/>
                <a:cs typeface="Times New Roman" pitchFamily="18" charset="0"/>
              </a:rPr>
              <a:t>Association for Compensatory Educators of Texas</a:t>
            </a:r>
          </a:p>
          <a:p>
            <a:r>
              <a:rPr lang="en-US" dirty="0" smtClean="0">
                <a:solidFill>
                  <a:schemeClr val="accent2">
                    <a:lumMod val="40000"/>
                    <a:lumOff val="60000"/>
                  </a:schemeClr>
                </a:solidFill>
                <a:latin typeface="Times New Roman" pitchFamily="18" charset="0"/>
                <a:cs typeface="Times New Roman" pitchFamily="18" charset="0"/>
              </a:rPr>
              <a:t>May 6, </a:t>
            </a:r>
            <a:r>
              <a:rPr lang="en-US" dirty="0" smtClean="0">
                <a:solidFill>
                  <a:schemeClr val="accent2">
                    <a:lumMod val="40000"/>
                    <a:lumOff val="60000"/>
                  </a:schemeClr>
                </a:solidFill>
                <a:latin typeface="Times New Roman" pitchFamily="18" charset="0"/>
                <a:cs typeface="Times New Roman" pitchFamily="18" charset="0"/>
              </a:rPr>
              <a:t>2014</a:t>
            </a:r>
            <a:endParaRPr lang="en-US" dirty="0" smtClean="0">
              <a:solidFill>
                <a:schemeClr val="accent2">
                  <a:lumMod val="40000"/>
                  <a:lumOff val="6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en-US" sz="3200" u="sng" dirty="0" smtClean="0"/>
              <a:t>Decision time:  What does the school have to do</a:t>
            </a:r>
            <a:r>
              <a:rPr lang="en-US" u="sng" dirty="0" smtClean="0"/>
              <a:t>?</a:t>
            </a:r>
          </a:p>
          <a:p>
            <a:endParaRPr lang="en-US" dirty="0" smtClean="0"/>
          </a:p>
          <a:p>
            <a:r>
              <a:rPr lang="en-US" dirty="0" smtClean="0"/>
              <a:t>Report the identified student and enrollment numbers, by site, to TDA by April 1</a:t>
            </a:r>
            <a:r>
              <a:rPr lang="en-US" baseline="30000" dirty="0" smtClean="0"/>
              <a:t>st</a:t>
            </a:r>
            <a:r>
              <a:rPr lang="en-US" dirty="0" smtClean="0"/>
              <a:t>.</a:t>
            </a:r>
          </a:p>
          <a:p>
            <a:endParaRPr lang="en-US" dirty="0" smtClean="0"/>
          </a:p>
          <a:p>
            <a:r>
              <a:rPr lang="en-US" dirty="0" smtClean="0"/>
              <a:t>Analyze the data and business options to decide what would be best for business and best for the CN program.</a:t>
            </a:r>
          </a:p>
          <a:p>
            <a:endParaRPr lang="en-US" dirty="0" smtClean="0"/>
          </a:p>
          <a:p>
            <a:r>
              <a:rPr lang="en-US" dirty="0" smtClean="0"/>
              <a:t>Fill out the application in TX-UNPS.</a:t>
            </a:r>
          </a:p>
          <a:p>
            <a:pPr marL="137160" indent="0">
              <a:buNone/>
            </a:pPr>
            <a:endParaRPr lang="en-US" dirty="0" smtClean="0"/>
          </a:p>
          <a:p>
            <a:r>
              <a:rPr lang="en-US" dirty="0" smtClean="0"/>
              <a:t>Follow the regulations.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sz="3200" u="sng" dirty="0" smtClean="0"/>
              <a:t>Identified Student Percentage </a:t>
            </a:r>
          </a:p>
          <a:p>
            <a:endParaRPr lang="en-US" dirty="0" smtClean="0"/>
          </a:p>
          <a:p>
            <a:pPr>
              <a:buNone/>
            </a:pPr>
            <a:r>
              <a:rPr lang="en-US" dirty="0" smtClean="0"/>
              <a:t>Identified Student % = </a:t>
            </a:r>
          </a:p>
          <a:p>
            <a:pPr>
              <a:buNone/>
            </a:pPr>
            <a:r>
              <a:rPr lang="en-US" dirty="0" smtClean="0"/>
              <a:t>		# of Identified students </a:t>
            </a:r>
          </a:p>
          <a:p>
            <a:pPr>
              <a:buNone/>
            </a:pPr>
            <a:r>
              <a:rPr lang="en-US" dirty="0" smtClean="0"/>
              <a:t>		Total # of enrolled students with </a:t>
            </a:r>
          </a:p>
          <a:p>
            <a:pPr>
              <a:buNone/>
            </a:pPr>
            <a:r>
              <a:rPr lang="en-US" dirty="0" smtClean="0"/>
              <a:t>		access to NSLP/SBP </a:t>
            </a:r>
          </a:p>
          <a:p>
            <a:pPr>
              <a:buNone/>
            </a:pPr>
            <a:endParaRPr lang="en-US" dirty="0" smtClean="0"/>
          </a:p>
          <a:p>
            <a:pPr>
              <a:buNone/>
            </a:pPr>
            <a:r>
              <a:rPr lang="en-US" dirty="0" smtClean="0"/>
              <a:t>Example:</a:t>
            </a:r>
          </a:p>
          <a:p>
            <a:pPr>
              <a:buNone/>
            </a:pPr>
            <a:r>
              <a:rPr lang="en-US" sz="2400" dirty="0" smtClean="0"/>
              <a:t>{500 Indentified Students / 1,000 Total # enrolled }*100 = 50%  - this is the identified student percentage</a:t>
            </a:r>
          </a:p>
        </p:txBody>
      </p:sp>
      <p:cxnSp>
        <p:nvCxnSpPr>
          <p:cNvPr id="9" name="Straight Connector 8"/>
          <p:cNvCxnSpPr/>
          <p:nvPr/>
        </p:nvCxnSpPr>
        <p:spPr>
          <a:xfrm>
            <a:off x="1143000" y="3429000"/>
            <a:ext cx="541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Left Brace 10"/>
          <p:cNvSpPr/>
          <p:nvPr/>
        </p:nvSpPr>
        <p:spPr>
          <a:xfrm>
            <a:off x="838200" y="2971800"/>
            <a:ext cx="304800" cy="1219200"/>
          </a:xfrm>
          <a:prstGeom prst="leftBrace">
            <a:avLst>
              <a:gd name="adj1" fmla="val 8333"/>
              <a:gd name="adj2" fmla="val 5125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ight Brace 11"/>
          <p:cNvSpPr/>
          <p:nvPr/>
        </p:nvSpPr>
        <p:spPr>
          <a:xfrm>
            <a:off x="6477000" y="2971800"/>
            <a:ext cx="304800" cy="12192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6934200" y="3352800"/>
            <a:ext cx="1295400" cy="523220"/>
          </a:xfrm>
          <a:prstGeom prst="rect">
            <a:avLst/>
          </a:prstGeom>
          <a:noFill/>
        </p:spPr>
        <p:txBody>
          <a:bodyPr wrap="square" rtlCol="0">
            <a:spAutoFit/>
          </a:bodyPr>
          <a:lstStyle/>
          <a:p>
            <a:r>
              <a:rPr lang="en-US" sz="2800" dirty="0" smtClean="0"/>
              <a:t>X 100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3200" u="sng" dirty="0" smtClean="0"/>
              <a:t>CEP Claiming Percentages</a:t>
            </a:r>
          </a:p>
          <a:p>
            <a:endParaRPr lang="en-US" sz="2800" dirty="0" smtClean="0"/>
          </a:p>
          <a:p>
            <a:r>
              <a:rPr lang="en-US" sz="2800" dirty="0" smtClean="0"/>
              <a:t>Identified student percentage multiplied by a factor of 1.6 equals the % of total meals served reimbursed at the Federal free rate </a:t>
            </a:r>
          </a:p>
          <a:p>
            <a:endParaRPr lang="en-US" sz="2800" dirty="0" smtClean="0"/>
          </a:p>
          <a:p>
            <a:endParaRPr lang="en-US" sz="2800" dirty="0" smtClean="0"/>
          </a:p>
          <a:p>
            <a:r>
              <a:rPr lang="en-US" sz="2800" dirty="0" smtClean="0"/>
              <a:t>The remaining % of total meals is reimbursed at the Federal paid rate </a:t>
            </a:r>
          </a:p>
          <a:p>
            <a:endParaRPr lang="en-US" sz="2800" dirty="0" smtClean="0"/>
          </a:p>
          <a:p>
            <a:r>
              <a:rPr lang="en-US" sz="2800" dirty="0" smtClean="0"/>
              <a:t>Any meal costs in excess of the total Federal reimbursement must be covered through non-Federal sources </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sz="3200" u="sng" dirty="0" smtClean="0"/>
              <a:t>Where did the 1.6 come from? </a:t>
            </a:r>
          </a:p>
          <a:p>
            <a:endParaRPr lang="en-US" sz="2800" dirty="0" smtClean="0"/>
          </a:p>
          <a:p>
            <a:r>
              <a:rPr lang="en-US" sz="2800" dirty="0" smtClean="0"/>
              <a:t>Analysis showed that on average for every 10 identified students there were 6 more students certified based on an income application.</a:t>
            </a:r>
          </a:p>
          <a:p>
            <a:endParaRPr lang="en-US" sz="2800" dirty="0" smtClean="0"/>
          </a:p>
          <a:p>
            <a:r>
              <a:rPr lang="en-US" sz="2800" dirty="0" smtClean="0"/>
              <a:t>If you multiply the identified student percentage by 1.6 you are approximating the free and reduced price percentage .</a:t>
            </a:r>
          </a:p>
          <a:p>
            <a:endParaRPr lang="en-US" sz="2800" dirty="0" smtClean="0"/>
          </a:p>
          <a:p>
            <a:r>
              <a:rPr lang="en-US" sz="2800" dirty="0" smtClean="0"/>
              <a:t>This is based on the average and USDA sets the limit.</a:t>
            </a:r>
          </a:p>
          <a:p>
            <a:endParaRPr lang="en-US" sz="2800" dirty="0" smtClean="0"/>
          </a:p>
          <a:p>
            <a:endParaRPr lang="en-US"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lstStyle/>
          <a:p>
            <a:pPr>
              <a:buNone/>
            </a:pPr>
            <a:r>
              <a:rPr lang="en-US" dirty="0" smtClean="0"/>
              <a:t>Pop Quiz:</a:t>
            </a:r>
          </a:p>
          <a:p>
            <a:pPr>
              <a:buNone/>
            </a:pPr>
            <a:endParaRPr lang="en-US" dirty="0" smtClean="0"/>
          </a:p>
          <a:p>
            <a:pPr algn="ctr">
              <a:buNone/>
            </a:pPr>
            <a:r>
              <a:rPr lang="en-US" dirty="0" smtClean="0"/>
              <a:t>What identified student percent equates to</a:t>
            </a:r>
          </a:p>
          <a:p>
            <a:pPr algn="ctr">
              <a:buNone/>
            </a:pPr>
            <a:r>
              <a:rPr lang="en-US" dirty="0" smtClean="0"/>
              <a:t>100% of the enrollment being eligible to claim</a:t>
            </a:r>
          </a:p>
          <a:p>
            <a:pPr algn="ctr">
              <a:buNone/>
            </a:pPr>
            <a:r>
              <a:rPr lang="en-US" dirty="0" smtClean="0"/>
              <a:t>meals at the free reimbursement rate?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lstStyle/>
          <a:p>
            <a:pPr>
              <a:buNone/>
            </a:pPr>
            <a:r>
              <a:rPr lang="en-US" dirty="0" smtClean="0"/>
              <a:t>Pop Quiz:</a:t>
            </a:r>
          </a:p>
          <a:p>
            <a:pPr>
              <a:buNone/>
            </a:pPr>
            <a:endParaRPr lang="en-US" dirty="0" smtClean="0"/>
          </a:p>
          <a:p>
            <a:pPr algn="ctr">
              <a:buNone/>
            </a:pPr>
            <a:r>
              <a:rPr lang="en-US" dirty="0" smtClean="0"/>
              <a:t>What identified student percent equates to</a:t>
            </a:r>
          </a:p>
          <a:p>
            <a:pPr algn="ctr">
              <a:buNone/>
            </a:pPr>
            <a:r>
              <a:rPr lang="en-US" dirty="0" smtClean="0"/>
              <a:t>100% of the enrollment being eligible to claim</a:t>
            </a:r>
          </a:p>
          <a:p>
            <a:pPr algn="ctr">
              <a:buNone/>
            </a:pPr>
            <a:r>
              <a:rPr lang="en-US" dirty="0" smtClean="0"/>
              <a:t>meals at the free reimbursement rate?</a:t>
            </a:r>
          </a:p>
          <a:p>
            <a:pPr algn="ctr">
              <a:buNone/>
            </a:pPr>
            <a:r>
              <a:rPr lang="en-US" b="1" dirty="0" smtClean="0">
                <a:solidFill>
                  <a:srgbClr val="FF0000"/>
                </a:solidFill>
              </a:rPr>
              <a:t>62.5%</a:t>
            </a:r>
          </a:p>
          <a:p>
            <a:pPr algn="ctr">
              <a:buNone/>
            </a:pPr>
            <a:r>
              <a:rPr lang="en-US" dirty="0" smtClean="0"/>
              <a:t>(62.5 * 1.6) = 100%</a:t>
            </a:r>
          </a:p>
          <a:p>
            <a:pPr algn="ct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lstStyle/>
          <a:p>
            <a:pPr>
              <a:buNone/>
            </a:pPr>
            <a:r>
              <a:rPr lang="en-US" dirty="0" smtClean="0"/>
              <a:t>The identified student percentage may be determined by:</a:t>
            </a:r>
          </a:p>
          <a:p>
            <a:endParaRPr lang="en-US" dirty="0" smtClean="0"/>
          </a:p>
          <a:p>
            <a:r>
              <a:rPr lang="en-US" dirty="0" smtClean="0"/>
              <a:t>An individual participating school.</a:t>
            </a:r>
          </a:p>
          <a:p>
            <a:endParaRPr lang="en-US" dirty="0" smtClean="0"/>
          </a:p>
          <a:p>
            <a:r>
              <a:rPr lang="en-US" dirty="0" smtClean="0"/>
              <a:t>A group (or several groups) of participating schools.</a:t>
            </a:r>
          </a:p>
          <a:p>
            <a:endParaRPr lang="en-US" dirty="0" smtClean="0"/>
          </a:p>
          <a:p>
            <a:r>
              <a:rPr lang="en-US" dirty="0" smtClean="0"/>
              <a:t>The entire district.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a:xfrm>
            <a:off x="457200" y="1371600"/>
            <a:ext cx="8229600" cy="5334000"/>
          </a:xfrm>
        </p:spPr>
        <p:txBody>
          <a:bodyPr>
            <a:normAutofit fontScale="85000" lnSpcReduction="20000"/>
          </a:bodyPr>
          <a:lstStyle/>
          <a:p>
            <a:pPr algn="ctr">
              <a:buNone/>
            </a:pPr>
            <a:r>
              <a:rPr lang="en-US" b="1" u="sng" dirty="0" smtClean="0"/>
              <a:t>CEP Grouping: Best Practices </a:t>
            </a:r>
          </a:p>
          <a:p>
            <a:pPr algn="ctr">
              <a:buNone/>
            </a:pPr>
            <a:r>
              <a:rPr lang="en-US" dirty="0" smtClean="0"/>
              <a:t>Two reasons to group sites </a:t>
            </a:r>
          </a:p>
          <a:p>
            <a:pPr algn="ctr">
              <a:buNone/>
            </a:pPr>
            <a:endParaRPr lang="en-US" dirty="0" smtClean="0"/>
          </a:p>
          <a:p>
            <a:r>
              <a:rPr lang="en-US" dirty="0" smtClean="0"/>
              <a:t>Qualify a near-eligible site with an eligible site </a:t>
            </a:r>
          </a:p>
          <a:p>
            <a:pPr lvl="1"/>
            <a:r>
              <a:rPr lang="en-US" dirty="0" smtClean="0"/>
              <a:t>School A: 105/300=35% </a:t>
            </a:r>
            <a:r>
              <a:rPr lang="en-US" dirty="0"/>
              <a:t> </a:t>
            </a:r>
            <a:r>
              <a:rPr lang="en-US" dirty="0" smtClean="0"/>
              <a:t>Identified Percentage </a:t>
            </a:r>
          </a:p>
          <a:p>
            <a:pPr lvl="1"/>
            <a:r>
              <a:rPr lang="en-US" dirty="0" smtClean="0"/>
              <a:t>School B: 325/500=65% Identified Percentage</a:t>
            </a:r>
          </a:p>
          <a:p>
            <a:pPr lvl="2"/>
            <a:r>
              <a:rPr lang="en-US" sz="2800" b="1" dirty="0" smtClean="0"/>
              <a:t>Resulting Group: 53.75% Identified Percentage</a:t>
            </a:r>
          </a:p>
          <a:p>
            <a:pPr lvl="1">
              <a:buNone/>
            </a:pPr>
            <a:endParaRPr lang="en-US" b="1" dirty="0" smtClean="0"/>
          </a:p>
          <a:p>
            <a:r>
              <a:rPr lang="en-US" dirty="0" smtClean="0"/>
              <a:t>School C claiming percentage is &gt;100%</a:t>
            </a:r>
          </a:p>
          <a:p>
            <a:pPr lvl="1"/>
            <a:r>
              <a:rPr lang="en-US" dirty="0" smtClean="0"/>
              <a:t>When a site’s identified percentage is &gt;62.5%, then group with another site so as not to exceed 100% of meals being reimbursed at free rate.</a:t>
            </a:r>
          </a:p>
          <a:p>
            <a:endParaRPr lang="en-US" dirty="0" smtClean="0"/>
          </a:p>
          <a:p>
            <a:r>
              <a:rPr lang="en-US" dirty="0" smtClean="0"/>
              <a:t>Pop quiz #2 – in the example above – what is the free claiming percentage for the two schools grouped together?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a:xfrm>
            <a:off x="457200" y="1371600"/>
            <a:ext cx="8229600" cy="5334000"/>
          </a:xfrm>
        </p:spPr>
        <p:txBody>
          <a:bodyPr>
            <a:normAutofit fontScale="92500" lnSpcReduction="20000"/>
          </a:bodyPr>
          <a:lstStyle/>
          <a:p>
            <a:pPr algn="ctr">
              <a:buNone/>
            </a:pPr>
            <a:r>
              <a:rPr lang="en-US" b="1" u="sng" dirty="0" smtClean="0"/>
              <a:t>CEP Grouping: Best Practices </a:t>
            </a:r>
          </a:p>
          <a:p>
            <a:pPr algn="ctr">
              <a:buNone/>
            </a:pPr>
            <a:r>
              <a:rPr lang="en-US" dirty="0" smtClean="0"/>
              <a:t>Two reasons to group sites </a:t>
            </a:r>
          </a:p>
          <a:p>
            <a:endParaRPr lang="en-US" dirty="0" smtClean="0"/>
          </a:p>
          <a:p>
            <a:r>
              <a:rPr lang="en-US" dirty="0" smtClean="0"/>
              <a:t>Qualify a near-eligible site with an eligible site </a:t>
            </a:r>
          </a:p>
          <a:p>
            <a:pPr lvl="1"/>
            <a:r>
              <a:rPr lang="en-US" dirty="0"/>
              <a:t>School A: 105/300=35%  Identified </a:t>
            </a:r>
            <a:r>
              <a:rPr lang="en-US" dirty="0" smtClean="0"/>
              <a:t>Percentage </a:t>
            </a:r>
            <a:endParaRPr lang="en-US" dirty="0"/>
          </a:p>
          <a:p>
            <a:pPr lvl="1"/>
            <a:r>
              <a:rPr lang="en-US" dirty="0"/>
              <a:t>School B: 325/500=65% Identified </a:t>
            </a:r>
            <a:r>
              <a:rPr lang="en-US" dirty="0" smtClean="0"/>
              <a:t>Percentage </a:t>
            </a:r>
            <a:endParaRPr lang="en-US" dirty="0"/>
          </a:p>
          <a:p>
            <a:pPr lvl="2"/>
            <a:r>
              <a:rPr lang="en-US" sz="2800" b="1" dirty="0"/>
              <a:t>Resulting Group: 53.75% Identified </a:t>
            </a:r>
            <a:r>
              <a:rPr lang="en-US" sz="2800" b="1" dirty="0" smtClean="0"/>
              <a:t>Percentage</a:t>
            </a:r>
            <a:endParaRPr lang="en-US" sz="2800" b="1" dirty="0"/>
          </a:p>
          <a:p>
            <a:endParaRPr lang="en-US" dirty="0" smtClean="0"/>
          </a:p>
          <a:p>
            <a:r>
              <a:rPr lang="en-US" dirty="0" smtClean="0"/>
              <a:t>Pop quiz #2 – in the example above – what is the free claiming percentage for the two schools grouped together?</a:t>
            </a:r>
          </a:p>
          <a:p>
            <a:pPr algn="ctr">
              <a:buNone/>
            </a:pPr>
            <a:r>
              <a:rPr lang="en-US" b="1" dirty="0" smtClean="0">
                <a:solidFill>
                  <a:srgbClr val="FF0000"/>
                </a:solidFill>
              </a:rPr>
              <a:t>86%</a:t>
            </a:r>
          </a:p>
          <a:p>
            <a:pPr algn="ctr">
              <a:buNone/>
            </a:pPr>
            <a:r>
              <a:rPr lang="en-US" dirty="0" smtClean="0"/>
              <a:t>(53.75 * 1.6) = 86%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sz="3800" u="sng" dirty="0" smtClean="0"/>
              <a:t>Updating the Claiming Percentages </a:t>
            </a:r>
          </a:p>
          <a:p>
            <a:pPr algn="ctr">
              <a:buNone/>
            </a:pPr>
            <a:r>
              <a:rPr lang="en-US" i="1" dirty="0" smtClean="0">
                <a:latin typeface="Times New Roman" pitchFamily="18" charset="0"/>
                <a:cs typeface="Times New Roman" pitchFamily="18" charset="0"/>
              </a:rPr>
              <a:t>A new identified student percentage may be</a:t>
            </a:r>
          </a:p>
          <a:p>
            <a:pPr algn="ctr">
              <a:buNone/>
            </a:pPr>
            <a:r>
              <a:rPr lang="en-US" i="1" dirty="0" smtClean="0">
                <a:latin typeface="Times New Roman" pitchFamily="18" charset="0"/>
                <a:cs typeface="Times New Roman" pitchFamily="18" charset="0"/>
              </a:rPr>
              <a:t>established each year </a:t>
            </a:r>
          </a:p>
          <a:p>
            <a:pPr marL="0" indent="0">
              <a:buNone/>
            </a:pPr>
            <a:r>
              <a:rPr lang="en-US" dirty="0" smtClean="0"/>
              <a:t>During the 2nd, 3rd and 4th years, the school may select the higher of the identified student percentage from </a:t>
            </a:r>
          </a:p>
          <a:p>
            <a:endParaRPr lang="en-US" dirty="0" smtClean="0"/>
          </a:p>
          <a:p>
            <a:r>
              <a:rPr lang="en-US" dirty="0" smtClean="0"/>
              <a:t>The original year’s data, or</a:t>
            </a:r>
          </a:p>
          <a:p>
            <a:endParaRPr lang="en-US" dirty="0" smtClean="0"/>
          </a:p>
          <a:p>
            <a:r>
              <a:rPr lang="en-US" dirty="0" smtClean="0"/>
              <a:t>They can establish a new percent using the most recent April 1 data.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u="sng" dirty="0" smtClean="0"/>
              <a:t>Overview of CEP</a:t>
            </a:r>
          </a:p>
          <a:p>
            <a:endParaRPr lang="en-US" dirty="0" smtClean="0"/>
          </a:p>
          <a:p>
            <a:r>
              <a:rPr lang="en-US" dirty="0" smtClean="0"/>
              <a:t>What is it?</a:t>
            </a:r>
          </a:p>
          <a:p>
            <a:endParaRPr lang="en-US" dirty="0" smtClean="0"/>
          </a:p>
          <a:p>
            <a:r>
              <a:rPr lang="en-US" dirty="0" smtClean="0"/>
              <a:t>How does it work? </a:t>
            </a:r>
          </a:p>
          <a:p>
            <a:endParaRPr lang="en-US" dirty="0" smtClean="0"/>
          </a:p>
          <a:p>
            <a:r>
              <a:rPr lang="en-US" dirty="0" smtClean="0"/>
              <a:t>Who can do it?</a:t>
            </a:r>
          </a:p>
          <a:p>
            <a:endParaRPr lang="en-US" dirty="0" smtClean="0"/>
          </a:p>
          <a:p>
            <a:r>
              <a:rPr lang="en-US" dirty="0" smtClean="0"/>
              <a:t>When is it available?</a:t>
            </a:r>
          </a:p>
          <a:p>
            <a:endParaRPr lang="en-US" dirty="0" smtClean="0"/>
          </a:p>
          <a:p>
            <a:r>
              <a:rPr lang="en-US" dirty="0" smtClean="0"/>
              <a:t>What does the school have to do?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u="sng" dirty="0" smtClean="0"/>
              <a:t>Procedures – Documentation</a:t>
            </a:r>
          </a:p>
          <a:p>
            <a:r>
              <a:rPr lang="en-US" dirty="0" smtClean="0"/>
              <a:t>Schools intending to elect CEP for some or all schools must</a:t>
            </a:r>
          </a:p>
          <a:p>
            <a:pPr lvl="1"/>
            <a:endParaRPr lang="en-US" dirty="0" smtClean="0"/>
          </a:p>
          <a:p>
            <a:pPr lvl="1"/>
            <a:r>
              <a:rPr lang="en-US" dirty="0" smtClean="0"/>
              <a:t>Submit their identified and enrollment student numbers to TDA by April 1.</a:t>
            </a:r>
          </a:p>
          <a:p>
            <a:pPr lvl="1"/>
            <a:endParaRPr lang="en-US" dirty="0" smtClean="0"/>
          </a:p>
          <a:p>
            <a:pPr lvl="1"/>
            <a:r>
              <a:rPr lang="en-US" dirty="0" smtClean="0"/>
              <a:t>Submit to TDA their participation documentation by </a:t>
            </a:r>
            <a:r>
              <a:rPr lang="en-US" b="1" u="sng" dirty="0" smtClean="0"/>
              <a:t>June 30th </a:t>
            </a:r>
            <a:r>
              <a:rPr lang="en-US" dirty="0" smtClean="0"/>
              <a:t>of the year prior to starting CEP .</a:t>
            </a:r>
          </a:p>
          <a:p>
            <a:pPr lvl="1"/>
            <a:endParaRPr lang="en-US" dirty="0" smtClean="0"/>
          </a:p>
          <a:p>
            <a:pPr lvl="1"/>
            <a:r>
              <a:rPr lang="en-US" dirty="0" smtClean="0"/>
              <a:t>Ensure documentation demonstrates school or CE meets the identified student percentage threshold as of April 1st of the prior school year.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a:bodyPr>
          <a:lstStyle/>
          <a:p>
            <a:pPr algn="ctr">
              <a:buNone/>
            </a:pPr>
            <a:r>
              <a:rPr lang="en-US" u="sng" dirty="0" smtClean="0"/>
              <a:t>State Agency Review of the Application </a:t>
            </a:r>
          </a:p>
          <a:p>
            <a:pPr algn="ctr">
              <a:buNone/>
            </a:pPr>
            <a:r>
              <a:rPr lang="en-US" dirty="0" smtClean="0"/>
              <a:t>The State agency must review the CEs documentation to ensure the CE/Group/School </a:t>
            </a:r>
          </a:p>
          <a:p>
            <a:endParaRPr lang="en-US" dirty="0" smtClean="0"/>
          </a:p>
          <a:p>
            <a:r>
              <a:rPr lang="en-US" dirty="0" smtClean="0"/>
              <a:t>Meet the minimum identified student percentage </a:t>
            </a:r>
          </a:p>
          <a:p>
            <a:endParaRPr lang="en-US" dirty="0" smtClean="0"/>
          </a:p>
          <a:p>
            <a:r>
              <a:rPr lang="en-US" dirty="0" smtClean="0"/>
              <a:t>Participates in both the NSLP and SBP </a:t>
            </a:r>
          </a:p>
          <a:p>
            <a:endParaRPr lang="en-US" dirty="0" smtClean="0"/>
          </a:p>
          <a:p>
            <a:r>
              <a:rPr lang="en-US" dirty="0" smtClean="0"/>
              <a:t>Has a record of administering the meal program in accordance with program regulations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sz="3000" dirty="0" smtClean="0"/>
              <a:t>New 4 year Cycle</a:t>
            </a:r>
          </a:p>
          <a:p>
            <a:pPr algn="ctr">
              <a:buNone/>
            </a:pPr>
            <a:endParaRPr lang="en-US" dirty="0" smtClean="0"/>
          </a:p>
          <a:p>
            <a:r>
              <a:rPr lang="en-US" dirty="0" smtClean="0"/>
              <a:t>To begin a new 4-year cycle, CEs or schools must establish a new identified student percentage as of April 1 of the fourth year of the previous cycle.</a:t>
            </a:r>
          </a:p>
          <a:p>
            <a:endParaRPr lang="en-US" dirty="0" smtClean="0"/>
          </a:p>
          <a:p>
            <a:r>
              <a:rPr lang="en-US" dirty="0" smtClean="0"/>
              <a:t>Schools may begin a new 4-year cycle if all eligibility criteria is met.</a:t>
            </a:r>
          </a:p>
          <a:p>
            <a:endParaRPr lang="en-US" dirty="0" smtClean="0"/>
          </a:p>
          <a:p>
            <a:r>
              <a:rPr lang="en-US" dirty="0" smtClean="0"/>
              <a:t>Schools in year 4 with an identified student percentage of less than 40% but more than 30% may elect for an additional year (a grace year).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sz="3500" u="sng" dirty="0" smtClean="0"/>
              <a:t>Annual Notification Lists</a:t>
            </a:r>
          </a:p>
          <a:p>
            <a:r>
              <a:rPr lang="en-US" dirty="0" smtClean="0"/>
              <a:t>Each year TDA must assemble lists of schools in the following categories: </a:t>
            </a:r>
          </a:p>
          <a:p>
            <a:pPr lvl="1"/>
            <a:endParaRPr lang="en-US" dirty="0" smtClean="0"/>
          </a:p>
          <a:p>
            <a:pPr lvl="1"/>
            <a:r>
              <a:rPr lang="en-US" dirty="0" smtClean="0"/>
              <a:t>Eligible district wide (identified student % 40% or &gt;) </a:t>
            </a:r>
          </a:p>
          <a:p>
            <a:pPr lvl="1"/>
            <a:endParaRPr lang="en-US" dirty="0" smtClean="0"/>
          </a:p>
          <a:p>
            <a:pPr lvl="1"/>
            <a:r>
              <a:rPr lang="en-US" dirty="0" smtClean="0"/>
              <a:t>Nearly eligible district wide (identified student % greater than 30% but less than 40%) </a:t>
            </a:r>
          </a:p>
          <a:p>
            <a:pPr lvl="1"/>
            <a:endParaRPr lang="en-US" dirty="0" smtClean="0"/>
          </a:p>
          <a:p>
            <a:pPr lvl="1"/>
            <a:r>
              <a:rPr lang="en-US" dirty="0" smtClean="0"/>
              <a:t>Currently operating CEP district wide </a:t>
            </a:r>
          </a:p>
          <a:p>
            <a:pPr lvl="1"/>
            <a:endParaRPr lang="en-US" dirty="0" smtClean="0"/>
          </a:p>
          <a:p>
            <a:pPr lvl="1"/>
            <a:r>
              <a:rPr lang="en-US" dirty="0" smtClean="0"/>
              <a:t>Currently in the 4th year of CEP and eligible for a grace year (less than 40% but greater than 30%)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pPr algn="ctr">
              <a:buNone/>
            </a:pPr>
            <a:r>
              <a:rPr lang="en-US" sz="3500" u="sng" dirty="0" smtClean="0"/>
              <a:t>A Few Benefits of CEP </a:t>
            </a:r>
          </a:p>
          <a:p>
            <a:endParaRPr lang="en-US" dirty="0" smtClean="0"/>
          </a:p>
          <a:p>
            <a:r>
              <a:rPr lang="en-US" dirty="0" smtClean="0"/>
              <a:t>Increases access to school meals for children in high poverty areas .</a:t>
            </a:r>
          </a:p>
          <a:p>
            <a:endParaRPr lang="en-US" dirty="0" smtClean="0"/>
          </a:p>
          <a:p>
            <a:r>
              <a:rPr lang="en-US" dirty="0" smtClean="0"/>
              <a:t>Increases overall program participation.</a:t>
            </a:r>
          </a:p>
          <a:p>
            <a:endParaRPr lang="en-US" dirty="0" smtClean="0"/>
          </a:p>
          <a:p>
            <a:r>
              <a:rPr lang="en-US" dirty="0" smtClean="0"/>
              <a:t>Reduces chance of overt identification.</a:t>
            </a:r>
          </a:p>
          <a:p>
            <a:endParaRPr lang="en-US" dirty="0" smtClean="0"/>
          </a:p>
          <a:p>
            <a:r>
              <a:rPr lang="en-US" dirty="0" smtClean="0"/>
              <a:t>Eliminates the administrative burden of verification. </a:t>
            </a:r>
          </a:p>
          <a:p>
            <a:endParaRPr lang="en-US" dirty="0" smtClean="0"/>
          </a:p>
          <a:p>
            <a:r>
              <a:rPr lang="en-US" dirty="0" smtClean="0"/>
              <a:t>Requires no base year</a:t>
            </a:r>
            <a:r>
              <a:rPr lang="en-US" dirty="0"/>
              <a:t> </a:t>
            </a:r>
            <a:r>
              <a:rPr lang="en-US" dirty="0" smtClean="0"/>
              <a:t>data collection like other provisions do.</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u="sng" dirty="0" smtClean="0"/>
              <a:t>Other Child Nutrition Programs </a:t>
            </a:r>
          </a:p>
          <a:p>
            <a:endParaRPr lang="en-US" dirty="0" smtClean="0"/>
          </a:p>
          <a:p>
            <a:r>
              <a:rPr lang="en-US" dirty="0" smtClean="0"/>
              <a:t>The CEP free claiming percentage serves as a proxy for free and reduced price certifications. </a:t>
            </a:r>
          </a:p>
          <a:p>
            <a:endParaRPr lang="en-US" dirty="0" smtClean="0"/>
          </a:p>
          <a:p>
            <a:r>
              <a:rPr lang="en-US" dirty="0" smtClean="0"/>
              <a:t>May be used when determining school or site eligibility for other Child Nutrition Programs. </a:t>
            </a:r>
          </a:p>
          <a:p>
            <a:endParaRPr lang="en-US" dirty="0" smtClean="0"/>
          </a:p>
          <a:p>
            <a:r>
              <a:rPr lang="en-US" dirty="0" smtClean="0"/>
              <a:t>US Dept. of Ed. came out with guidance regarding Title I funding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RESOURCES</a:t>
            </a:r>
            <a:endParaRPr lang="en-US" dirty="0"/>
          </a:p>
        </p:txBody>
      </p:sp>
      <p:sp>
        <p:nvSpPr>
          <p:cNvPr id="3" name="Content Placeholder 2"/>
          <p:cNvSpPr>
            <a:spLocks noGrp="1"/>
          </p:cNvSpPr>
          <p:nvPr>
            <p:ph idx="1"/>
          </p:nvPr>
        </p:nvSpPr>
        <p:spPr/>
        <p:txBody>
          <a:bodyPr/>
          <a:lstStyle/>
          <a:p>
            <a:pPr algn="ctr">
              <a:buNone/>
            </a:pPr>
            <a:endParaRPr lang="en-US" sz="3600" b="1" dirty="0" smtClean="0"/>
          </a:p>
          <a:p>
            <a:pPr algn="ctr">
              <a:buNone/>
            </a:pPr>
            <a:r>
              <a:rPr lang="en-US" sz="3600" b="1" dirty="0" smtClean="0"/>
              <a:t>Squaremeals.org/CEP</a:t>
            </a:r>
          </a:p>
          <a:p>
            <a:pPr algn="ctr">
              <a:buNone/>
            </a:pPr>
            <a:r>
              <a:rPr lang="en-US" dirty="0" smtClean="0"/>
              <a:t> *TDA Policy Guidance</a:t>
            </a:r>
          </a:p>
          <a:p>
            <a:pPr algn="ctr">
              <a:buNone/>
            </a:pPr>
            <a:r>
              <a:rPr lang="en-US" dirty="0" smtClean="0"/>
              <a:t>*FAQS</a:t>
            </a:r>
          </a:p>
          <a:p>
            <a:pPr algn="ctr">
              <a:buNone/>
            </a:pPr>
            <a:r>
              <a:rPr lang="en-US" dirty="0" smtClean="0"/>
              <a:t>*Title I Guidance</a:t>
            </a:r>
          </a:p>
          <a:p>
            <a:pPr algn="ctr">
              <a:buNone/>
            </a:pPr>
            <a:r>
              <a:rPr lang="en-US" dirty="0" smtClean="0"/>
              <a:t>*State Compensatory Guidance</a:t>
            </a:r>
          </a:p>
          <a:p>
            <a:pPr algn="ctr">
              <a:buNone/>
            </a:pPr>
            <a:r>
              <a:rPr lang="en-US" dirty="0" smtClean="0"/>
              <a:t>*Application Instructions</a:t>
            </a:r>
          </a:p>
          <a:p>
            <a:pPr algn="ctr">
              <a:buNone/>
            </a:pPr>
            <a:endParaRPr lang="en-US" dirty="0"/>
          </a:p>
        </p:txBody>
      </p:sp>
    </p:spTree>
    <p:extLst>
      <p:ext uri="{BB962C8B-B14F-4D97-AF65-F5344CB8AC3E}">
        <p14:creationId xmlns:p14="http://schemas.microsoft.com/office/powerpoint/2010/main" val="1148822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451485" y="341489"/>
            <a:ext cx="2029778" cy="20297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Slide Number Placeholder 1"/>
          <p:cNvSpPr>
            <a:spLocks noGrp="1"/>
          </p:cNvSpPr>
          <p:nvPr>
            <p:ph type="sldNum" sz="quarter" idx="12"/>
          </p:nvPr>
        </p:nvSpPr>
        <p:spPr/>
        <p:txBody>
          <a:bodyPr/>
          <a:lstStyle/>
          <a:p>
            <a:fld id="{F0C94032-CD4C-4C25-B0C2-CEC720522D92}" type="slidenum">
              <a:rPr lang="en-US" smtClean="0">
                <a:solidFill>
                  <a:srgbClr val="FFFFFF"/>
                </a:solidFill>
              </a:rPr>
              <a:pPr/>
              <a:t>27</a:t>
            </a:fld>
            <a:endParaRPr lang="en-US" dirty="0">
              <a:solidFill>
                <a:srgbClr val="FFFFFF"/>
              </a:solidFill>
            </a:endParaRPr>
          </a:p>
        </p:txBody>
      </p:sp>
      <p:sp>
        <p:nvSpPr>
          <p:cNvPr id="7" name="Text Box 45"/>
          <p:cNvSpPr txBox="1"/>
          <p:nvPr/>
        </p:nvSpPr>
        <p:spPr>
          <a:xfrm>
            <a:off x="457201" y="2514600"/>
            <a:ext cx="8229600" cy="4339650"/>
          </a:xfrm>
          <a:prstGeom prst="rect">
            <a:avLst/>
          </a:prstGeom>
          <a:noFill/>
        </p:spPr>
        <p:txBody>
          <a:bodyPr wrap="square" rtlCol="0">
            <a:spAutoFit/>
          </a:bodyPr>
          <a:lstStyle/>
          <a:p>
            <a:pPr algn="ctr">
              <a:lnSpc>
                <a:spcPct val="115000"/>
              </a:lnSpc>
            </a:pPr>
            <a:endParaRPr lang="en-US" sz="1200" b="1" dirty="0" smtClean="0">
              <a:solidFill>
                <a:schemeClr val="bg1"/>
              </a:solidFill>
              <a:latin typeface="Calibri"/>
              <a:ea typeface="Calibri"/>
              <a:cs typeface="Times New Roman"/>
            </a:endParaRPr>
          </a:p>
          <a:p>
            <a:pPr algn="ctr">
              <a:lnSpc>
                <a:spcPct val="115000"/>
              </a:lnSpc>
            </a:pPr>
            <a:r>
              <a:rPr lang="en-US" sz="1200" b="1" dirty="0" smtClean="0">
                <a:solidFill>
                  <a:schemeClr val="bg1"/>
                </a:solidFill>
                <a:latin typeface="Calibri"/>
                <a:ea typeface="Calibri"/>
                <a:cs typeface="Times New Roman"/>
              </a:rPr>
              <a:t>The </a:t>
            </a:r>
            <a:r>
              <a:rPr lang="en-US" sz="1200" b="1" dirty="0">
                <a:solidFill>
                  <a:schemeClr val="bg1"/>
                </a:solidFill>
                <a:latin typeface="Calibri"/>
                <a:ea typeface="Calibri"/>
                <a:cs typeface="Times New Roman"/>
              </a:rPr>
              <a:t>Texas Department of Agriculture’s Food and Nutrition Division is funded by the U.S. Department of Agriculture, </a:t>
            </a:r>
            <a:endParaRPr lang="en-US" sz="1200" b="1" dirty="0" smtClean="0">
              <a:solidFill>
                <a:schemeClr val="bg1"/>
              </a:solidFill>
              <a:latin typeface="Calibri"/>
              <a:ea typeface="Calibri"/>
              <a:cs typeface="Times New Roman"/>
            </a:endParaRPr>
          </a:p>
          <a:p>
            <a:pPr algn="ctr">
              <a:lnSpc>
                <a:spcPct val="115000"/>
              </a:lnSpc>
            </a:pPr>
            <a:r>
              <a:rPr lang="en-US" sz="1200" b="1" dirty="0" smtClean="0">
                <a:solidFill>
                  <a:schemeClr val="bg1"/>
                </a:solidFill>
                <a:latin typeface="Calibri"/>
                <a:ea typeface="Calibri"/>
                <a:cs typeface="Times New Roman"/>
              </a:rPr>
              <a:t>Food </a:t>
            </a:r>
            <a:r>
              <a:rPr lang="en-US" sz="1200" b="1" dirty="0">
                <a:solidFill>
                  <a:schemeClr val="bg1"/>
                </a:solidFill>
                <a:latin typeface="Calibri"/>
                <a:ea typeface="Calibri"/>
                <a:cs typeface="Times New Roman"/>
              </a:rPr>
              <a:t>and Nutrition Service.</a:t>
            </a:r>
            <a:endParaRPr lang="en-US" sz="1200" dirty="0">
              <a:solidFill>
                <a:schemeClr val="bg1"/>
              </a:solidFill>
              <a:latin typeface="Calibri"/>
              <a:ea typeface="Calibri"/>
              <a:cs typeface="Times New Roman"/>
            </a:endParaRPr>
          </a:p>
          <a:p>
            <a:pPr algn="ctr">
              <a:lnSpc>
                <a:spcPct val="115000"/>
              </a:lnSpc>
            </a:pPr>
            <a:r>
              <a:rPr lang="en-US" sz="1200" dirty="0">
                <a:solidFill>
                  <a:schemeClr val="bg1"/>
                </a:solidFill>
                <a:latin typeface="Calibri"/>
                <a:ea typeface="Calibri"/>
                <a:cs typeface="Times New Roman"/>
              </a:rPr>
              <a:t> </a:t>
            </a:r>
          </a:p>
          <a:p>
            <a:pPr algn="ctr">
              <a:lnSpc>
                <a:spcPct val="115000"/>
              </a:lnSpc>
            </a:pPr>
            <a:r>
              <a:rPr lang="en-US" sz="1200" b="1" dirty="0">
                <a:solidFill>
                  <a:schemeClr val="bg1"/>
                </a:solidFill>
                <a:latin typeface="Calibri"/>
                <a:ea typeface="Calibri"/>
                <a:cs typeface="Times New Roman"/>
              </a:rPr>
              <a:t>The U.S. Department of Agriculture prohibits discrimination against its customers, employees, and applicants for employment on the bases of race, color, national origin, age, disability, sex, gender identity, religion, reprisal, and where applicable, political beliefs, marital status, familial or parental status, sexual orientation, or all or part of an individual’s income is derived from any public assistance program, or protected genetic information in employment or in any program or activity conducted or funded by the Department. (Not all prohibited bases will apply to all programs and/or employment activities.)</a:t>
            </a:r>
            <a:endParaRPr lang="en-US" sz="1200" dirty="0">
              <a:solidFill>
                <a:schemeClr val="bg1"/>
              </a:solidFill>
              <a:latin typeface="Calibri"/>
              <a:ea typeface="Calibri"/>
              <a:cs typeface="Times New Roman"/>
            </a:endParaRPr>
          </a:p>
          <a:p>
            <a:pPr algn="ctr">
              <a:lnSpc>
                <a:spcPct val="115000"/>
              </a:lnSpc>
            </a:pPr>
            <a:r>
              <a:rPr lang="en-US" sz="1200" b="1" dirty="0">
                <a:solidFill>
                  <a:schemeClr val="bg1"/>
                </a:solidFill>
                <a:latin typeface="Calibri"/>
                <a:ea typeface="Calibri"/>
                <a:cs typeface="Times New Roman"/>
              </a:rPr>
              <a:t> </a:t>
            </a:r>
            <a:endParaRPr lang="en-US" sz="1200" dirty="0">
              <a:solidFill>
                <a:schemeClr val="bg1"/>
              </a:solidFill>
              <a:latin typeface="Calibri"/>
              <a:ea typeface="Calibri"/>
              <a:cs typeface="Times New Roman"/>
            </a:endParaRPr>
          </a:p>
          <a:p>
            <a:pPr algn="ctr">
              <a:lnSpc>
                <a:spcPct val="115000"/>
              </a:lnSpc>
            </a:pPr>
            <a:r>
              <a:rPr lang="en-US" sz="1200" b="1" dirty="0">
                <a:solidFill>
                  <a:schemeClr val="bg1"/>
                </a:solidFill>
                <a:latin typeface="Calibri"/>
                <a:ea typeface="Calibri"/>
                <a:cs typeface="Times New Roman"/>
              </a:rPr>
              <a:t>If you wish to file a Civil Rights program complaint of discrimination, complete the USDA Program Discrimination Compliant Form, found online at </a:t>
            </a:r>
            <a:r>
              <a:rPr lang="en-US" sz="1200" b="1" u="sng" dirty="0">
                <a:solidFill>
                  <a:schemeClr val="bg1"/>
                </a:solidFill>
                <a:latin typeface="Calibri"/>
                <a:ea typeface="Calibri"/>
                <a:cs typeface="Times New Roman"/>
                <a:hlinkClick r:id="rId4"/>
              </a:rPr>
              <a:t>http://www.ascr.usda.gov/complaint_filing_cust.html</a:t>
            </a:r>
            <a:r>
              <a:rPr lang="en-US" sz="1200" b="1" dirty="0">
                <a:solidFill>
                  <a:schemeClr val="bg1"/>
                </a:solidFill>
                <a:latin typeface="Calibri"/>
                <a:ea typeface="Calibri"/>
                <a:cs typeface="Times New Roman"/>
              </a:rPr>
              <a:t>, or at any USDA office, or call  (866) 632-9992 to request the form. You may also write a letter containing all of the information requested in the form. Send your completed compliant form or letter to us by mail at U.S. Department of Agriculture, Director, Office Adjudication, 1400 Independence Avenue, S.W., Washington, D.C. 20250-9410, by fax (202) 690-7442 or email at </a:t>
            </a:r>
            <a:r>
              <a:rPr lang="en-US" sz="1200" b="1" u="sng" dirty="0">
                <a:solidFill>
                  <a:schemeClr val="bg1"/>
                </a:solidFill>
                <a:latin typeface="Calibri"/>
                <a:ea typeface="Calibri"/>
                <a:cs typeface="Times New Roman"/>
                <a:hlinkClick r:id="rId5"/>
              </a:rPr>
              <a:t>program.intake@usda.gov</a:t>
            </a:r>
            <a:r>
              <a:rPr lang="en-US" sz="1200" b="1" dirty="0">
                <a:solidFill>
                  <a:schemeClr val="bg1"/>
                </a:solidFill>
                <a:latin typeface="Calibri"/>
                <a:ea typeface="Calibri"/>
                <a:cs typeface="Times New Roman"/>
              </a:rPr>
              <a:t>.</a:t>
            </a:r>
            <a:endParaRPr lang="en-US" sz="1200" dirty="0">
              <a:solidFill>
                <a:schemeClr val="bg1"/>
              </a:solidFill>
              <a:latin typeface="Calibri"/>
              <a:ea typeface="Calibri"/>
              <a:cs typeface="Times New Roman"/>
            </a:endParaRPr>
          </a:p>
          <a:p>
            <a:pPr algn="ctr">
              <a:lnSpc>
                <a:spcPct val="115000"/>
              </a:lnSpc>
            </a:pPr>
            <a:r>
              <a:rPr lang="en-US" sz="1200" b="1" dirty="0">
                <a:solidFill>
                  <a:schemeClr val="bg1"/>
                </a:solidFill>
                <a:latin typeface="Calibri"/>
                <a:ea typeface="Calibri"/>
                <a:cs typeface="Times New Roman"/>
              </a:rPr>
              <a:t> </a:t>
            </a:r>
            <a:endParaRPr lang="en-US" sz="1200" dirty="0">
              <a:solidFill>
                <a:schemeClr val="bg1"/>
              </a:solidFill>
              <a:latin typeface="Calibri"/>
              <a:ea typeface="Calibri"/>
              <a:cs typeface="Times New Roman"/>
            </a:endParaRPr>
          </a:p>
          <a:p>
            <a:pPr algn="ctr">
              <a:lnSpc>
                <a:spcPct val="115000"/>
              </a:lnSpc>
            </a:pPr>
            <a:r>
              <a:rPr lang="en-US" sz="1200" dirty="0">
                <a:solidFill>
                  <a:schemeClr val="bg1"/>
                </a:solidFill>
                <a:latin typeface="Calibri"/>
                <a:ea typeface="Calibri"/>
                <a:cs typeface="Times New Roman"/>
              </a:rPr>
              <a:t>Individuals who are deaf, hard of hearing or have speech disabilities may contact USDA through the Federal Relay Service at (800) 877-8339; or (800) 845-6136 (Spanish).</a:t>
            </a:r>
          </a:p>
          <a:p>
            <a:pPr algn="ctr">
              <a:lnSpc>
                <a:spcPct val="115000"/>
              </a:lnSpc>
            </a:pPr>
            <a:r>
              <a:rPr lang="en-US" sz="1200" dirty="0">
                <a:solidFill>
                  <a:schemeClr val="bg1"/>
                </a:solidFill>
                <a:latin typeface="Calibri"/>
                <a:ea typeface="Calibri"/>
                <a:cs typeface="Times New Roman"/>
              </a:rPr>
              <a:t> </a:t>
            </a:r>
          </a:p>
          <a:p>
            <a:pPr algn="ctr">
              <a:lnSpc>
                <a:spcPct val="115000"/>
              </a:lnSpc>
            </a:pPr>
            <a:r>
              <a:rPr lang="en-US" sz="1200" dirty="0">
                <a:solidFill>
                  <a:schemeClr val="bg1"/>
                </a:solidFill>
                <a:latin typeface="Calibri"/>
                <a:ea typeface="Calibri"/>
                <a:cs typeface="Times New Roman"/>
              </a:rPr>
              <a:t>USDA is an equal opportunity provider and employer.</a:t>
            </a:r>
          </a:p>
        </p:txBody>
      </p:sp>
      <p:sp>
        <p:nvSpPr>
          <p:cNvPr id="3" name="TextBox 2"/>
          <p:cNvSpPr txBox="1"/>
          <p:nvPr/>
        </p:nvSpPr>
        <p:spPr>
          <a:xfrm>
            <a:off x="3098800" y="457199"/>
            <a:ext cx="5105400" cy="1292662"/>
          </a:xfrm>
          <a:prstGeom prst="rect">
            <a:avLst/>
          </a:prstGeom>
          <a:noFill/>
        </p:spPr>
        <p:txBody>
          <a:bodyPr wrap="square" rtlCol="0">
            <a:spAutoFit/>
          </a:bodyPr>
          <a:lstStyle/>
          <a:p>
            <a:pPr algn="ctr"/>
            <a:r>
              <a:rPr lang="en-US" sz="6000" dirty="0" smtClean="0"/>
              <a:t>Thank </a:t>
            </a:r>
            <a:r>
              <a:rPr lang="en-US" sz="6000" dirty="0" smtClean="0"/>
              <a:t>you!</a:t>
            </a:r>
            <a:r>
              <a:rPr lang="en-US" dirty="0" smtClean="0"/>
              <a:t> </a:t>
            </a:r>
            <a:endParaRPr lang="en-US" dirty="0" smtClean="0"/>
          </a:p>
          <a:p>
            <a:endParaRPr lang="en-US" dirty="0"/>
          </a:p>
        </p:txBody>
      </p:sp>
    </p:spTree>
    <p:extLst>
      <p:ext uri="{BB962C8B-B14F-4D97-AF65-F5344CB8AC3E}">
        <p14:creationId xmlns:p14="http://schemas.microsoft.com/office/powerpoint/2010/main" val="3366351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Eligibility Provision - CEP</a:t>
            </a:r>
          </a:p>
        </p:txBody>
      </p:sp>
      <p:pic>
        <p:nvPicPr>
          <p:cNvPr id="4" name="Picture 2" descr="K:\Presentations\Road Signs 1.jpg"/>
          <p:cNvPicPr>
            <a:picLocks noGrp="1" noChangeAspect="1" noChangeArrowheads="1"/>
          </p:cNvPicPr>
          <p:nvPr>
            <p:ph idx="1"/>
          </p:nvPr>
        </p:nvPicPr>
        <p:blipFill>
          <a:blip r:embed="rId3" cstate="print"/>
          <a:srcRect/>
          <a:stretch>
            <a:fillRect/>
          </a:stretch>
        </p:blipFill>
        <p:spPr bwMode="auto">
          <a:xfrm>
            <a:off x="457200" y="1447800"/>
            <a:ext cx="3744163" cy="2819400"/>
          </a:xfrm>
          <a:prstGeom prst="rect">
            <a:avLst/>
          </a:prstGeom>
          <a:noFill/>
        </p:spPr>
      </p:pic>
      <p:pic>
        <p:nvPicPr>
          <p:cNvPr id="5" name="Picture 3"/>
          <p:cNvPicPr>
            <a:picLocks noChangeAspect="1" noChangeArrowheads="1"/>
          </p:cNvPicPr>
          <p:nvPr/>
        </p:nvPicPr>
        <p:blipFill>
          <a:blip r:embed="rId4" cstate="print"/>
          <a:srcRect/>
          <a:stretch>
            <a:fillRect/>
          </a:stretch>
        </p:blipFill>
        <p:spPr bwMode="auto">
          <a:xfrm>
            <a:off x="4724400" y="3505200"/>
            <a:ext cx="4191000" cy="2761613"/>
          </a:xfrm>
          <a:prstGeom prst="rect">
            <a:avLst/>
          </a:prstGeom>
          <a:noFill/>
          <a:ln w="9525">
            <a:noFill/>
            <a:miter lim="800000"/>
            <a:headEnd/>
            <a:tailEnd/>
          </a:ln>
          <a:effectLst/>
        </p:spPr>
      </p:pic>
      <p:sp>
        <p:nvSpPr>
          <p:cNvPr id="6" name="Bent-Up Arrow 5"/>
          <p:cNvSpPr/>
          <p:nvPr/>
        </p:nvSpPr>
        <p:spPr>
          <a:xfrm rot="5400000">
            <a:off x="2944337" y="4125499"/>
            <a:ext cx="1181162" cy="192176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7501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a:xfrm>
            <a:off x="228600" y="1600200"/>
            <a:ext cx="8686800" cy="4525963"/>
          </a:xfrm>
        </p:spPr>
        <p:txBody>
          <a:bodyPr>
            <a:normAutofit fontScale="92500"/>
          </a:bodyPr>
          <a:lstStyle/>
          <a:p>
            <a:pPr algn="ctr">
              <a:buNone/>
            </a:pPr>
            <a:r>
              <a:rPr lang="en-US" sz="3200" u="sng" dirty="0" smtClean="0"/>
              <a:t>Background – What is it?</a:t>
            </a:r>
          </a:p>
          <a:p>
            <a:pPr algn="ctr">
              <a:buNone/>
            </a:pPr>
            <a:r>
              <a:rPr lang="en-US" dirty="0" smtClean="0"/>
              <a:t>Section 104a of the Healthy, Hunger-Free Kids Act</a:t>
            </a:r>
          </a:p>
          <a:p>
            <a:endParaRPr lang="en-US" dirty="0" smtClean="0"/>
          </a:p>
          <a:p>
            <a:r>
              <a:rPr lang="en-US" dirty="0" smtClean="0"/>
              <a:t>Provides an alternative to obtaining household applications for free and reduced price meals </a:t>
            </a:r>
          </a:p>
          <a:p>
            <a:endParaRPr lang="en-US" dirty="0" smtClean="0"/>
          </a:p>
          <a:p>
            <a:r>
              <a:rPr lang="en-US" dirty="0" smtClean="0"/>
              <a:t>Offers all students free meals in high poverty schools </a:t>
            </a:r>
          </a:p>
          <a:p>
            <a:endParaRPr lang="en-US" dirty="0" smtClean="0"/>
          </a:p>
          <a:p>
            <a:r>
              <a:rPr lang="en-US" dirty="0" smtClean="0"/>
              <a:t>All states are eligible to offer CEP starting in SY ‘14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en-US" sz="3200" u="sng" dirty="0" smtClean="0"/>
              <a:t>Participation Requirements – How does it work?</a:t>
            </a:r>
          </a:p>
          <a:p>
            <a:endParaRPr lang="en-US" dirty="0" smtClean="0"/>
          </a:p>
          <a:p>
            <a:r>
              <a:rPr lang="en-US" dirty="0" smtClean="0"/>
              <a:t>Schools electing CEP must offer lunch and breakfasts at no charge to all enrolled students for a cycle of 4 years.</a:t>
            </a:r>
          </a:p>
          <a:p>
            <a:endParaRPr lang="en-US" dirty="0" smtClean="0"/>
          </a:p>
          <a:p>
            <a:r>
              <a:rPr lang="en-US" dirty="0" smtClean="0"/>
              <a:t>Schools </a:t>
            </a:r>
            <a:r>
              <a:rPr lang="en-US" dirty="0"/>
              <a:t>o</a:t>
            </a:r>
            <a:r>
              <a:rPr lang="en-US" dirty="0" smtClean="0"/>
              <a:t>nly count &amp; report total reimbursable lunches and  breakfasts served to students daily.</a:t>
            </a:r>
          </a:p>
          <a:p>
            <a:endParaRPr lang="en-US" dirty="0" smtClean="0"/>
          </a:p>
          <a:p>
            <a:r>
              <a:rPr lang="en-US" dirty="0" smtClean="0"/>
              <a:t>Schools do not collect household applications for the purpose of identifying students eligible for free and reduced price meals.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lstStyle/>
          <a:p>
            <a:pPr algn="ctr">
              <a:buNone/>
            </a:pPr>
            <a:r>
              <a:rPr lang="en-US" sz="3200" u="sng" dirty="0" smtClean="0"/>
              <a:t>Eligibility Criteria – Who can do it? </a:t>
            </a:r>
          </a:p>
          <a:p>
            <a:pPr algn="ctr">
              <a:buNone/>
            </a:pPr>
            <a:endParaRPr lang="en-US" sz="3200" u="sng" dirty="0" smtClean="0"/>
          </a:p>
          <a:p>
            <a:r>
              <a:rPr lang="en-US" dirty="0" smtClean="0"/>
              <a:t>Residential Child Care Institutions are not eligible and may not participate.</a:t>
            </a:r>
          </a:p>
          <a:p>
            <a:endParaRPr lang="en-US" dirty="0" smtClean="0"/>
          </a:p>
          <a:p>
            <a:r>
              <a:rPr lang="en-US" dirty="0" smtClean="0"/>
              <a:t>The school must have an identified student percentage of at least 40% as of April 1</a:t>
            </a:r>
            <a:r>
              <a:rPr lang="en-US" baseline="30000" dirty="0" smtClean="0"/>
              <a:t>st</a:t>
            </a:r>
            <a:r>
              <a:rPr lang="en-US" dirty="0" smtClean="0"/>
              <a:t> of the school year prior to implementing CEP.</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3600" u="sng" dirty="0" smtClean="0"/>
              <a:t>Definitions:</a:t>
            </a:r>
          </a:p>
          <a:p>
            <a:endParaRPr lang="en-US" b="1" i="1" dirty="0" smtClean="0"/>
          </a:p>
          <a:p>
            <a:r>
              <a:rPr lang="en-US" b="1" i="1" dirty="0" smtClean="0"/>
              <a:t>Identified Students:  </a:t>
            </a:r>
            <a:r>
              <a:rPr lang="en-US" dirty="0"/>
              <a:t>C</a:t>
            </a:r>
            <a:r>
              <a:rPr lang="en-US" dirty="0" smtClean="0"/>
              <a:t>hildren who are certified for free school meals without the use of a household application.  Students certified based on documentation of benefit receipt or categorical eligibility as described in 7 CFR part 245 </a:t>
            </a:r>
          </a:p>
          <a:p>
            <a:endParaRPr lang="en-US" dirty="0" smtClean="0"/>
          </a:p>
          <a:p>
            <a:pPr lvl="1"/>
            <a:r>
              <a:rPr lang="en-US" dirty="0" smtClean="0"/>
              <a:t>This is based on the data as of April 1, 2014.  And then each April 1 thereafter.</a:t>
            </a:r>
          </a:p>
          <a:p>
            <a:pPr marL="137160" indent="0">
              <a:buNone/>
            </a:pPr>
            <a:endParaRPr lang="en-US" dirty="0" smtClean="0"/>
          </a:p>
          <a:p>
            <a:r>
              <a:rPr lang="en-US" b="1" i="1" dirty="0" smtClean="0"/>
              <a:t>TXUNPS-</a:t>
            </a:r>
            <a:r>
              <a:rPr lang="en-US" dirty="0"/>
              <a:t>Texas Unified </a:t>
            </a:r>
            <a:r>
              <a:rPr lang="en-US" dirty="0" smtClean="0"/>
              <a:t>Nutrition Programs System-used </a:t>
            </a:r>
            <a:r>
              <a:rPr lang="en-US" dirty="0"/>
              <a:t>by schools to apply and submit claims for the </a:t>
            </a:r>
            <a:r>
              <a:rPr lang="en-US" dirty="0" smtClean="0"/>
              <a:t>National </a:t>
            </a:r>
            <a:r>
              <a:rPr lang="en-US" dirty="0"/>
              <a:t>School Lunch and </a:t>
            </a:r>
            <a:r>
              <a:rPr lang="en-US" dirty="0" smtClean="0"/>
              <a:t>Breakfast </a:t>
            </a:r>
            <a:r>
              <a:rPr lang="en-US" dirty="0"/>
              <a:t>Program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a:bodyPr>
          <a:lstStyle/>
          <a:p>
            <a:pPr algn="ctr">
              <a:buNone/>
            </a:pPr>
            <a:r>
              <a:rPr lang="en-US" u="sng" dirty="0" smtClean="0"/>
              <a:t>Definitions continued</a:t>
            </a:r>
          </a:p>
          <a:p>
            <a:endParaRPr lang="en-US" b="1" i="1" u="sng" dirty="0" smtClean="0"/>
          </a:p>
          <a:p>
            <a:r>
              <a:rPr lang="en-US" b="1" i="1" u="sng" dirty="0" smtClean="0"/>
              <a:t>Enrolled Students:  </a:t>
            </a:r>
            <a:r>
              <a:rPr lang="en-US" dirty="0" smtClean="0"/>
              <a:t>Students who are enrolled in and attending schools who have access to at least one meal service daily.  </a:t>
            </a:r>
          </a:p>
          <a:p>
            <a:endParaRPr lang="en-US" i="1" dirty="0" smtClean="0"/>
          </a:p>
          <a:p>
            <a:pPr lvl="1"/>
            <a:r>
              <a:rPr lang="en-US" i="1" dirty="0" smtClean="0"/>
              <a:t>Worth noting - </a:t>
            </a:r>
            <a:r>
              <a:rPr lang="en-US" dirty="0" smtClean="0"/>
              <a:t>Students who do not have access to either breakfast or lunch due to the times they are attending school would not be included in the count of enrolled students </a:t>
            </a:r>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Eligibility Provision - CEP</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3200" u="sng" dirty="0" smtClean="0"/>
              <a:t>Basic Timeline:  When is it available?</a:t>
            </a:r>
          </a:p>
          <a:p>
            <a:endParaRPr lang="en-US" dirty="0" smtClean="0"/>
          </a:p>
          <a:p>
            <a:r>
              <a:rPr lang="en-US" dirty="0" smtClean="0"/>
              <a:t>April 1st  – TDA obtains school level info from CEs and provides guidance on program participation.</a:t>
            </a:r>
          </a:p>
          <a:p>
            <a:endParaRPr lang="en-US" dirty="0" smtClean="0"/>
          </a:p>
          <a:p>
            <a:r>
              <a:rPr lang="en-US" dirty="0" smtClean="0"/>
              <a:t>April 15</a:t>
            </a:r>
            <a:r>
              <a:rPr lang="en-US" baseline="30000" dirty="0" smtClean="0"/>
              <a:t>th</a:t>
            </a:r>
            <a:r>
              <a:rPr lang="en-US" dirty="0" smtClean="0"/>
              <a:t>- Schools can </a:t>
            </a:r>
            <a:r>
              <a:rPr lang="en-US" dirty="0"/>
              <a:t>start applying when applications open </a:t>
            </a:r>
            <a:r>
              <a:rPr lang="en-US" dirty="0" smtClean="0"/>
              <a:t>in </a:t>
            </a:r>
            <a:r>
              <a:rPr lang="en-US" dirty="0"/>
              <a:t>TX-UNPS</a:t>
            </a:r>
            <a:r>
              <a:rPr lang="en-US" dirty="0" smtClean="0"/>
              <a:t>.</a:t>
            </a:r>
          </a:p>
          <a:p>
            <a:pPr marL="137160" indent="0">
              <a:buNone/>
            </a:pPr>
            <a:endParaRPr lang="en-US" dirty="0"/>
          </a:p>
          <a:p>
            <a:r>
              <a:rPr lang="en-US" dirty="0" smtClean="0"/>
              <a:t>April 15th – TDA publishes list of eligible schools on Squaremeals.</a:t>
            </a:r>
          </a:p>
          <a:p>
            <a:endParaRPr lang="en-US" dirty="0" smtClean="0"/>
          </a:p>
          <a:p>
            <a:r>
              <a:rPr lang="en-US" dirty="0" smtClean="0"/>
              <a:t>June 30</a:t>
            </a:r>
            <a:r>
              <a:rPr lang="en-US" baseline="30000" dirty="0" smtClean="0"/>
              <a:t>th</a:t>
            </a:r>
            <a:r>
              <a:rPr lang="en-US" dirty="0" smtClean="0"/>
              <a:t> – Schools must have completed their application to participate, or they will not be eligible.</a:t>
            </a:r>
          </a:p>
          <a:p>
            <a:endParaRPr lang="en-US" dirty="0" smtClean="0"/>
          </a:p>
          <a:p>
            <a:endParaRPr lang="en-US" dirty="0" smtClean="0"/>
          </a:p>
          <a:p>
            <a:endParaRPr lang="en-US" dirty="0"/>
          </a:p>
        </p:txBody>
      </p:sp>
    </p:spTree>
  </p:cSld>
  <p:clrMapOvr>
    <a:masterClrMapping/>
  </p:clrMapOvr>
</p:sld>
</file>

<file path=ppt/theme/_rels/theme3.xml.rels><?xml version="1.0" encoding="UTF-8"?>

<Relationships xmlns="http://schemas.openxmlformats.org/package/2006/relationships">
  <Relationship Id="rId1" Type="http://schemas.openxmlformats.org/officeDocument/2006/relationships/image" Target="../media/image3.jpeg"/>
</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2172</Words>
  <Application/>
  <PresentationFormat>On-screen Show (4:3)</PresentationFormat>
  <Paragraphs>286</Paragraphs>
  <Slides>27</Slides>
  <Notes>27</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Custom Design</vt:lpstr>
      <vt:lpstr>1_Custom Design</vt:lpstr>
      <vt:lpstr>Apex</vt:lpstr>
      <vt:lpstr>Community Eligibility Provision </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CEP</vt:lpstr>
      <vt:lpstr>Community Eligibility Provision - RESOURCES</vt:lpstr>
      <vt:lpstr>PowerPoint Presentation</vt:lpstr>
    </vt:vector>
  </TitlesOfParts>
  <Company/>
  <LinksUpToDate>false</LinksUpToDate>
  <SharedDoc>false</SharedDoc>
  <HyperlinksChanged>false</HyperlinksChanged>
  <AppVersion>14.0000</AppVersion>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