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8" r:id="rId3"/>
    <p:sldId id="256" r:id="rId4"/>
    <p:sldId id="272" r:id="rId5"/>
    <p:sldId id="265" r:id="rId6"/>
    <p:sldId id="273" r:id="rId7"/>
    <p:sldId id="259" r:id="rId8"/>
    <p:sldId id="257" r:id="rId9"/>
    <p:sldId id="258" r:id="rId10"/>
    <p:sldId id="269" r:id="rId11"/>
    <p:sldId id="270" r:id="rId12"/>
    <p:sldId id="274" r:id="rId13"/>
    <p:sldId id="275" r:id="rId14"/>
    <p:sldId id="276" r:id="rId15"/>
    <p:sldId id="261" r:id="rId16"/>
    <p:sldId id="264" r:id="rId17"/>
    <p:sldId id="277" r:id="rId18"/>
    <p:sldId id="271" r:id="rId19"/>
    <p:sldId id="263" r:id="rId20"/>
    <p:sldId id="260" r:id="rId21"/>
    <p:sldId id="26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gar Curtis" initials="E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5592" autoAdjust="0"/>
  </p:normalViewPr>
  <p:slideViewPr>
    <p:cSldViewPr>
      <p:cViewPr>
        <p:scale>
          <a:sx n="75" d="100"/>
          <a:sy n="75" d="100"/>
        </p:scale>
        <p:origin x="-142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2.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notesMaster" Target="notesMasters/notesMaster1.xml"/>
  <Relationship Id="rId24" Type="http://schemas.openxmlformats.org/officeDocument/2006/relationships/commentAuthors" Target="commentAuthors.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xml version="1.0" encoding="UTF-8"?>

<Relationships xmlns="http://schemas.openxmlformats.org/package/2006/relationships">
  <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F187B6-FD78-437F-AF81-0B926B22C0BA}" type="datetimeFigureOut">
              <a:rPr lang="en-US" smtClean="0"/>
              <a:t>4/16/2012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B9B67A-A0E4-4B4E-BB88-A8ED83CC23B3}" type="slidenum">
              <a:rPr lang="en-US" smtClean="0"/>
              <a:t>‹#›</a:t>
            </a:fld>
            <a:endParaRPr lang="en-US"/>
          </a:p>
        </p:txBody>
      </p:sp>
    </p:spTree>
    <p:extLst>
      <p:ext uri="{BB962C8B-B14F-4D97-AF65-F5344CB8AC3E}">
        <p14:creationId xmlns:p14="http://schemas.microsoft.com/office/powerpoint/2010/main" val="421190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1</a:t>
            </a:fld>
            <a:endParaRPr lang="en-US"/>
          </a:p>
        </p:txBody>
      </p:sp>
    </p:spTree>
    <p:extLst>
      <p:ext uri="{BB962C8B-B14F-4D97-AF65-F5344CB8AC3E}">
        <p14:creationId xmlns:p14="http://schemas.microsoft.com/office/powerpoint/2010/main" val="193088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10</a:t>
            </a:fld>
            <a:endParaRPr lang="en-US"/>
          </a:p>
        </p:txBody>
      </p:sp>
    </p:spTree>
    <p:extLst>
      <p:ext uri="{BB962C8B-B14F-4D97-AF65-F5344CB8AC3E}">
        <p14:creationId xmlns:p14="http://schemas.microsoft.com/office/powerpoint/2010/main" val="54281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itchFamily="2" charset="2"/>
              <a:buChar char="§"/>
            </a:pPr>
            <a:r>
              <a:rPr lang="en-US" dirty="0"/>
              <a:t>From the USDA: “this final rule will increase the amount of fruits, vegetables, and whole grains offered to participants in the NSLP and SBP. The final rule will also limit certain fats and reduce calories and sodium in school meals. Because some foods that meet these requirements are more expensive than foods served in the school meal programs today, the food cost component of preparing and serving school meals will increase.”</a:t>
            </a:r>
          </a:p>
        </p:txBody>
      </p:sp>
      <p:sp>
        <p:nvSpPr>
          <p:cNvPr id="4" name="Slide Number Placeholder 3"/>
          <p:cNvSpPr>
            <a:spLocks noGrp="1"/>
          </p:cNvSpPr>
          <p:nvPr>
            <p:ph type="sldNum" sz="quarter" idx="10"/>
          </p:nvPr>
        </p:nvSpPr>
        <p:spPr/>
        <p:txBody>
          <a:bodyPr/>
          <a:lstStyle/>
          <a:p>
            <a:fld id="{82B9B67A-A0E4-4B4E-BB88-A8ED83CC23B3}" type="slidenum">
              <a:rPr lang="en-US" smtClean="0"/>
              <a:t>11</a:t>
            </a:fld>
            <a:endParaRPr lang="en-US"/>
          </a:p>
        </p:txBody>
      </p:sp>
    </p:spTree>
    <p:extLst>
      <p:ext uri="{BB962C8B-B14F-4D97-AF65-F5344CB8AC3E}">
        <p14:creationId xmlns:p14="http://schemas.microsoft.com/office/powerpoint/2010/main" val="47834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Texas schools are already in compliance with new requirements in terms of requiring a daily offering of vegetable and fruit</a:t>
            </a:r>
          </a:p>
          <a:p>
            <a:pPr marL="0" indent="0">
              <a:buFont typeface="Arial" pitchFamily="34" charset="0"/>
              <a:buNone/>
            </a:pPr>
            <a:endParaRPr lang="en-US" dirty="0" smtClean="0"/>
          </a:p>
          <a:p>
            <a:pPr marL="174708" indent="-174708">
              <a:buFont typeface="Arial" pitchFamily="34" charset="0"/>
              <a:buChar char="•"/>
            </a:pPr>
            <a:r>
              <a:rPr lang="en-US" dirty="0" smtClean="0"/>
              <a:t>Based on the 2010-2011 nutrient</a:t>
            </a:r>
            <a:r>
              <a:rPr lang="en-US" baseline="0" dirty="0" smtClean="0"/>
              <a:t> analysis, Texas schools, on average, are close to serving foods with very little trans-fat. </a:t>
            </a:r>
          </a:p>
          <a:p>
            <a:endParaRPr lang="en-US" baseline="0" dirty="0" smtClean="0"/>
          </a:p>
          <a:p>
            <a:pPr marL="174708" indent="-174708">
              <a:buFont typeface="Arial" pitchFamily="34" charset="0"/>
              <a:buChar char="•"/>
            </a:pPr>
            <a:r>
              <a:rPr lang="en-US" baseline="0" dirty="0" smtClean="0"/>
              <a:t>Texas Schools will face a greater challenge meeting the sodium requirements.  </a:t>
            </a:r>
          </a:p>
          <a:p>
            <a:pPr marL="640594" lvl="1" indent="-174708">
              <a:buFont typeface="Arial" pitchFamily="34" charset="0"/>
              <a:buChar char="•"/>
            </a:pPr>
            <a:r>
              <a:rPr lang="en-US" baseline="0" dirty="0" smtClean="0"/>
              <a:t>Keep in mind that the first sodium target will not be implemented until 2012-2015</a:t>
            </a:r>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12</a:t>
            </a:fld>
            <a:endParaRPr lang="en-US"/>
          </a:p>
        </p:txBody>
      </p:sp>
    </p:spTree>
    <p:extLst>
      <p:ext uri="{BB962C8B-B14F-4D97-AF65-F5344CB8AC3E}">
        <p14:creationId xmlns:p14="http://schemas.microsoft.com/office/powerpoint/2010/main" val="257768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TPSNP</a:t>
            </a:r>
            <a:r>
              <a:rPr lang="en-US" baseline="0" dirty="0" smtClean="0"/>
              <a:t> is codified in the Texas Administrative Code, Title 4, Part 1, Chapter 26, Subchapter A</a:t>
            </a:r>
          </a:p>
          <a:p>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13</a:t>
            </a:fld>
            <a:endParaRPr lang="en-US"/>
          </a:p>
        </p:txBody>
      </p:sp>
    </p:spTree>
    <p:extLst>
      <p:ext uri="{BB962C8B-B14F-4D97-AF65-F5344CB8AC3E}">
        <p14:creationId xmlns:p14="http://schemas.microsoft.com/office/powerpoint/2010/main" val="364147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14</a:t>
            </a:fld>
            <a:endParaRPr lang="en-US"/>
          </a:p>
        </p:txBody>
      </p:sp>
    </p:spTree>
    <p:extLst>
      <p:ext uri="{BB962C8B-B14F-4D97-AF65-F5344CB8AC3E}">
        <p14:creationId xmlns:p14="http://schemas.microsoft.com/office/powerpoint/2010/main" val="342702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smtClean="0"/>
              <a:t>The</a:t>
            </a:r>
            <a:r>
              <a:rPr lang="en-US" baseline="0" dirty="0" smtClean="0"/>
              <a:t> </a:t>
            </a:r>
            <a:r>
              <a:rPr lang="en-US" dirty="0" smtClean="0"/>
              <a:t>USDA defines competitive foods as foods offered at </a:t>
            </a:r>
            <a:r>
              <a:rPr lang="en-US" b="0" dirty="0" smtClean="0"/>
              <a:t>school, other than meals served through USDA's school meal programs—school lunch, school breakfast, and after-school snack programs. </a:t>
            </a:r>
          </a:p>
          <a:p>
            <a:pPr defTabSz="931774">
              <a:defRPr/>
            </a:pPr>
            <a:endParaRPr lang="en-US" b="0" dirty="0" smtClean="0"/>
          </a:p>
          <a:p>
            <a:pPr marL="174708" indent="-174708" defTabSz="931774">
              <a:buFont typeface="Arial" pitchFamily="34" charset="0"/>
              <a:buChar char="•"/>
              <a:defRPr/>
            </a:pPr>
            <a:r>
              <a:rPr lang="en-US" b="0" dirty="0" smtClean="0"/>
              <a:t>Competitive</a:t>
            </a:r>
            <a:r>
              <a:rPr lang="en-US" b="0" baseline="0" dirty="0" smtClean="0"/>
              <a:t> foods can be categorized as either 1) f</a:t>
            </a:r>
            <a:r>
              <a:rPr lang="en-US" b="0" dirty="0" smtClean="0"/>
              <a:t>oods of minimal nutritional value (FMNV)</a:t>
            </a:r>
            <a:r>
              <a:rPr lang="en-US" b="0" baseline="0" dirty="0" smtClean="0"/>
              <a:t> or 2) </a:t>
            </a:r>
            <a:r>
              <a:rPr lang="en-US" b="0" dirty="0" smtClean="0"/>
              <a:t>All other foods offered for individual sale</a:t>
            </a:r>
          </a:p>
          <a:p>
            <a:pPr marL="174708" indent="-174708">
              <a:buFont typeface="Arial" pitchFamily="34" charset="0"/>
              <a:buChar char="•"/>
            </a:pPr>
            <a:endParaRPr lang="en-US" b="0" dirty="0" smtClean="0"/>
          </a:p>
          <a:p>
            <a:pPr marL="174708" indent="-174708">
              <a:buFont typeface="Arial" pitchFamily="34" charset="0"/>
              <a:buChar char="•"/>
            </a:pPr>
            <a:r>
              <a:rPr lang="en-US" b="0" dirty="0" smtClean="0"/>
              <a:t>The competitive</a:t>
            </a:r>
            <a:r>
              <a:rPr lang="en-US" b="0" baseline="0" dirty="0" smtClean="0"/>
              <a:t> foods proposed rule was released in April by the USDA; a final rule is expected sometime next year.  </a:t>
            </a:r>
          </a:p>
          <a:p>
            <a:pPr marL="174708" indent="-174708">
              <a:buFont typeface="Arial" pitchFamily="34" charset="0"/>
              <a:buChar char="•"/>
            </a:pPr>
            <a:endParaRPr lang="en-US" b="0" baseline="0" dirty="0" smtClean="0"/>
          </a:p>
          <a:p>
            <a:pPr marL="174708" indent="-174708">
              <a:buFont typeface="Arial" pitchFamily="34" charset="0"/>
              <a:buChar char="•"/>
            </a:pPr>
            <a:r>
              <a:rPr lang="en-US" b="0" baseline="0" dirty="0" smtClean="0"/>
              <a:t>TPSNP, while it affects some aspects of the reimbursable school meal, greatly affects competitive foods in schools. </a:t>
            </a:r>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15</a:t>
            </a:fld>
            <a:endParaRPr lang="en-US"/>
          </a:p>
        </p:txBody>
      </p:sp>
    </p:spTree>
    <p:extLst>
      <p:ext uri="{BB962C8B-B14F-4D97-AF65-F5344CB8AC3E}">
        <p14:creationId xmlns:p14="http://schemas.microsoft.com/office/powerpoint/2010/main" val="67709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1 cup of fruit must be offered, only 1/2 cup must be taken in order to be considered reimbursable. </a:t>
            </a:r>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16</a:t>
            </a:fld>
            <a:endParaRPr lang="en-US"/>
          </a:p>
        </p:txBody>
      </p:sp>
    </p:spTree>
    <p:extLst>
      <p:ext uri="{BB962C8B-B14F-4D97-AF65-F5344CB8AC3E}">
        <p14:creationId xmlns:p14="http://schemas.microsoft.com/office/powerpoint/2010/main" val="59392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17</a:t>
            </a:fld>
            <a:endParaRPr lang="en-US"/>
          </a:p>
        </p:txBody>
      </p:sp>
    </p:spTree>
    <p:extLst>
      <p:ext uri="{BB962C8B-B14F-4D97-AF65-F5344CB8AC3E}">
        <p14:creationId xmlns:p14="http://schemas.microsoft.com/office/powerpoint/2010/main" val="369636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18</a:t>
            </a:fld>
            <a:endParaRPr lang="en-US"/>
          </a:p>
        </p:txBody>
      </p:sp>
    </p:spTree>
    <p:extLst>
      <p:ext uri="{BB962C8B-B14F-4D97-AF65-F5344CB8AC3E}">
        <p14:creationId xmlns:p14="http://schemas.microsoft.com/office/powerpoint/2010/main" val="184429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This</a:t>
            </a:r>
            <a:r>
              <a:rPr lang="en-US" baseline="0" dirty="0" smtClean="0"/>
              <a:t> slide denotes the National School Lunch Program as “L” and School Breakfast Program as “B”</a:t>
            </a:r>
          </a:p>
          <a:p>
            <a:endParaRPr lang="en-US" baseline="0" dirty="0" smtClean="0"/>
          </a:p>
          <a:p>
            <a:pPr marL="174708" indent="-174708">
              <a:buFont typeface="Arial" pitchFamily="34" charset="0"/>
              <a:buChar char="•"/>
            </a:pPr>
            <a:r>
              <a:rPr lang="en-US" baseline="0" dirty="0" smtClean="0"/>
              <a:t>As you can see from this timeline, the majority of changes related to the nutritional content of meal served under the new meal patterns will be implemented within 3 years.  The notable exception to this rule is sodium, which will be phased in over a 10 year period. </a:t>
            </a:r>
            <a:br>
              <a:rPr lang="en-US" baseline="0" dirty="0" smtClean="0"/>
            </a:br>
            <a:endParaRPr lang="en-US" baseline="0" dirty="0" smtClean="0"/>
          </a:p>
          <a:p>
            <a:pPr marL="174708" indent="-174708">
              <a:buFont typeface="Arial" pitchFamily="34" charset="0"/>
              <a:buChar char="•"/>
            </a:pPr>
            <a:r>
              <a:rPr lang="en-US" baseline="0" dirty="0" smtClean="0"/>
              <a:t>Additionally, please note that the majority of the new requirements for breakfast will not be implemented until the 2013-14 school year.  This timeline was chosen after USDA’s comment period for the new rule highlighting concerns regarding cost concerns for implementing the new requirements for breakfast; however, schools can opt to implement the breakfast requirements in the 2012-13 school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19</a:t>
            </a:fld>
            <a:endParaRPr lang="en-US"/>
          </a:p>
        </p:txBody>
      </p:sp>
    </p:spTree>
    <p:extLst>
      <p:ext uri="{BB962C8B-B14F-4D97-AF65-F5344CB8AC3E}">
        <p14:creationId xmlns:p14="http://schemas.microsoft.com/office/powerpoint/2010/main" val="87603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2</a:t>
            </a:fld>
            <a:endParaRPr lang="en-US"/>
          </a:p>
        </p:txBody>
      </p:sp>
    </p:spTree>
    <p:extLst>
      <p:ext uri="{BB962C8B-B14F-4D97-AF65-F5344CB8AC3E}">
        <p14:creationId xmlns:p14="http://schemas.microsoft.com/office/powerpoint/2010/main" val="3155051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This</a:t>
            </a:r>
            <a:r>
              <a:rPr lang="en-US" baseline="0" dirty="0" smtClean="0"/>
              <a:t> slide notes additional requirements not directly related to the nutritional content of schools meals. For example:</a:t>
            </a:r>
          </a:p>
          <a:p>
            <a:pPr marL="640594" lvl="1" indent="-174708">
              <a:buFont typeface="Arial" pitchFamily="34" charset="0"/>
              <a:buChar char="•"/>
            </a:pPr>
            <a:r>
              <a:rPr lang="en-US" baseline="0" dirty="0" smtClean="0"/>
              <a:t>Schools must now serve meals as part of a food based menu (as opposed to nutrient standard approach).  </a:t>
            </a:r>
          </a:p>
          <a:p>
            <a:pPr marL="640594" lvl="1" indent="-174708">
              <a:buFont typeface="Arial" pitchFamily="34" charset="0"/>
              <a:buChar char="•"/>
            </a:pPr>
            <a:r>
              <a:rPr lang="en-US" baseline="0" dirty="0" smtClean="0"/>
              <a:t>Schools must serve meals as part of 3 age groups: k-5, 6-8, and 8-12</a:t>
            </a:r>
          </a:p>
          <a:p>
            <a:pPr marL="640594" lvl="1" indent="-174708">
              <a:buFont typeface="Arial" pitchFamily="34" charset="0"/>
              <a:buChar char="•"/>
            </a:pPr>
            <a:r>
              <a:rPr lang="en-US" baseline="0" dirty="0" smtClean="0"/>
              <a:t>Schools are now monitored on a 3 year administrative review cycle; schools were formerly reviewed on a 5 year cycle. </a:t>
            </a:r>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20</a:t>
            </a:fld>
            <a:endParaRPr lang="en-US"/>
          </a:p>
        </p:txBody>
      </p:sp>
    </p:spTree>
    <p:extLst>
      <p:ext uri="{BB962C8B-B14F-4D97-AF65-F5344CB8AC3E}">
        <p14:creationId xmlns:p14="http://schemas.microsoft.com/office/powerpoint/2010/main" val="14191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3</a:t>
            </a:fld>
            <a:endParaRPr lang="en-US"/>
          </a:p>
        </p:txBody>
      </p:sp>
    </p:spTree>
    <p:extLst>
      <p:ext uri="{BB962C8B-B14F-4D97-AF65-F5344CB8AC3E}">
        <p14:creationId xmlns:p14="http://schemas.microsoft.com/office/powerpoint/2010/main" val="372847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While Texas schools are well-poised to meet these new requirements, there will be significant challenges</a:t>
            </a:r>
            <a:r>
              <a:rPr lang="en-US" baseline="0" dirty="0" smtClean="0"/>
              <a:t> for them to meet the new requirements.  </a:t>
            </a:r>
          </a:p>
          <a:p>
            <a:endParaRPr lang="en-US" baseline="0" dirty="0" smtClean="0"/>
          </a:p>
          <a:p>
            <a:pPr marL="174708" indent="-174708">
              <a:buFont typeface="Arial" pitchFamily="34" charset="0"/>
              <a:buChar char="•"/>
            </a:pPr>
            <a:r>
              <a:rPr lang="en-US" baseline="0" dirty="0" smtClean="0">
                <a:solidFill>
                  <a:srgbClr val="FF0000"/>
                </a:solidFill>
              </a:rPr>
              <a:t>In order for schools to receive the additional 6 cents per meal served, meals must be certified meeting the new meal pattern requirements by TDA.</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82B9B67A-A0E4-4B4E-BB88-A8ED83CC23B3}" type="slidenum">
              <a:rPr lang="en-US" smtClean="0"/>
              <a:t>4</a:t>
            </a:fld>
            <a:endParaRPr lang="en-US"/>
          </a:p>
        </p:txBody>
      </p:sp>
    </p:spTree>
    <p:extLst>
      <p:ext uri="{BB962C8B-B14F-4D97-AF65-F5344CB8AC3E}">
        <p14:creationId xmlns:p14="http://schemas.microsoft.com/office/powerpoint/2010/main" val="328649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B050"/>
                </a:solidFill>
              </a:rPr>
              <a:t>The new meal pattern increases</a:t>
            </a:r>
            <a:r>
              <a:rPr lang="en-US" baseline="0" dirty="0" smtClean="0">
                <a:solidFill>
                  <a:srgbClr val="00B050"/>
                </a:solidFill>
              </a:rPr>
              <a:t> the quantity of fruits as well as the quantity and diversity of vegetables.  </a:t>
            </a:r>
          </a:p>
          <a:p>
            <a:r>
              <a:rPr lang="en-US" baseline="0" dirty="0" smtClean="0">
                <a:solidFill>
                  <a:srgbClr val="00B050"/>
                </a:solidFill>
              </a:rPr>
              <a:t>Vegetables are now broken down into color categories.  </a:t>
            </a:r>
          </a:p>
          <a:p>
            <a:endParaRPr lang="en-US" baseline="0" dirty="0" smtClean="0">
              <a:solidFill>
                <a:srgbClr val="00B050"/>
              </a:solidFill>
            </a:endParaRPr>
          </a:p>
          <a:p>
            <a:r>
              <a:rPr lang="en-US" baseline="0" dirty="0" smtClean="0">
                <a:solidFill>
                  <a:srgbClr val="00B050"/>
                </a:solidFill>
              </a:rPr>
              <a:t>Trans fats need to be less than .5 grams per serving to be considered trans fat free.  </a:t>
            </a:r>
            <a:endParaRPr lang="en-US" dirty="0">
              <a:solidFill>
                <a:srgbClr val="00B050"/>
              </a:solidFill>
            </a:endParaRPr>
          </a:p>
        </p:txBody>
      </p:sp>
      <p:sp>
        <p:nvSpPr>
          <p:cNvPr id="4" name="Slide Number Placeholder 3"/>
          <p:cNvSpPr>
            <a:spLocks noGrp="1"/>
          </p:cNvSpPr>
          <p:nvPr>
            <p:ph type="sldNum" sz="quarter" idx="10"/>
          </p:nvPr>
        </p:nvSpPr>
        <p:spPr/>
        <p:txBody>
          <a:bodyPr/>
          <a:lstStyle/>
          <a:p>
            <a:fld id="{82B9B67A-A0E4-4B4E-BB88-A8ED83CC23B3}" type="slidenum">
              <a:rPr lang="en-US" smtClean="0"/>
              <a:t>5</a:t>
            </a:fld>
            <a:endParaRPr lang="en-US"/>
          </a:p>
        </p:txBody>
      </p:sp>
    </p:spTree>
    <p:extLst>
      <p:ext uri="{BB962C8B-B14F-4D97-AF65-F5344CB8AC3E}">
        <p14:creationId xmlns:p14="http://schemas.microsoft.com/office/powerpoint/2010/main" val="417604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9B67A-A0E4-4B4E-BB88-A8ED83CC23B3}" type="slidenum">
              <a:rPr lang="en-US" smtClean="0"/>
              <a:t>6</a:t>
            </a:fld>
            <a:endParaRPr lang="en-US"/>
          </a:p>
        </p:txBody>
      </p:sp>
    </p:spTree>
    <p:extLst>
      <p:ext uri="{BB962C8B-B14F-4D97-AF65-F5344CB8AC3E}">
        <p14:creationId xmlns:p14="http://schemas.microsoft.com/office/powerpoint/2010/main" val="56606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USDA,</a:t>
            </a:r>
            <a:r>
              <a:rPr lang="en-US" baseline="0" dirty="0" smtClean="0"/>
              <a:t> a </a:t>
            </a:r>
            <a:r>
              <a:rPr lang="en-US" sz="1200" b="0" i="0" u="none" strike="noStrike" kern="1200" baseline="0" dirty="0" smtClean="0">
                <a:solidFill>
                  <a:schemeClr val="tx1"/>
                </a:solidFill>
                <a:latin typeface="+mn-lt"/>
                <a:ea typeface="+mn-ea"/>
                <a:cs typeface="+mn-cs"/>
              </a:rPr>
              <a:t>whole grain-rich food must contain at least 51 percent whole grains and the remaining grain content of the product must be enriched.</a:t>
            </a:r>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7</a:t>
            </a:fld>
            <a:endParaRPr lang="en-US"/>
          </a:p>
        </p:txBody>
      </p:sp>
    </p:spTree>
    <p:extLst>
      <p:ext uri="{BB962C8B-B14F-4D97-AF65-F5344CB8AC3E}">
        <p14:creationId xmlns:p14="http://schemas.microsoft.com/office/powerpoint/2010/main" val="326227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The USDA defines</a:t>
            </a:r>
            <a:r>
              <a:rPr lang="en-US" baseline="0" dirty="0" smtClean="0"/>
              <a:t> 0 grams trans fat as .5 grams or less of trans fat, per serving, per nutritional label</a:t>
            </a:r>
          </a:p>
          <a:p>
            <a:endParaRPr lang="en-US" dirty="0" smtClean="0"/>
          </a:p>
          <a:p>
            <a:pPr marL="174708" indent="-174708">
              <a:buFont typeface="Arial" pitchFamily="34" charset="0"/>
              <a:buChar char="•"/>
            </a:pPr>
            <a:r>
              <a:rPr lang="en-US" dirty="0" smtClean="0"/>
              <a:t>The</a:t>
            </a:r>
            <a:r>
              <a:rPr lang="en-US" baseline="0" dirty="0" smtClean="0"/>
              <a:t> trans-fat requirement will be implemented for Lunch and Breakfast at different times: School lunch will implement the requirement in the school year 2012-13; school breakfast the requirements in school year 2013-14. </a:t>
            </a:r>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8</a:t>
            </a:fld>
            <a:endParaRPr lang="en-US"/>
          </a:p>
        </p:txBody>
      </p:sp>
    </p:spTree>
    <p:extLst>
      <p:ext uri="{BB962C8B-B14F-4D97-AF65-F5344CB8AC3E}">
        <p14:creationId xmlns:p14="http://schemas.microsoft.com/office/powerpoint/2010/main" val="256573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9B67A-A0E4-4B4E-BB88-A8ED83CC23B3}" type="slidenum">
              <a:rPr lang="en-US" smtClean="0"/>
              <a:t>9</a:t>
            </a:fld>
            <a:endParaRPr lang="en-US"/>
          </a:p>
        </p:txBody>
      </p:sp>
    </p:spTree>
    <p:extLst>
      <p:ext uri="{BB962C8B-B14F-4D97-AF65-F5344CB8AC3E}">
        <p14:creationId xmlns:p14="http://schemas.microsoft.com/office/powerpoint/2010/main" val="1970387320"/>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144875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354916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35162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0CA548-9EED-4CE8-8DE0-F80E128868A6}"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E0CA548-9EED-4CE8-8DE0-F80E128868A6}"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0CA548-9EED-4CE8-8DE0-F80E128868A6}"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50757F6-4547-41A9-B180-380E333984A3}" type="datetimeFigureOut">
              <a:rPr lang="en-US" smtClean="0"/>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CA548-9EED-4CE8-8DE0-F80E128868A6}"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E0CA548-9EED-4CE8-8DE0-F80E128868A6}"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E0CA548-9EED-4CE8-8DE0-F80E128868A6}"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0CA548-9EED-4CE8-8DE0-F80E128868A6}"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E0CA548-9EED-4CE8-8DE0-F80E128868A6}"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3236673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CE0CA548-9EED-4CE8-8DE0-F80E128868A6}"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50757F6-4547-41A9-B180-380E333984A3}" type="datetimeFigureOut">
              <a:rPr lang="en-US" smtClean="0"/>
              <a:t>4/16/2012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CA548-9EED-4CE8-8DE0-F80E128868A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CE0CA548-9EED-4CE8-8DE0-F80E128868A6}"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388299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79968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158219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169874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236921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271186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757F6-4547-41A9-B180-380E333984A3}" type="datetimeFigureOut">
              <a:rPr lang="en-US" smtClean="0"/>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CA548-9EED-4CE8-8DE0-F80E128868A6}" type="slidenum">
              <a:rPr lang="en-US" smtClean="0"/>
              <a:t>‹#›</a:t>
            </a:fld>
            <a:endParaRPr lang="en-US" dirty="0"/>
          </a:p>
        </p:txBody>
      </p:sp>
    </p:spTree>
    <p:extLst>
      <p:ext uri="{BB962C8B-B14F-4D97-AF65-F5344CB8AC3E}">
        <p14:creationId xmlns:p14="http://schemas.microsoft.com/office/powerpoint/2010/main" val="1636842930"/>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757F6-4547-41A9-B180-380E333984A3}" type="datetimeFigureOut">
              <a:rPr lang="en-US" smtClean="0"/>
              <a:t>4/16/2012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CA548-9EED-4CE8-8DE0-F80E128868A6}" type="slidenum">
              <a:rPr lang="en-US" smtClean="0"/>
              <a:t>‹#›</a:t>
            </a:fld>
            <a:endParaRPr lang="en-US" dirty="0"/>
          </a:p>
        </p:txBody>
      </p:sp>
    </p:spTree>
    <p:extLst>
      <p:ext uri="{BB962C8B-B14F-4D97-AF65-F5344CB8AC3E}">
        <p14:creationId xmlns:p14="http://schemas.microsoft.com/office/powerpoint/2010/main" val="79719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0757F6-4547-41A9-B180-380E333984A3}" type="datetimeFigureOut">
              <a:rPr lang="en-US" smtClean="0"/>
              <a:t>4/16/2012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E0CA548-9EED-4CE8-8DE0-F80E128868A6}"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notesSlide" Target="../notesSlides/notesSlide1.xml"/>
  <Relationship Id="rId3" Type="http://schemas.openxmlformats.org/officeDocument/2006/relationships/image" Target="../media/image3.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0.xml"/>
  <Relationship Id="rId3" Type="http://schemas.openxmlformats.org/officeDocument/2006/relationships/image" Target="../media/image14.png"/>
  <Relationship Id="rId4" Type="http://schemas.microsoft.com/office/2007/relationships/hdphoto" Target="../media/hdphoto11.wdp"/>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themeOverride" Target="../theme/themeOverride1.xml"/>
  <Relationship Id="rId2" Type="http://schemas.openxmlformats.org/officeDocument/2006/relationships/slideLayout" Target="../slideLayouts/slideLayout13.xml"/>
  <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image" Target="../media/image15.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4.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5.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6.xml"/>
  <Relationship Id="rId3" Type="http://schemas.openxmlformats.org/officeDocument/2006/relationships/image" Target="../media/image4.png"/>
  <Relationship Id="rId4" Type="http://schemas.microsoft.com/office/2007/relationships/hdphoto" Target="../media/hdphoto1.wdp"/>
  <Relationship Id="rId5" Type="http://schemas.openxmlformats.org/officeDocument/2006/relationships/image" Target="../media/image5.png"/>
  <Relationship Id="rId6" Type="http://schemas.microsoft.com/office/2007/relationships/hdphoto" Target="../media/hdphoto2.wdp"/>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3.xml"/>
  <Relationship Id="rId10" Type="http://schemas.microsoft.com/office/2007/relationships/hdphoto" Target="../media/hdphoto6.wdp"/>
  <Relationship Id="rId2" Type="http://schemas.openxmlformats.org/officeDocument/2006/relationships/notesSlide" Target="../notesSlides/notesSlide7.xml"/>
  <Relationship Id="rId3" Type="http://schemas.openxmlformats.org/officeDocument/2006/relationships/image" Target="../media/image6.png"/>
  <Relationship Id="rId4" Type="http://schemas.microsoft.com/office/2007/relationships/hdphoto" Target="../media/hdphoto3.wdp"/>
  <Relationship Id="rId5" Type="http://schemas.openxmlformats.org/officeDocument/2006/relationships/image" Target="../media/image7.png"/>
  <Relationship Id="rId6" Type="http://schemas.microsoft.com/office/2007/relationships/hdphoto" Target="../media/hdphoto4.wdp"/>
  <Relationship Id="rId7" Type="http://schemas.openxmlformats.org/officeDocument/2006/relationships/image" Target="../media/image8.png"/>
  <Relationship Id="rId8" Type="http://schemas.microsoft.com/office/2007/relationships/hdphoto" Target="../media/hdphoto5.wdp"/>
  <Relationship Id="rId9" Type="http://schemas.openxmlformats.org/officeDocument/2006/relationships/image" Target="../media/image9.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10.png"/>
  <Relationship Id="rId4" Type="http://schemas.microsoft.com/office/2007/relationships/hdphoto" Target="../media/hdphoto7.wdp"/>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image" Target="../media/image11.png"/>
  <Relationship Id="rId4" Type="http://schemas.microsoft.com/office/2007/relationships/hdphoto" Target="../media/hdphoto8.wdp"/>
  <Relationship Id="rId5" Type="http://schemas.openxmlformats.org/officeDocument/2006/relationships/image" Target="../media/image12.png"/>
  <Relationship Id="rId6" Type="http://schemas.microsoft.com/office/2007/relationships/hdphoto" Target="../media/hdphoto9.wdp"/>
  <Relationship Id="rId7" Type="http://schemas.openxmlformats.org/officeDocument/2006/relationships/image" Target="../media/image13.png"/>
  <Relationship Id="rId8" Type="http://schemas.microsoft.com/office/2007/relationships/hdphoto" Target="../media/hdphoto10.wdp"/>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6" name="Picture 18" descr="S:\Nutrition and Education\Marketing_and_materials\logos\FND LOGOS_101509\FND Logos\TDA Food Programs_combo_3E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45720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30435" name="Rectangle 3"/>
          <p:cNvSpPr>
            <a:spLocks noChangeArrowheads="1"/>
          </p:cNvSpPr>
          <p:nvPr/>
        </p:nvSpPr>
        <p:spPr bwMode="auto">
          <a:xfrm>
            <a:off x="533400" y="48006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90000"/>
              </a:lnSpc>
              <a:spcBef>
                <a:spcPct val="20000"/>
              </a:spcBef>
            </a:pPr>
            <a:r>
              <a:rPr lang="en-US" sz="3300" dirty="0">
                <a:latin typeface="+mj-lt"/>
                <a:ea typeface="+mj-ea"/>
                <a:cs typeface="+mj-cs"/>
              </a:rPr>
              <a:t>Texas Department of Agriculture (TDA)</a:t>
            </a:r>
          </a:p>
          <a:p>
            <a:pPr algn="ctr">
              <a:lnSpc>
                <a:spcPct val="90000"/>
              </a:lnSpc>
              <a:spcBef>
                <a:spcPct val="20000"/>
              </a:spcBef>
            </a:pP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149195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b="1" i="1" u="sng" dirty="0" smtClean="0"/>
              <a:t>Nutritional </a:t>
            </a:r>
            <a:r>
              <a:rPr lang="en-US" sz="2800" b="1" i="1" u="sng" dirty="0"/>
              <a:t>Changes </a:t>
            </a:r>
            <a:r>
              <a:rPr lang="en-US" sz="2800" b="1" i="1" u="sng" dirty="0" smtClean="0"/>
              <a:t>Enacted by </a:t>
            </a:r>
            <a:r>
              <a:rPr lang="en-US" sz="2800" b="1" i="1" u="sng" dirty="0"/>
              <a:t>the USDA</a:t>
            </a:r>
            <a:r>
              <a:rPr lang="en-US" sz="2800" dirty="0" smtClean="0"/>
              <a:t/>
            </a:r>
            <a:br>
              <a:rPr lang="en-US" sz="2800" dirty="0" smtClean="0"/>
            </a:br>
            <a:r>
              <a:rPr lang="en-US" sz="2800" dirty="0"/>
              <a:t>National School Lunch and Breakfast Programs</a:t>
            </a:r>
          </a:p>
        </p:txBody>
      </p:sp>
      <p:sp>
        <p:nvSpPr>
          <p:cNvPr id="3" name="Content Placeholder 2"/>
          <p:cNvSpPr>
            <a:spLocks noGrp="1"/>
          </p:cNvSpPr>
          <p:nvPr>
            <p:ph sz="quarter" idx="1"/>
          </p:nvPr>
        </p:nvSpPr>
        <p:spPr>
          <a:xfrm>
            <a:off x="301752" y="1527048"/>
            <a:ext cx="8503920" cy="4721352"/>
          </a:xfrm>
        </p:spPr>
        <p:txBody>
          <a:bodyPr>
            <a:normAutofit fontScale="77500" lnSpcReduction="20000"/>
          </a:bodyPr>
          <a:lstStyle/>
          <a:p>
            <a:r>
              <a:rPr lang="en-US" dirty="0" smtClean="0"/>
              <a:t>Sodium will be lowered </a:t>
            </a:r>
            <a:r>
              <a:rPr lang="en-US" b="1" dirty="0" smtClean="0"/>
              <a:t>over a </a:t>
            </a:r>
            <a:r>
              <a:rPr lang="en-US" sz="3100" b="1" dirty="0" smtClean="0"/>
              <a:t>10 year </a:t>
            </a:r>
            <a:r>
              <a:rPr lang="en-US" b="1" dirty="0" smtClean="0"/>
              <a:t>period</a:t>
            </a:r>
          </a:p>
          <a:p>
            <a:endParaRPr lang="en-US" dirty="0" smtClean="0"/>
          </a:p>
          <a:p>
            <a:r>
              <a:rPr lang="en-US" dirty="0" smtClean="0"/>
              <a:t> Sodium targets will occur in  3 phases.                                </a:t>
            </a:r>
          </a:p>
          <a:p>
            <a:r>
              <a:rPr lang="en-US" dirty="0" smtClean="0"/>
              <a:t> Those sodium targets include:</a:t>
            </a:r>
          </a:p>
          <a:p>
            <a:pPr marL="274320" lvl="1" indent="0">
              <a:buNone/>
            </a:pP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USDA will continue to perform  research in the                                 area of sodium reduction and  its impacts.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945" b="98481" l="2899" r="89648"/>
                    </a14:imgEffect>
                  </a14:imgLayer>
                </a14:imgProps>
              </a:ext>
              <a:ext uri="{28A0092B-C50C-407E-A947-70E740481C1C}">
                <a14:useLocalDpi xmlns:a14="http://schemas.microsoft.com/office/drawing/2010/main" val="0"/>
              </a:ext>
            </a:extLst>
          </a:blip>
          <a:stretch>
            <a:fillRect/>
          </a:stretch>
        </p:blipFill>
        <p:spPr>
          <a:xfrm>
            <a:off x="7315200" y="685800"/>
            <a:ext cx="2209800" cy="36172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114932246"/>
              </p:ext>
            </p:extLst>
          </p:nvPr>
        </p:nvGraphicFramePr>
        <p:xfrm>
          <a:off x="838200" y="3048000"/>
          <a:ext cx="6096000" cy="1935480"/>
        </p:xfrm>
        <a:graphic>
          <a:graphicData uri="http://schemas.openxmlformats.org/drawingml/2006/table">
            <a:tbl>
              <a:tblPr firstRow="1" bandRow="1">
                <a:tableStyleId>{5C22544A-7EE6-4342-B048-85BDC9FD1C3A}</a:tableStyleId>
              </a:tblPr>
              <a:tblGrid>
                <a:gridCol w="1524000"/>
                <a:gridCol w="1524000"/>
                <a:gridCol w="1524000"/>
                <a:gridCol w="1524000"/>
              </a:tblGrid>
              <a:tr h="822960">
                <a:tc>
                  <a:txBody>
                    <a:bodyPr/>
                    <a:lstStyle/>
                    <a:p>
                      <a:r>
                        <a:rPr lang="en-US" sz="1200" dirty="0" smtClean="0"/>
                        <a:t>Age</a:t>
                      </a:r>
                      <a:r>
                        <a:rPr lang="en-US" sz="1200" baseline="0" dirty="0" smtClean="0"/>
                        <a:t> Group</a:t>
                      </a:r>
                      <a:endParaRPr lang="en-US" sz="1200" dirty="0"/>
                    </a:p>
                  </a:txBody>
                  <a:tcPr/>
                </a:tc>
                <a:tc>
                  <a:txBody>
                    <a:bodyPr/>
                    <a:lstStyle/>
                    <a:p>
                      <a:r>
                        <a:rPr lang="en-US" sz="1200" dirty="0" smtClean="0"/>
                        <a:t>Target 1</a:t>
                      </a:r>
                      <a:endParaRPr kumimoji="0" lang="en-US" sz="1200" b="0" i="0" u="none" strike="noStrike" kern="1200" baseline="0" dirty="0" smtClean="0">
                        <a:solidFill>
                          <a:schemeClr val="lt1"/>
                        </a:solidFill>
                        <a:latin typeface="+mn-lt"/>
                        <a:ea typeface="+mn-ea"/>
                        <a:cs typeface="+mn-cs"/>
                      </a:endParaRPr>
                    </a:p>
                    <a:p>
                      <a:r>
                        <a:rPr kumimoji="0" lang="en-US" sz="1200" b="1" i="0" u="none" strike="noStrike" kern="1200" baseline="0" dirty="0" smtClean="0">
                          <a:solidFill>
                            <a:schemeClr val="lt1"/>
                          </a:solidFill>
                          <a:latin typeface="+mn-lt"/>
                          <a:ea typeface="+mn-ea"/>
                          <a:cs typeface="+mn-cs"/>
                        </a:rPr>
                        <a:t>SY 2014-15 </a:t>
                      </a:r>
                      <a:r>
                        <a:rPr kumimoji="0" lang="en-US" sz="1200" b="0" i="0" u="none" strike="noStrike" kern="1200" baseline="0" dirty="0" smtClean="0">
                          <a:solidFill>
                            <a:schemeClr val="lt1"/>
                          </a:solidFill>
                          <a:latin typeface="+mn-lt"/>
                          <a:ea typeface="+mn-ea"/>
                          <a:cs typeface="+mn-cs"/>
                        </a:rPr>
                        <a:t>	</a:t>
                      </a:r>
                    </a:p>
                    <a:p>
                      <a:endParaRPr lang="en-US" sz="1200" dirty="0"/>
                    </a:p>
                  </a:txBody>
                  <a:tcPr/>
                </a:tc>
                <a:tc>
                  <a:txBody>
                    <a:bodyPr/>
                    <a:lstStyle/>
                    <a:p>
                      <a:r>
                        <a:rPr lang="en-US" sz="1200" dirty="0" smtClean="0"/>
                        <a:t>Target 2</a:t>
                      </a:r>
                      <a:endParaRPr kumimoji="0" lang="en-US" sz="1200" b="0" i="0" u="none" strike="noStrike" kern="1200" baseline="0" dirty="0" smtClean="0">
                        <a:solidFill>
                          <a:schemeClr val="lt1"/>
                        </a:solidFill>
                        <a:latin typeface="+mn-lt"/>
                        <a:ea typeface="+mn-ea"/>
                        <a:cs typeface="+mn-cs"/>
                      </a:endParaRPr>
                    </a:p>
                    <a:p>
                      <a:r>
                        <a:rPr kumimoji="0" lang="en-US" sz="1200" b="1" i="0" u="none" strike="noStrike" kern="1200" baseline="0" dirty="0" smtClean="0">
                          <a:solidFill>
                            <a:schemeClr val="lt1"/>
                          </a:solidFill>
                          <a:latin typeface="+mn-lt"/>
                          <a:ea typeface="+mn-ea"/>
                          <a:cs typeface="+mn-cs"/>
                        </a:rPr>
                        <a:t>SY 2017-18 </a:t>
                      </a:r>
                      <a:r>
                        <a:rPr kumimoji="0" lang="en-US" sz="1200" b="0" i="0" u="none" strike="noStrike" kern="1200" baseline="0" dirty="0" smtClean="0">
                          <a:solidFill>
                            <a:schemeClr val="lt1"/>
                          </a:solidFill>
                          <a:latin typeface="+mn-lt"/>
                          <a:ea typeface="+mn-ea"/>
                          <a:cs typeface="+mn-cs"/>
                        </a:rPr>
                        <a:t>	</a:t>
                      </a:r>
                    </a:p>
                    <a:p>
                      <a:endParaRPr lang="en-US" sz="1200" dirty="0"/>
                    </a:p>
                  </a:txBody>
                  <a:tcPr/>
                </a:tc>
                <a:tc>
                  <a:txBody>
                    <a:bodyPr/>
                    <a:lstStyle/>
                    <a:p>
                      <a:r>
                        <a:rPr lang="en-US" sz="1200" dirty="0" smtClean="0"/>
                        <a:t>Final</a:t>
                      </a:r>
                      <a:r>
                        <a:rPr lang="en-US" sz="1200" baseline="0" dirty="0" smtClean="0"/>
                        <a:t> Target</a:t>
                      </a:r>
                      <a:endParaRPr kumimoji="0" lang="en-US" sz="1200" b="0" i="0" u="none" strike="noStrike" kern="1200" baseline="0" dirty="0" smtClean="0">
                        <a:solidFill>
                          <a:schemeClr val="lt1"/>
                        </a:solidFill>
                        <a:latin typeface="+mn-lt"/>
                        <a:ea typeface="+mn-ea"/>
                        <a:cs typeface="+mn-cs"/>
                      </a:endParaRPr>
                    </a:p>
                    <a:p>
                      <a:r>
                        <a:rPr kumimoji="0" lang="en-US" sz="1200" b="1" i="0" u="none" strike="noStrike" kern="1200" baseline="0" dirty="0" smtClean="0">
                          <a:solidFill>
                            <a:schemeClr val="lt1"/>
                          </a:solidFill>
                          <a:latin typeface="+mn-lt"/>
                          <a:ea typeface="+mn-ea"/>
                          <a:cs typeface="+mn-cs"/>
                        </a:rPr>
                        <a:t>SY 2022-23 </a:t>
                      </a:r>
                      <a:r>
                        <a:rPr kumimoji="0" lang="en-US" sz="1200" b="0" i="0" u="none" strike="noStrike" kern="1200" baseline="0" dirty="0" smtClean="0">
                          <a:solidFill>
                            <a:schemeClr val="lt1"/>
                          </a:solidFill>
                          <a:latin typeface="+mn-lt"/>
                          <a:ea typeface="+mn-ea"/>
                          <a:cs typeface="+mn-cs"/>
                        </a:rPr>
                        <a:t>	</a:t>
                      </a:r>
                    </a:p>
                    <a:p>
                      <a:endParaRPr lang="en-US" sz="1200" dirty="0"/>
                    </a:p>
                  </a:txBody>
                  <a:tcPr/>
                </a:tc>
              </a:tr>
              <a:tr h="370840">
                <a:tc>
                  <a:txBody>
                    <a:bodyPr/>
                    <a:lstStyle/>
                    <a:p>
                      <a:r>
                        <a:rPr lang="en-US" sz="1600" dirty="0" smtClean="0"/>
                        <a:t>K-5</a:t>
                      </a:r>
                      <a:endParaRPr lang="en-US" sz="1600" dirty="0"/>
                    </a:p>
                  </a:txBody>
                  <a:tcPr/>
                </a:tc>
                <a:tc>
                  <a:txBody>
                    <a:bodyPr/>
                    <a:lstStyle/>
                    <a:p>
                      <a:r>
                        <a:rPr lang="en-US" sz="1600" dirty="0" smtClean="0"/>
                        <a:t>&lt; 540 mg</a:t>
                      </a:r>
                      <a:endParaRPr lang="en-US" sz="1600" dirty="0"/>
                    </a:p>
                  </a:txBody>
                  <a:tcPr/>
                </a:tc>
                <a:tc>
                  <a:txBody>
                    <a:bodyPr/>
                    <a:lstStyle/>
                    <a:p>
                      <a:r>
                        <a:rPr lang="en-US" sz="1600" dirty="0" smtClean="0"/>
                        <a:t>&lt; 485 mg</a:t>
                      </a:r>
                      <a:endParaRPr lang="en-US" sz="1600" dirty="0"/>
                    </a:p>
                  </a:txBody>
                  <a:tcPr/>
                </a:tc>
                <a:tc>
                  <a:txBody>
                    <a:bodyPr/>
                    <a:lstStyle/>
                    <a:p>
                      <a:r>
                        <a:rPr lang="en-US" sz="1600" dirty="0" smtClean="0"/>
                        <a:t>&lt; 430 mg</a:t>
                      </a:r>
                      <a:endParaRPr lang="en-US" sz="1600" dirty="0"/>
                    </a:p>
                  </a:txBody>
                  <a:tcPr/>
                </a:tc>
              </a:tr>
              <a:tr h="370840">
                <a:tc>
                  <a:txBody>
                    <a:bodyPr/>
                    <a:lstStyle/>
                    <a:p>
                      <a:r>
                        <a:rPr lang="en-US" sz="1600" dirty="0" smtClean="0"/>
                        <a:t>6-8</a:t>
                      </a:r>
                      <a:endParaRPr lang="en-US" sz="1600" dirty="0"/>
                    </a:p>
                  </a:txBody>
                  <a:tcPr/>
                </a:tc>
                <a:tc>
                  <a:txBody>
                    <a:bodyPr/>
                    <a:lstStyle/>
                    <a:p>
                      <a:r>
                        <a:rPr lang="en-US" sz="1600" dirty="0" smtClean="0"/>
                        <a:t>&lt; 600 mg</a:t>
                      </a:r>
                      <a:endParaRPr lang="en-US" sz="1600" dirty="0"/>
                    </a:p>
                  </a:txBody>
                  <a:tcPr/>
                </a:tc>
                <a:tc>
                  <a:txBody>
                    <a:bodyPr/>
                    <a:lstStyle/>
                    <a:p>
                      <a:r>
                        <a:rPr lang="en-US" sz="1600" dirty="0" smtClean="0"/>
                        <a:t>&lt; 535  mg</a:t>
                      </a:r>
                      <a:endParaRPr lang="en-US" sz="1600" dirty="0"/>
                    </a:p>
                  </a:txBody>
                  <a:tcPr/>
                </a:tc>
                <a:tc>
                  <a:txBody>
                    <a:bodyPr/>
                    <a:lstStyle/>
                    <a:p>
                      <a:r>
                        <a:rPr lang="en-US" sz="1600" dirty="0" smtClean="0"/>
                        <a:t>&lt; 470 mg</a:t>
                      </a:r>
                      <a:endParaRPr lang="en-US" sz="1600" dirty="0"/>
                    </a:p>
                  </a:txBody>
                  <a:tcPr/>
                </a:tc>
              </a:tr>
              <a:tr h="370840">
                <a:tc>
                  <a:txBody>
                    <a:bodyPr/>
                    <a:lstStyle/>
                    <a:p>
                      <a:r>
                        <a:rPr lang="en-US" sz="1600" dirty="0" smtClean="0"/>
                        <a:t>9-12</a:t>
                      </a:r>
                      <a:endParaRPr lang="en-US" sz="1600" dirty="0"/>
                    </a:p>
                  </a:txBody>
                  <a:tcPr/>
                </a:tc>
                <a:tc>
                  <a:txBody>
                    <a:bodyPr/>
                    <a:lstStyle/>
                    <a:p>
                      <a:r>
                        <a:rPr lang="en-US" sz="1600" dirty="0" smtClean="0"/>
                        <a:t>&lt; 640  mg</a:t>
                      </a:r>
                      <a:endParaRPr lang="en-US" sz="1600" dirty="0"/>
                    </a:p>
                  </a:txBody>
                  <a:tcPr/>
                </a:tc>
                <a:tc>
                  <a:txBody>
                    <a:bodyPr/>
                    <a:lstStyle/>
                    <a:p>
                      <a:r>
                        <a:rPr lang="en-US" sz="1600" dirty="0" smtClean="0"/>
                        <a:t>&lt; 570 mg</a:t>
                      </a:r>
                      <a:endParaRPr lang="en-US" sz="1600" dirty="0"/>
                    </a:p>
                  </a:txBody>
                  <a:tcPr/>
                </a:tc>
                <a:tc>
                  <a:txBody>
                    <a:bodyPr/>
                    <a:lstStyle/>
                    <a:p>
                      <a:r>
                        <a:rPr lang="en-US" sz="1600" dirty="0" smtClean="0"/>
                        <a:t>&lt; 500 mg</a:t>
                      </a:r>
                      <a:endParaRPr lang="en-US" sz="1600" dirty="0"/>
                    </a:p>
                  </a:txBody>
                  <a:tcPr/>
                </a:tc>
              </a:tr>
            </a:tbl>
          </a:graphicData>
        </a:graphic>
      </p:graphicFrame>
    </p:spTree>
    <p:extLst>
      <p:ext uri="{BB962C8B-B14F-4D97-AF65-F5344CB8AC3E}">
        <p14:creationId xmlns:p14="http://schemas.microsoft.com/office/powerpoint/2010/main" val="827576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Estimates</a:t>
            </a:r>
            <a:endParaRPr lang="en-US" dirty="0"/>
          </a:p>
        </p:txBody>
      </p:sp>
      <p:sp>
        <p:nvSpPr>
          <p:cNvPr id="3" name="Content Placeholder 2"/>
          <p:cNvSpPr>
            <a:spLocks noGrp="1"/>
          </p:cNvSpPr>
          <p:nvPr>
            <p:ph sz="quarter" idx="1"/>
          </p:nvPr>
        </p:nvSpPr>
        <p:spPr/>
        <p:txBody>
          <a:bodyPr>
            <a:normAutofit/>
          </a:bodyPr>
          <a:lstStyle/>
          <a:p>
            <a:r>
              <a:rPr lang="en-US" sz="2400" dirty="0" smtClean="0"/>
              <a:t>USDA estimates that the cost of schools meals will increase in order to meet the new meal pattern requirements.  </a:t>
            </a:r>
          </a:p>
          <a:p>
            <a:pPr marL="0" indent="0">
              <a:buNone/>
            </a:pPr>
            <a:endParaRPr lang="en-US" sz="2400" dirty="0" smtClean="0"/>
          </a:p>
          <a:p>
            <a:r>
              <a:rPr lang="en-US" sz="2400" dirty="0" smtClean="0"/>
              <a:t>The biggest </a:t>
            </a:r>
            <a:r>
              <a:rPr lang="en-US" sz="2400" dirty="0"/>
              <a:t>contributors to </a:t>
            </a:r>
            <a:r>
              <a:rPr lang="en-US" sz="2400" dirty="0" smtClean="0"/>
              <a:t>the increased costs are related to serving </a:t>
            </a:r>
            <a:r>
              <a:rPr lang="en-US" sz="2400" dirty="0"/>
              <a:t>more vegetables and more fruit, and replacing </a:t>
            </a:r>
            <a:r>
              <a:rPr lang="en-US" sz="2400" dirty="0" smtClean="0"/>
              <a:t>refined </a:t>
            </a:r>
            <a:r>
              <a:rPr lang="en-US" sz="2400" dirty="0"/>
              <a:t>grains with whole </a:t>
            </a:r>
            <a:r>
              <a:rPr lang="en-US" sz="2400" dirty="0" smtClean="0"/>
              <a:t>grains</a:t>
            </a:r>
          </a:p>
          <a:p>
            <a:pPr marL="274320" lvl="1" indent="0">
              <a:buNone/>
            </a:pPr>
            <a:endParaRPr lang="en-US" sz="2300" dirty="0" smtClean="0"/>
          </a:p>
          <a:p>
            <a:pPr marL="27432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6931363"/>
              </p:ext>
            </p:extLst>
          </p:nvPr>
        </p:nvGraphicFramePr>
        <p:xfrm>
          <a:off x="762000" y="4343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gridSpan="3">
                  <a:txBody>
                    <a:bodyPr/>
                    <a:lstStyle/>
                    <a:p>
                      <a:r>
                        <a:rPr lang="en-US" dirty="0" smtClean="0"/>
                        <a:t>Estimated</a:t>
                      </a:r>
                      <a:r>
                        <a:rPr lang="en-US" baseline="0" dirty="0" smtClean="0"/>
                        <a:t> Cost Increase </a:t>
                      </a:r>
                      <a:r>
                        <a:rPr lang="en-US" sz="1200" baseline="0" dirty="0" smtClean="0"/>
                        <a:t>(as compared to prior requirements)</a:t>
                      </a:r>
                      <a:endParaRPr lang="en-US" sz="1200"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SY 2012-13</a:t>
                      </a:r>
                      <a:r>
                        <a:rPr lang="en-US" b="1" baseline="0" dirty="0" smtClean="0"/>
                        <a:t> </a:t>
                      </a:r>
                      <a:endParaRPr lang="en-US" b="1" dirty="0"/>
                    </a:p>
                  </a:txBody>
                  <a:tcPr/>
                </a:tc>
                <a:tc>
                  <a:txBody>
                    <a:bodyPr/>
                    <a:lstStyle/>
                    <a:p>
                      <a:r>
                        <a:rPr lang="en-US" b="1" dirty="0" smtClean="0"/>
                        <a:t>SY 2013-2014</a:t>
                      </a:r>
                      <a:endParaRPr lang="en-US" b="1" dirty="0"/>
                    </a:p>
                  </a:txBody>
                  <a:tcPr/>
                </a:tc>
              </a:tr>
              <a:tr h="370840">
                <a:tc>
                  <a:txBody>
                    <a:bodyPr/>
                    <a:lstStyle/>
                    <a:p>
                      <a:r>
                        <a:rPr lang="en-US" b="1" dirty="0" smtClean="0"/>
                        <a:t>Lunch</a:t>
                      </a:r>
                      <a:endParaRPr lang="en-US" b="1" dirty="0"/>
                    </a:p>
                  </a:txBody>
                  <a:tcPr/>
                </a:tc>
                <a:tc>
                  <a:txBody>
                    <a:bodyPr/>
                    <a:lstStyle/>
                    <a:p>
                      <a:r>
                        <a:rPr lang="en-US" dirty="0" smtClean="0"/>
                        <a:t>2.5 cents/meal</a:t>
                      </a:r>
                      <a:endParaRPr lang="en-US" dirty="0"/>
                    </a:p>
                  </a:txBody>
                  <a:tcPr/>
                </a:tc>
                <a:tc>
                  <a:txBody>
                    <a:bodyPr/>
                    <a:lstStyle/>
                    <a:p>
                      <a:r>
                        <a:rPr lang="en-US" dirty="0" smtClean="0"/>
                        <a:t>5 cents/meal</a:t>
                      </a:r>
                      <a:endParaRPr lang="en-US" dirty="0"/>
                    </a:p>
                  </a:txBody>
                  <a:tcPr/>
                </a:tc>
              </a:tr>
              <a:tr h="370840">
                <a:tc>
                  <a:txBody>
                    <a:bodyPr/>
                    <a:lstStyle/>
                    <a:p>
                      <a:r>
                        <a:rPr lang="en-US" b="1" dirty="0" smtClean="0"/>
                        <a:t>Breakfast</a:t>
                      </a:r>
                      <a:endParaRPr lang="en-US" b="1" dirty="0"/>
                    </a:p>
                  </a:txBody>
                  <a:tcPr/>
                </a:tc>
                <a:tc>
                  <a:txBody>
                    <a:bodyPr/>
                    <a:lstStyle/>
                    <a:p>
                      <a:r>
                        <a:rPr lang="en-US" dirty="0" smtClean="0"/>
                        <a:t>N/A</a:t>
                      </a:r>
                      <a:endParaRPr lang="en-US" dirty="0"/>
                    </a:p>
                  </a:txBody>
                  <a:tcPr/>
                </a:tc>
                <a:tc>
                  <a:txBody>
                    <a:bodyPr/>
                    <a:lstStyle/>
                    <a:p>
                      <a:r>
                        <a:rPr lang="en-US" dirty="0" smtClean="0"/>
                        <a:t>14 cents/meal</a:t>
                      </a:r>
                      <a:endParaRPr lang="en-US" dirty="0"/>
                    </a:p>
                  </a:txBody>
                  <a:tcPr/>
                </a:tc>
              </a:tr>
            </a:tbl>
          </a:graphicData>
        </a:graphic>
      </p:graphicFrame>
    </p:spTree>
    <p:extLst>
      <p:ext uri="{BB962C8B-B14F-4D97-AF65-F5344CB8AC3E}">
        <p14:creationId xmlns:p14="http://schemas.microsoft.com/office/powerpoint/2010/main" val="158567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sp>
        <p:nvSpPr>
          <p:cNvPr id="3" name="Content Placeholder 2"/>
          <p:cNvSpPr>
            <a:spLocks noGrp="1"/>
          </p:cNvSpPr>
          <p:nvPr>
            <p:ph sz="quarter" idx="1"/>
          </p:nvPr>
        </p:nvSpPr>
        <p:spPr/>
        <p:txBody>
          <a:bodyPr>
            <a:normAutofit/>
          </a:bodyPr>
          <a:lstStyle/>
          <a:p>
            <a:r>
              <a:rPr lang="en-US" sz="2000" dirty="0" smtClean="0"/>
              <a:t>Texas has led the nation to raise the bar for school meals in our state.  Because of this, Texas schools are well positioned to meet some of the new requirements.  </a:t>
            </a:r>
          </a:p>
          <a:p>
            <a:endParaRPr lang="en-US" sz="2000" dirty="0" smtClean="0"/>
          </a:p>
          <a:p>
            <a:r>
              <a:rPr lang="en-US" sz="2000" dirty="0" smtClean="0"/>
              <a:t>During </a:t>
            </a:r>
            <a:r>
              <a:rPr lang="en-US" sz="2000" dirty="0"/>
              <a:t>the School Year 2010 – 2011, </a:t>
            </a:r>
            <a:r>
              <a:rPr lang="en-US" sz="2000" dirty="0" smtClean="0"/>
              <a:t>nutrient analysis was performed for </a:t>
            </a:r>
            <a:r>
              <a:rPr lang="en-US" sz="2000" dirty="0"/>
              <a:t>244 </a:t>
            </a:r>
            <a:r>
              <a:rPr lang="en-US" sz="2000" dirty="0" smtClean="0"/>
              <a:t>Texas schools.  Below is a comparison of  the analysis results to the new school meal pattern regulations</a:t>
            </a:r>
            <a:endParaRPr lang="en-US" sz="1600" dirty="0" smtClean="0"/>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721663498"/>
              </p:ext>
            </p:extLst>
          </p:nvPr>
        </p:nvGraphicFramePr>
        <p:xfrm>
          <a:off x="762000" y="4267200"/>
          <a:ext cx="6096000" cy="1813560"/>
        </p:xfrm>
        <a:graphic>
          <a:graphicData uri="http://schemas.openxmlformats.org/drawingml/2006/table">
            <a:tbl>
              <a:tblPr firstRow="1" bandRow="1">
                <a:tableStyleId>{5C22544A-7EE6-4342-B048-85BDC9FD1C3A}</a:tableStyleId>
              </a:tblPr>
              <a:tblGrid>
                <a:gridCol w="2032000"/>
                <a:gridCol w="2032000"/>
                <a:gridCol w="2032000"/>
              </a:tblGrid>
              <a:tr h="563880">
                <a:tc>
                  <a:txBody>
                    <a:bodyPr/>
                    <a:lstStyle/>
                    <a:p>
                      <a:r>
                        <a:rPr lang="en-US" sz="1400" dirty="0" smtClean="0"/>
                        <a:t>Requirement</a:t>
                      </a:r>
                      <a:r>
                        <a:rPr lang="en-US" sz="1400" baseline="0" dirty="0" smtClean="0"/>
                        <a:t> Area</a:t>
                      </a:r>
                      <a:endParaRPr lang="en-US" sz="1400" dirty="0"/>
                    </a:p>
                  </a:txBody>
                  <a:tcPr/>
                </a:tc>
                <a:tc>
                  <a:txBody>
                    <a:bodyPr/>
                    <a:lstStyle/>
                    <a:p>
                      <a:pPr algn="ctr"/>
                      <a:r>
                        <a:rPr lang="en-US" sz="1400" dirty="0" smtClean="0"/>
                        <a:t>2010-2011</a:t>
                      </a:r>
                      <a:r>
                        <a:rPr lang="en-US" sz="1400" baseline="0" dirty="0" smtClean="0"/>
                        <a:t> Nutrient Analysis</a:t>
                      </a:r>
                      <a:endParaRPr lang="en-US" sz="1400" dirty="0"/>
                    </a:p>
                  </a:txBody>
                  <a:tcPr/>
                </a:tc>
                <a:tc>
                  <a:txBody>
                    <a:bodyPr/>
                    <a:lstStyle/>
                    <a:p>
                      <a:pPr algn="ctr"/>
                      <a:r>
                        <a:rPr lang="en-US" sz="1400" dirty="0" smtClean="0"/>
                        <a:t>New Meal</a:t>
                      </a:r>
                      <a:r>
                        <a:rPr lang="en-US" sz="1400" baseline="0" dirty="0" smtClean="0"/>
                        <a:t> Pattern </a:t>
                      </a:r>
                      <a:r>
                        <a:rPr lang="en-US" sz="1400" dirty="0" smtClean="0"/>
                        <a:t>Requirement</a:t>
                      </a:r>
                      <a:endParaRPr lang="en-US" sz="1400" dirty="0"/>
                    </a:p>
                  </a:txBody>
                  <a:tcPr/>
                </a:tc>
              </a:tr>
              <a:tr h="370840">
                <a:tc>
                  <a:txBody>
                    <a:bodyPr/>
                    <a:lstStyle/>
                    <a:p>
                      <a:r>
                        <a:rPr lang="en-US" sz="1400" b="1" dirty="0" smtClean="0"/>
                        <a:t>Trans-fat</a:t>
                      </a:r>
                      <a:endParaRPr lang="en-US" sz="1400" b="1" dirty="0"/>
                    </a:p>
                  </a:txBody>
                  <a:tcPr/>
                </a:tc>
                <a:tc>
                  <a:txBody>
                    <a:bodyPr/>
                    <a:lstStyle/>
                    <a:p>
                      <a:r>
                        <a:rPr lang="en-US" sz="1400" dirty="0" smtClean="0"/>
                        <a:t>.97% (</a:t>
                      </a:r>
                      <a:r>
                        <a:rPr lang="en-US" sz="1400" smtClean="0"/>
                        <a:t>percentage of </a:t>
                      </a:r>
                      <a:r>
                        <a:rPr kumimoji="0" lang="en-US" sz="1400" kern="1200" smtClean="0">
                          <a:solidFill>
                            <a:schemeClr val="dk1"/>
                          </a:solidFill>
                          <a:latin typeface="+mn-lt"/>
                          <a:ea typeface="+mn-ea"/>
                          <a:cs typeface="+mn-cs"/>
                        </a:rPr>
                        <a:t>trans </a:t>
                      </a:r>
                      <a:r>
                        <a:rPr kumimoji="0" lang="en-US" sz="1400" kern="1200" dirty="0" smtClean="0">
                          <a:solidFill>
                            <a:schemeClr val="dk1"/>
                          </a:solidFill>
                          <a:latin typeface="+mn-lt"/>
                          <a:ea typeface="+mn-ea"/>
                          <a:cs typeface="+mn-cs"/>
                        </a:rPr>
                        <a:t>fat to total calories)</a:t>
                      </a:r>
                      <a:endParaRPr lang="en-US" sz="1400" dirty="0"/>
                    </a:p>
                  </a:txBody>
                  <a:tcPr/>
                </a:tc>
                <a:tc>
                  <a:txBody>
                    <a:bodyPr/>
                    <a:lstStyle/>
                    <a:p>
                      <a:r>
                        <a:rPr lang="en-US" sz="1400" dirty="0" smtClean="0"/>
                        <a:t>0</a:t>
                      </a:r>
                      <a:r>
                        <a:rPr lang="en-US" sz="1400" baseline="0" dirty="0" smtClean="0"/>
                        <a:t> grams, per servings, per label</a:t>
                      </a:r>
                      <a:endParaRPr lang="en-US" sz="1400" dirty="0"/>
                    </a:p>
                  </a:txBody>
                  <a:tcPr/>
                </a:tc>
              </a:tr>
              <a:tr h="370840">
                <a:tc>
                  <a:txBody>
                    <a:bodyPr/>
                    <a:lstStyle/>
                    <a:p>
                      <a:r>
                        <a:rPr lang="en-US" sz="1400" b="1" dirty="0" smtClean="0"/>
                        <a:t>Sodium</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1623.98</a:t>
                      </a:r>
                      <a:r>
                        <a:rPr lang="en-US" sz="1400" baseline="0" dirty="0" smtClean="0"/>
                        <a:t> mg</a:t>
                      </a:r>
                      <a:endParaRPr lang="en-US" sz="1400" dirty="0" smtClean="0"/>
                    </a:p>
                  </a:txBody>
                  <a:tcPr/>
                </a:tc>
                <a:tc>
                  <a:txBody>
                    <a:bodyPr/>
                    <a:lstStyle/>
                    <a:p>
                      <a:r>
                        <a:rPr lang="en-US" sz="1400" dirty="0" smtClean="0"/>
                        <a:t>540-640 mg (target</a:t>
                      </a:r>
                      <a:r>
                        <a:rPr lang="en-US" sz="1400" baseline="0" dirty="0" smtClean="0"/>
                        <a:t> 1)</a:t>
                      </a:r>
                    </a:p>
                    <a:p>
                      <a:r>
                        <a:rPr lang="en-US" sz="1400" baseline="0" dirty="0" smtClean="0"/>
                        <a:t>                    (2014-2015)</a:t>
                      </a:r>
                      <a:endParaRPr lang="en-US" sz="1400" dirty="0"/>
                    </a:p>
                  </a:txBody>
                  <a:tcPr/>
                </a:tc>
              </a:tr>
            </a:tbl>
          </a:graphicData>
        </a:graphic>
      </p:graphicFrame>
    </p:spTree>
    <p:extLst>
      <p:ext uri="{BB962C8B-B14F-4D97-AF65-F5344CB8AC3E}">
        <p14:creationId xmlns:p14="http://schemas.microsoft.com/office/powerpoint/2010/main" val="50251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TPSNP</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Texas Public School Nutrition Policy  (TPSNP) is state law that supplements current USDA regulations regarding schools meals</a:t>
            </a:r>
          </a:p>
          <a:p>
            <a:pPr lvl="1"/>
            <a:r>
              <a:rPr lang="en-US" dirty="0" smtClean="0"/>
              <a:t>The State has the authority to be more restrictive than federal guidelines. The State may not be less restrictive than federal guidelines.</a:t>
            </a:r>
          </a:p>
          <a:p>
            <a:pPr marL="0" indent="0">
              <a:buNone/>
            </a:pPr>
            <a:endParaRPr lang="en-US" dirty="0" smtClean="0"/>
          </a:p>
          <a:p>
            <a:r>
              <a:rPr lang="en-US" dirty="0"/>
              <a:t>Schools must follow </a:t>
            </a:r>
            <a:r>
              <a:rPr lang="en-US" dirty="0" smtClean="0"/>
              <a:t>all nutrition regulations and guideline. Where </a:t>
            </a:r>
            <a:r>
              <a:rPr lang="en-US" dirty="0"/>
              <a:t>TPSNP </a:t>
            </a:r>
            <a:r>
              <a:rPr lang="en-US" dirty="0" smtClean="0"/>
              <a:t>and </a:t>
            </a:r>
            <a:r>
              <a:rPr lang="en-US" dirty="0"/>
              <a:t>Federal Regulations </a:t>
            </a:r>
            <a:r>
              <a:rPr lang="en-US" dirty="0" smtClean="0"/>
              <a:t>overlap, schools must use the more </a:t>
            </a:r>
            <a:r>
              <a:rPr lang="en-US" dirty="0"/>
              <a:t>stringent </a:t>
            </a:r>
            <a:r>
              <a:rPr lang="en-US" dirty="0" smtClean="0"/>
              <a:t>one</a:t>
            </a:r>
          </a:p>
          <a:p>
            <a:pPr marL="0" indent="0">
              <a:buNone/>
            </a:pPr>
            <a:endParaRPr lang="en-US" dirty="0"/>
          </a:p>
          <a:p>
            <a:r>
              <a:rPr lang="en-US" dirty="0" smtClean="0"/>
              <a:t>USDA regulations that are more stringent than current state law, regardless of whether addressed in TPSNP, must be followed</a:t>
            </a:r>
          </a:p>
          <a:p>
            <a:endParaRPr lang="en-US" dirty="0" smtClean="0"/>
          </a:p>
        </p:txBody>
      </p:sp>
    </p:spTree>
    <p:extLst>
      <p:ext uri="{BB962C8B-B14F-4D97-AF65-F5344CB8AC3E}">
        <p14:creationId xmlns:p14="http://schemas.microsoft.com/office/powerpoint/2010/main" val="38803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dirty="0" smtClean="0"/>
              <a:t>Texas Public School Nutrition Policy</a:t>
            </a:r>
            <a:endParaRPr lang="en-US" dirty="0"/>
          </a:p>
        </p:txBody>
      </p:sp>
      <p:sp>
        <p:nvSpPr>
          <p:cNvPr id="3" name="Content Placeholder 2"/>
          <p:cNvSpPr>
            <a:spLocks noGrp="1"/>
          </p:cNvSpPr>
          <p:nvPr>
            <p:ph sz="quarter" idx="1"/>
          </p:nvPr>
        </p:nvSpPr>
        <p:spPr/>
        <p:txBody>
          <a:bodyPr>
            <a:normAutofit/>
          </a:bodyPr>
          <a:lstStyle/>
          <a:p>
            <a:r>
              <a:rPr lang="en-US" dirty="0" smtClean="0"/>
              <a:t>The Texas Public School Nutrition Policy (TPSNP) still exceeds current USDA requirements in certain areas.  Specifically, TPSNP:</a:t>
            </a:r>
          </a:p>
          <a:p>
            <a:pPr lvl="2"/>
            <a:r>
              <a:rPr lang="en-US" dirty="0" smtClean="0"/>
              <a:t>limits fat </a:t>
            </a:r>
            <a:r>
              <a:rPr lang="en-US" dirty="0"/>
              <a:t>for individual food items (23 grams/per food item</a:t>
            </a:r>
            <a:r>
              <a:rPr lang="en-US" dirty="0" smtClean="0"/>
              <a:t>)</a:t>
            </a:r>
          </a:p>
          <a:p>
            <a:pPr lvl="2"/>
            <a:endParaRPr lang="en-US" dirty="0"/>
          </a:p>
          <a:p>
            <a:pPr lvl="2"/>
            <a:r>
              <a:rPr lang="en-US" dirty="0" smtClean="0"/>
              <a:t>eliminates </a:t>
            </a:r>
            <a:r>
              <a:rPr lang="en-US" dirty="0"/>
              <a:t>deep-fat frying as a method of on-site </a:t>
            </a:r>
            <a:r>
              <a:rPr lang="en-US" dirty="0" smtClean="0"/>
              <a:t>preparation</a:t>
            </a:r>
          </a:p>
          <a:p>
            <a:pPr lvl="2"/>
            <a:endParaRPr lang="en-US" dirty="0"/>
          </a:p>
          <a:p>
            <a:pPr lvl="2"/>
            <a:r>
              <a:rPr lang="en-US" dirty="0" smtClean="0"/>
              <a:t>establishes </a:t>
            </a:r>
            <a:r>
              <a:rPr lang="en-US" dirty="0"/>
              <a:t>portion sizes for french fries and other fried potato </a:t>
            </a:r>
            <a:r>
              <a:rPr lang="en-US" dirty="0" smtClean="0"/>
              <a:t>products. </a:t>
            </a:r>
            <a:endParaRPr lang="en-US" dirty="0">
              <a:solidFill>
                <a:srgbClr val="FF0000"/>
              </a:solidFill>
            </a:endParaRPr>
          </a:p>
          <a:p>
            <a:pPr marL="594360" lvl="2" indent="0">
              <a:buNone/>
            </a:pPr>
            <a:endParaRPr lang="en-US" dirty="0" smtClean="0"/>
          </a:p>
          <a:p>
            <a:pPr lvl="2"/>
            <a:r>
              <a:rPr lang="en-US" dirty="0" smtClean="0"/>
              <a:t>limits </a:t>
            </a:r>
            <a:r>
              <a:rPr lang="en-US" dirty="0"/>
              <a:t>for the frequency of serving french fries and other fried potato products</a:t>
            </a:r>
          </a:p>
        </p:txBody>
      </p:sp>
    </p:spTree>
    <p:extLst>
      <p:ext uri="{BB962C8B-B14F-4D97-AF65-F5344CB8AC3E}">
        <p14:creationId xmlns:p14="http://schemas.microsoft.com/office/powerpoint/2010/main" val="2685627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a:t>Changes to the Texas Public School Nutrition Policy</a:t>
            </a:r>
          </a:p>
        </p:txBody>
      </p:sp>
      <p:sp>
        <p:nvSpPr>
          <p:cNvPr id="3" name="Content Placeholder 2"/>
          <p:cNvSpPr>
            <a:spLocks noGrp="1"/>
          </p:cNvSpPr>
          <p:nvPr>
            <p:ph sz="quarter" idx="1"/>
          </p:nvPr>
        </p:nvSpPr>
        <p:spPr/>
        <p:txBody>
          <a:bodyPr>
            <a:normAutofit fontScale="92500" lnSpcReduction="20000"/>
          </a:bodyPr>
          <a:lstStyle/>
          <a:p>
            <a:r>
              <a:rPr lang="en-US" dirty="0" smtClean="0"/>
              <a:t>Changes will be made to the actual Texas Agriculture Code to align  TPSNP with new USDA requirements.  Areas that TPSNP and USDA requirements conflict are:</a:t>
            </a:r>
          </a:p>
          <a:p>
            <a:pPr lvl="2"/>
            <a:r>
              <a:rPr lang="en-US" dirty="0"/>
              <a:t>Milk: </a:t>
            </a:r>
            <a:r>
              <a:rPr lang="en-US" dirty="0" smtClean="0"/>
              <a:t>TPSNP allows all fat contents, but limits portion </a:t>
            </a:r>
            <a:r>
              <a:rPr lang="en-US" dirty="0"/>
              <a:t>size and sugar </a:t>
            </a:r>
            <a:r>
              <a:rPr lang="en-US" dirty="0" smtClean="0"/>
              <a:t>content; USDA requirements restrict milk to non-fat or low-fat</a:t>
            </a:r>
            <a:endParaRPr lang="en-US" dirty="0"/>
          </a:p>
          <a:p>
            <a:pPr marL="594360" lvl="2" indent="0">
              <a:buNone/>
            </a:pPr>
            <a:endParaRPr lang="en-US" dirty="0"/>
          </a:p>
          <a:p>
            <a:pPr lvl="2"/>
            <a:r>
              <a:rPr lang="en-US" dirty="0"/>
              <a:t>Trans fats: </a:t>
            </a:r>
            <a:r>
              <a:rPr lang="en-US" dirty="0" smtClean="0"/>
              <a:t>TPSNP </a:t>
            </a:r>
            <a:r>
              <a:rPr lang="en-US" dirty="0"/>
              <a:t>encourages the purchase and use of products without trans </a:t>
            </a:r>
            <a:r>
              <a:rPr lang="en-US" dirty="0" smtClean="0"/>
              <a:t>fats; USDA requirements requires that food </a:t>
            </a:r>
            <a:r>
              <a:rPr lang="en-US" dirty="0"/>
              <a:t>products or </a:t>
            </a:r>
            <a:r>
              <a:rPr lang="en-US" dirty="0" smtClean="0"/>
              <a:t>ingredients contain </a:t>
            </a:r>
            <a:r>
              <a:rPr lang="en-US" dirty="0"/>
              <a:t>zero grams of trans fat per serving, per nutritional </a:t>
            </a:r>
            <a:r>
              <a:rPr lang="en-US" dirty="0" smtClean="0"/>
              <a:t>label</a:t>
            </a:r>
          </a:p>
          <a:p>
            <a:pPr marL="594360" lvl="2" indent="0">
              <a:buNone/>
            </a:pPr>
            <a:endParaRPr lang="en-US" dirty="0"/>
          </a:p>
          <a:p>
            <a:r>
              <a:rPr lang="en-US" dirty="0" smtClean="0"/>
              <a:t>In addition, TDA is aware that USDA will be publishing rules regarding competitive foods (i.e. foods sold in vending machines, a la carte lines, etc…).  These rules will have an impact on TPSNP</a:t>
            </a:r>
          </a:p>
          <a:p>
            <a:pPr marL="594360" lvl="2" indent="0">
              <a:buNone/>
            </a:pPr>
            <a:endParaRPr lang="en-US" dirty="0"/>
          </a:p>
          <a:p>
            <a:pPr marL="274320" lvl="1" indent="0">
              <a:buNone/>
            </a:pPr>
            <a:endParaRPr lang="en-US" dirty="0"/>
          </a:p>
        </p:txBody>
      </p:sp>
    </p:spTree>
    <p:extLst>
      <p:ext uri="{BB962C8B-B14F-4D97-AF65-F5344CB8AC3E}">
        <p14:creationId xmlns:p14="http://schemas.microsoft.com/office/powerpoint/2010/main" val="1812859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Requirements Not Addressed in TPSNP</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Federal regulations not addressed in TPSNP must be followed in order for a meal to be considered reimbursable.  These regulations include:</a:t>
            </a:r>
          </a:p>
          <a:p>
            <a:pPr lvl="1"/>
            <a:r>
              <a:rPr lang="en-US" dirty="0" smtClean="0"/>
              <a:t>Offer fruits and vegetables as two separate meal components</a:t>
            </a:r>
          </a:p>
          <a:p>
            <a:pPr lvl="1"/>
            <a:r>
              <a:rPr lang="en-US" dirty="0" smtClean="0"/>
              <a:t>Offer fruit daily at breakfast and lunch</a:t>
            </a:r>
          </a:p>
          <a:p>
            <a:pPr lvl="1"/>
            <a:r>
              <a:rPr lang="en-US" dirty="0" smtClean="0"/>
              <a:t>Offer vegetables daily at lunch</a:t>
            </a:r>
          </a:p>
          <a:p>
            <a:pPr lvl="1"/>
            <a:r>
              <a:rPr lang="en-US" dirty="0" smtClean="0"/>
              <a:t>Follow defined age/grade groupings</a:t>
            </a:r>
          </a:p>
          <a:p>
            <a:pPr lvl="1"/>
            <a:r>
              <a:rPr lang="en-US" dirty="0" smtClean="0"/>
              <a:t>Requires students to select a fruit or vegetable</a:t>
            </a:r>
          </a:p>
          <a:p>
            <a:pPr lvl="1"/>
            <a:r>
              <a:rPr lang="en-US" dirty="0" smtClean="0"/>
              <a:t>Weekly requirements for various types of vegetables</a:t>
            </a:r>
          </a:p>
          <a:p>
            <a:pPr lvl="1"/>
            <a:r>
              <a:rPr lang="en-US" dirty="0" smtClean="0"/>
              <a:t>Increases whole grain offerings</a:t>
            </a:r>
          </a:p>
          <a:p>
            <a:pPr lvl="1"/>
            <a:r>
              <a:rPr lang="en-US" dirty="0" smtClean="0"/>
              <a:t>Decreases calories</a:t>
            </a:r>
          </a:p>
          <a:p>
            <a:pPr lvl="1"/>
            <a:r>
              <a:rPr lang="en-US" dirty="0" smtClean="0"/>
              <a:t>Decreases sodium</a:t>
            </a:r>
          </a:p>
          <a:p>
            <a:pPr lvl="1"/>
            <a:r>
              <a:rPr lang="en-US" dirty="0" smtClean="0"/>
              <a:t>Menu planning will be based on food, rather than nutrients</a:t>
            </a:r>
          </a:p>
          <a:p>
            <a:pPr lvl="1"/>
            <a:r>
              <a:rPr lang="en-US" dirty="0" smtClean="0"/>
              <a:t>Increases state agency monitoring of compliance and frequency of reviews</a:t>
            </a:r>
            <a:endParaRPr lang="en-US" dirty="0"/>
          </a:p>
        </p:txBody>
      </p:sp>
    </p:spTree>
    <p:extLst>
      <p:ext uri="{BB962C8B-B14F-4D97-AF65-F5344CB8AC3E}">
        <p14:creationId xmlns:p14="http://schemas.microsoft.com/office/powerpoint/2010/main" val="17085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Texas Department of Agriculture</a:t>
            </a:r>
            <a:endParaRPr lang="en-US" dirty="0"/>
          </a:p>
        </p:txBody>
      </p:sp>
      <p:sp>
        <p:nvSpPr>
          <p:cNvPr id="3" name="Content Placeholder 2"/>
          <p:cNvSpPr>
            <a:spLocks noGrp="1"/>
          </p:cNvSpPr>
          <p:nvPr>
            <p:ph sz="quarter" idx="1"/>
          </p:nvPr>
        </p:nvSpPr>
        <p:spPr/>
        <p:txBody>
          <a:bodyPr>
            <a:normAutofit/>
          </a:bodyPr>
          <a:lstStyle/>
          <a:p>
            <a:r>
              <a:rPr lang="en-US" dirty="0"/>
              <a:t>TDA remains committed to improving the health of children </a:t>
            </a:r>
            <a:r>
              <a:rPr lang="en-US" dirty="0" smtClean="0"/>
              <a:t>and will </a:t>
            </a:r>
            <a:r>
              <a:rPr lang="en-US" dirty="0"/>
              <a:t>ensure schools comply with new meal </a:t>
            </a:r>
            <a:r>
              <a:rPr lang="en-US" dirty="0" smtClean="0"/>
              <a:t>standards</a:t>
            </a:r>
          </a:p>
          <a:p>
            <a:pPr marL="0" indent="0">
              <a:buNone/>
            </a:pPr>
            <a:endParaRPr lang="en-US" dirty="0" smtClean="0"/>
          </a:p>
          <a:p>
            <a:r>
              <a:rPr lang="en-US" dirty="0" smtClean="0"/>
              <a:t>TDA continues to promote </a:t>
            </a:r>
          </a:p>
          <a:p>
            <a:pPr marL="0" indent="0">
              <a:buNone/>
            </a:pPr>
            <a:r>
              <a:rPr lang="en-US" dirty="0" smtClean="0"/>
              <a:t>    the 3E’s of Healthy Living– </a:t>
            </a:r>
          </a:p>
          <a:p>
            <a:pPr marL="0" indent="0">
              <a:buNone/>
            </a:pPr>
            <a:r>
              <a:rPr lang="en-US" dirty="0"/>
              <a:t> </a:t>
            </a:r>
            <a:r>
              <a:rPr lang="en-US" dirty="0" smtClean="0"/>
              <a:t>   Education, Exercise </a:t>
            </a:r>
          </a:p>
          <a:p>
            <a:pPr marL="0" indent="0">
              <a:buNone/>
            </a:pPr>
            <a:r>
              <a:rPr lang="en-US" dirty="0"/>
              <a:t> </a:t>
            </a:r>
            <a:r>
              <a:rPr lang="en-US" dirty="0" smtClean="0"/>
              <a:t>   and Eating Right</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895600"/>
            <a:ext cx="3930887" cy="3108144"/>
          </a:xfrm>
          <a:prstGeom prst="rect">
            <a:avLst/>
          </a:prstGeom>
        </p:spPr>
      </p:pic>
    </p:spTree>
    <p:extLst>
      <p:ext uri="{BB962C8B-B14F-4D97-AF65-F5344CB8AC3E}">
        <p14:creationId xmlns:p14="http://schemas.microsoft.com/office/powerpoint/2010/main" val="110610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dirty="0" smtClean="0"/>
              <a:t>Additional Information</a:t>
            </a:r>
            <a:endParaRPr lang="en-US" dirty="0"/>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dirty="0" smtClean="0"/>
              <a:t>Please refer to squaremeals.org for more information on meal pattern regulations or call 1-877-TEX MEAL</a:t>
            </a:r>
          </a:p>
          <a:p>
            <a:pPr marL="0" indent="0" algn="ctr">
              <a:buNone/>
            </a:pPr>
            <a:endParaRPr lang="en-US" dirty="0" smtClean="0"/>
          </a:p>
          <a:p>
            <a:pPr marL="0" indent="0">
              <a:buNone/>
            </a:pPr>
            <a:r>
              <a:rPr lang="en-US" dirty="0" smtClean="0"/>
              <a:t> The </a:t>
            </a:r>
            <a:r>
              <a:rPr lang="en-US" dirty="0"/>
              <a:t>next slides contain a chart of the meal pattern </a:t>
            </a:r>
            <a:r>
              <a:rPr lang="en-US" dirty="0" smtClean="0"/>
              <a:t>   changes </a:t>
            </a:r>
            <a:r>
              <a:rPr lang="en-US" dirty="0"/>
              <a:t>for Nation School Lunch Program denoted as  </a:t>
            </a:r>
            <a:r>
              <a:rPr lang="en-US" dirty="0" smtClean="0"/>
              <a:t> “</a:t>
            </a:r>
            <a:r>
              <a:rPr lang="en-US" dirty="0"/>
              <a:t>L” and the School Breakfast Program denoted as “ B”</a:t>
            </a:r>
          </a:p>
        </p:txBody>
      </p:sp>
    </p:spTree>
    <p:extLst>
      <p:ext uri="{BB962C8B-B14F-4D97-AF65-F5344CB8AC3E}">
        <p14:creationId xmlns:p14="http://schemas.microsoft.com/office/powerpoint/2010/main" val="94810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8182774"/>
              </p:ext>
            </p:extLst>
          </p:nvPr>
        </p:nvGraphicFramePr>
        <p:xfrm>
          <a:off x="152400" y="228600"/>
          <a:ext cx="8727443" cy="6134115"/>
        </p:xfrm>
        <a:graphic>
          <a:graphicData uri="http://schemas.openxmlformats.org/drawingml/2006/table">
            <a:tbl>
              <a:tblPr firstRow="1" bandRow="1">
                <a:tableStyleId>{5940675A-B579-460E-94D1-54222C63F5DA}</a:tableStyleId>
              </a:tblPr>
              <a:tblGrid>
                <a:gridCol w="2971803"/>
                <a:gridCol w="116840"/>
                <a:gridCol w="762000"/>
                <a:gridCol w="685800"/>
                <a:gridCol w="838200"/>
                <a:gridCol w="838200"/>
                <a:gridCol w="762000"/>
                <a:gridCol w="914400"/>
                <a:gridCol w="838200"/>
              </a:tblGrid>
              <a:tr h="408941">
                <a:tc rowSpan="2">
                  <a:txBody>
                    <a:bodyPr/>
                    <a:lstStyle/>
                    <a:p>
                      <a:r>
                        <a:rPr lang="en-US" dirty="0" smtClean="0"/>
                        <a:t>New Requirements</a:t>
                      </a:r>
                      <a:endParaRPr lang="en-US" dirty="0"/>
                    </a:p>
                  </a:txBody>
                  <a:tcPr/>
                </a:tc>
                <a:tc gridSpan="8">
                  <a:txBody>
                    <a:bodyPr/>
                    <a:lstStyle/>
                    <a:p>
                      <a:r>
                        <a:rPr lang="en-US" sz="1800" u="none" strike="noStrike" kern="1200" baseline="0" dirty="0" smtClean="0"/>
                        <a:t>Implementation (School Year) for NSLP (L) and SBP (B)</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941">
                <a:tc vMerge="1">
                  <a:txBody>
                    <a:bodyPr/>
                    <a:lstStyle/>
                    <a:p>
                      <a:endParaRPr lang="en-US" dirty="0"/>
                    </a:p>
                  </a:txBody>
                  <a:tcPr/>
                </a:tc>
                <a:tc gridSpan="2">
                  <a:txBody>
                    <a:bodyPr/>
                    <a:lstStyle/>
                    <a:p>
                      <a:r>
                        <a:rPr lang="en-US" sz="1000" dirty="0" smtClean="0"/>
                        <a:t>2012/13</a:t>
                      </a:r>
                      <a:endParaRPr lang="en-US" sz="1000" dirty="0"/>
                    </a:p>
                  </a:txBody>
                  <a:tcPr>
                    <a:solidFill>
                      <a:schemeClr val="bg2"/>
                    </a:solidFill>
                  </a:tcPr>
                </a:tc>
                <a:tc hMerge="1">
                  <a:txBody>
                    <a:bodyPr/>
                    <a:lstStyle/>
                    <a:p>
                      <a:endParaRPr lang="en-US"/>
                    </a:p>
                  </a:txBody>
                  <a:tcPr/>
                </a:tc>
                <a:tc>
                  <a:txBody>
                    <a:bodyPr/>
                    <a:lstStyle/>
                    <a:p>
                      <a:r>
                        <a:rPr lang="en-US" sz="1000" dirty="0" smtClean="0"/>
                        <a:t>2013/14</a:t>
                      </a:r>
                      <a:endParaRPr lang="en-US" sz="1000" dirty="0"/>
                    </a:p>
                  </a:txBody>
                  <a:tcPr>
                    <a:solidFill>
                      <a:schemeClr val="bg2"/>
                    </a:solidFill>
                  </a:tcPr>
                </a:tc>
                <a:tc>
                  <a:txBody>
                    <a:bodyPr/>
                    <a:lstStyle/>
                    <a:p>
                      <a:r>
                        <a:rPr lang="en-US" sz="1000" dirty="0" smtClean="0"/>
                        <a:t>2014/15</a:t>
                      </a:r>
                      <a:endParaRPr lang="en-US" sz="1000" dirty="0"/>
                    </a:p>
                  </a:txBody>
                  <a:tcPr>
                    <a:solidFill>
                      <a:schemeClr val="bg2"/>
                    </a:solidFill>
                  </a:tcPr>
                </a:tc>
                <a:tc>
                  <a:txBody>
                    <a:bodyPr/>
                    <a:lstStyle/>
                    <a:p>
                      <a:r>
                        <a:rPr lang="en-US" sz="1000" dirty="0" smtClean="0"/>
                        <a:t>2015/16</a:t>
                      </a:r>
                      <a:endParaRPr lang="en-US" sz="1000" dirty="0"/>
                    </a:p>
                  </a:txBody>
                  <a:tcPr>
                    <a:solidFill>
                      <a:schemeClr val="bg2"/>
                    </a:solidFill>
                  </a:tcPr>
                </a:tc>
                <a:tc>
                  <a:txBody>
                    <a:bodyPr/>
                    <a:lstStyle/>
                    <a:p>
                      <a:r>
                        <a:rPr lang="en-US" sz="1000" dirty="0" smtClean="0"/>
                        <a:t>2016/17</a:t>
                      </a:r>
                      <a:endParaRPr lang="en-US" sz="1000" dirty="0"/>
                    </a:p>
                  </a:txBody>
                  <a:tcPr>
                    <a:solidFill>
                      <a:schemeClr val="bg2"/>
                    </a:solidFill>
                  </a:tcPr>
                </a:tc>
                <a:tc>
                  <a:txBody>
                    <a:bodyPr/>
                    <a:lstStyle/>
                    <a:p>
                      <a:r>
                        <a:rPr lang="en-US" sz="1000" dirty="0" smtClean="0"/>
                        <a:t>2017/18</a:t>
                      </a:r>
                      <a:endParaRPr lang="en-US" sz="1000" dirty="0"/>
                    </a:p>
                  </a:txBody>
                  <a:tcPr>
                    <a:solidFill>
                      <a:schemeClr val="bg2"/>
                    </a:solidFill>
                  </a:tcPr>
                </a:tc>
                <a:tc>
                  <a:txBody>
                    <a:bodyPr/>
                    <a:lstStyle/>
                    <a:p>
                      <a:r>
                        <a:rPr lang="en-US" sz="1000" dirty="0" smtClean="0"/>
                        <a:t>2022/23</a:t>
                      </a:r>
                      <a:endParaRPr lang="en-US" sz="1000" dirty="0"/>
                    </a:p>
                  </a:txBody>
                  <a:tcPr>
                    <a:solidFill>
                      <a:schemeClr val="bg2"/>
                    </a:solidFill>
                  </a:tcPr>
                </a:tc>
              </a:tr>
              <a:tr h="408941">
                <a:tc gridSpan="9">
                  <a:txBody>
                    <a:bodyPr/>
                    <a:lstStyle/>
                    <a:p>
                      <a:pPr marL="0" algn="l" defTabSz="914400" rtl="0" eaLnBrk="1" latinLnBrk="0" hangingPunct="1"/>
                      <a:r>
                        <a:rPr lang="en-US" dirty="0" smtClean="0"/>
                        <a:t>Fr</a:t>
                      </a:r>
                      <a:r>
                        <a:rPr lang="en-US" sz="1800" kern="1200" dirty="0" smtClean="0"/>
                        <a:t>uit Component</a:t>
                      </a:r>
                      <a:endParaRPr lang="en-US" sz="1800" kern="1200" dirty="0">
                        <a:solidFill>
                          <a:schemeClr val="tx1"/>
                        </a:solidFill>
                        <a:latin typeface="+mn-lt"/>
                        <a:ea typeface="+mn-ea"/>
                        <a:cs typeface="+mn-cs"/>
                      </a:endParaRPr>
                    </a:p>
                  </a:txBody>
                  <a:tcPr>
                    <a:solidFill>
                      <a:schemeClr val="accent5">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941">
                <a:tc>
                  <a:txBody>
                    <a:bodyPr/>
                    <a:lstStyle/>
                    <a:p>
                      <a:r>
                        <a:rPr lang="en-US" sz="1000" dirty="0" smtClean="0"/>
                        <a:t>Offer Fruit</a:t>
                      </a:r>
                      <a:r>
                        <a:rPr lang="en-US" sz="1000" baseline="0" dirty="0" smtClean="0"/>
                        <a:t> Daily</a:t>
                      </a:r>
                      <a:endParaRPr lang="en-US" sz="1000" dirty="0"/>
                    </a:p>
                  </a:txBody>
                  <a:tcPr/>
                </a:tc>
                <a:tc gridSpan="2">
                  <a:txBody>
                    <a:bodyPr/>
                    <a:lstStyle/>
                    <a:p>
                      <a:r>
                        <a:rPr lang="en-US" sz="1400" dirty="0" smtClean="0"/>
                        <a:t>L</a:t>
                      </a:r>
                      <a:endParaRPr lang="en-US" sz="1400" dirty="0"/>
                    </a:p>
                  </a:txBody>
                  <a:tcPr/>
                </a:tc>
                <a:tc hMerge="1">
                  <a:txBody>
                    <a:bodyPr/>
                    <a:lstStyle/>
                    <a:p>
                      <a:endParaRPr lang="en-US"/>
                    </a:p>
                  </a:txBody>
                  <a:tcPr/>
                </a:tc>
                <a:tc>
                  <a:txBody>
                    <a:bodyPr/>
                    <a:lstStyle/>
                    <a:p>
                      <a:endParaRPr lang="en-US" sz="1400" dirty="0"/>
                    </a:p>
                  </a:txBody>
                  <a:tcPr/>
                </a:tc>
                <a:tc>
                  <a:txBody>
                    <a:bodyPr/>
                    <a:lstStyle/>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08941">
                <a:tc>
                  <a:txBody>
                    <a:bodyPr/>
                    <a:lstStyle/>
                    <a:p>
                      <a:r>
                        <a:rPr lang="en-US" sz="1000" dirty="0" smtClean="0"/>
                        <a:t>Fruit quantity</a:t>
                      </a:r>
                      <a:r>
                        <a:rPr lang="en-US" sz="1000" baseline="0" dirty="0" smtClean="0"/>
                        <a:t> to increase to 5 cups/week (minimum 1 cup/day)</a:t>
                      </a:r>
                      <a:endParaRPr lang="en-US" sz="1000" dirty="0"/>
                    </a:p>
                  </a:txBody>
                  <a:tcPr/>
                </a:tc>
                <a:tc gridSpan="2">
                  <a:txBody>
                    <a:bodyPr/>
                    <a:lstStyle/>
                    <a:p>
                      <a:endParaRPr lang="en-US" sz="1400" dirty="0"/>
                    </a:p>
                  </a:txBody>
                  <a:tcPr/>
                </a:tc>
                <a:tc hMerge="1">
                  <a:txBody>
                    <a:bodyPr/>
                    <a:lstStyle/>
                    <a:p>
                      <a:endParaRPr lang="en-US"/>
                    </a:p>
                  </a:txBody>
                  <a:tcPr/>
                </a:tc>
                <a:tc>
                  <a:txBody>
                    <a:bodyPr/>
                    <a:lstStyle/>
                    <a:p>
                      <a:endParaRPr lang="en-US" sz="1400" dirty="0"/>
                    </a:p>
                  </a:txBody>
                  <a:tcPr/>
                </a:tc>
                <a:tc>
                  <a:txBody>
                    <a:bodyPr/>
                    <a:lstStyle/>
                    <a:p>
                      <a:r>
                        <a:rPr lang="en-US" sz="1400" dirty="0" smtClean="0"/>
                        <a:t>B</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408941">
                <a:tc gridSpan="9">
                  <a:txBody>
                    <a:bodyPr/>
                    <a:lstStyle/>
                    <a:p>
                      <a:r>
                        <a:rPr lang="en-US" dirty="0" smtClean="0"/>
                        <a:t>Vegetable Component</a:t>
                      </a:r>
                      <a:endParaRPr lang="en-US" dirty="0"/>
                    </a:p>
                  </a:txBody>
                  <a:tcPr>
                    <a:solidFill>
                      <a:schemeClr val="accent5">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941">
                <a:tc>
                  <a:txBody>
                    <a:bodyPr/>
                    <a:lstStyle/>
                    <a:p>
                      <a:r>
                        <a:rPr lang="en-US" sz="1000" dirty="0" smtClean="0"/>
                        <a:t>Offer vegetable subgroups weekly</a:t>
                      </a:r>
                      <a:endParaRPr lang="en-US" sz="1000" dirty="0"/>
                    </a:p>
                  </a:txBody>
                  <a:tcPr/>
                </a:tc>
                <a:tc gridSpan="2">
                  <a:txBody>
                    <a:bodyPr/>
                    <a:lstStyle/>
                    <a:p>
                      <a:r>
                        <a:rPr lang="en-US" sz="1400" dirty="0" smtClean="0"/>
                        <a:t>L</a:t>
                      </a:r>
                      <a:endParaRPr lang="en-US" sz="1400" dirty="0"/>
                    </a:p>
                  </a:txBody>
                  <a:tcPr/>
                </a:tc>
                <a:tc h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408941">
                <a:tc gridSpan="9">
                  <a:txBody>
                    <a:bodyPr/>
                    <a:lstStyle/>
                    <a:p>
                      <a:r>
                        <a:rPr lang="en-US" dirty="0" smtClean="0"/>
                        <a:t>Grain</a:t>
                      </a:r>
                      <a:r>
                        <a:rPr lang="en-US" baseline="0" dirty="0" smtClean="0"/>
                        <a:t> Component</a:t>
                      </a:r>
                      <a:endParaRPr lang="en-US" dirty="0"/>
                    </a:p>
                  </a:txBody>
                  <a:tcPr>
                    <a:solidFill>
                      <a:schemeClr val="accent5">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941">
                <a:tc>
                  <a:txBody>
                    <a:bodyPr/>
                    <a:lstStyle/>
                    <a:p>
                      <a:r>
                        <a:rPr lang="en-US" sz="1000" dirty="0" smtClean="0"/>
                        <a:t>Half of grains</a:t>
                      </a:r>
                      <a:r>
                        <a:rPr lang="en-US" sz="1000" baseline="0" dirty="0" smtClean="0"/>
                        <a:t> must be whole grain-rich</a:t>
                      </a:r>
                      <a:endParaRPr lang="en-US" sz="1000" dirty="0"/>
                    </a:p>
                  </a:txBody>
                  <a:tcPr/>
                </a:tc>
                <a:tc gridSpan="2">
                  <a:txBody>
                    <a:bodyPr/>
                    <a:lstStyle/>
                    <a:p>
                      <a:r>
                        <a:rPr lang="en-US" sz="1400" dirty="0" smtClean="0"/>
                        <a:t>L</a:t>
                      </a:r>
                      <a:endParaRPr lang="en-US" sz="1400" dirty="0"/>
                    </a:p>
                  </a:txBody>
                  <a:tcPr/>
                </a:tc>
                <a:tc hMerge="1">
                  <a:txBody>
                    <a:bodyPr/>
                    <a:lstStyle/>
                    <a:p>
                      <a:endParaRPr lang="en-US"/>
                    </a:p>
                  </a:txBody>
                  <a:tcPr/>
                </a:tc>
                <a:tc>
                  <a:txBody>
                    <a:bodyPr/>
                    <a:lstStyle/>
                    <a:p>
                      <a:r>
                        <a:rPr lang="en-US" sz="1400" dirty="0" smtClean="0"/>
                        <a:t>B</a:t>
                      </a:r>
                      <a:endParaRPr lang="en-US" sz="1400" dirty="0"/>
                    </a:p>
                  </a:txBody>
                  <a:tcPr/>
                </a:tc>
                <a:tc>
                  <a:txBody>
                    <a:bodyPr/>
                    <a:lstStyle/>
                    <a:p>
                      <a:endParaRPr lang="en-US" sz="1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08941">
                <a:tc>
                  <a:txBody>
                    <a:bodyPr/>
                    <a:lstStyle/>
                    <a:p>
                      <a:r>
                        <a:rPr lang="en-US" sz="1000" dirty="0" smtClean="0"/>
                        <a:t>All grains must be whole-grain rich</a:t>
                      </a:r>
                      <a:endParaRPr lang="en-US" sz="1000" dirty="0"/>
                    </a:p>
                  </a:txBody>
                  <a:tcPr/>
                </a:tc>
                <a:tc gridSpan="2">
                  <a:txBody>
                    <a:bodyPr/>
                    <a:lstStyle/>
                    <a:p>
                      <a:endParaRPr lang="en-US" sz="1400" dirty="0"/>
                    </a:p>
                  </a:txBody>
                  <a:tcPr/>
                </a:tc>
                <a:tc hMerge="1">
                  <a:txBody>
                    <a:bodyPr/>
                    <a:lstStyle/>
                    <a:p>
                      <a:endParaRPr lang="en-US"/>
                    </a:p>
                  </a:txBody>
                  <a:tcPr/>
                </a:tc>
                <a:tc>
                  <a:txBody>
                    <a:bodyPr/>
                    <a:lstStyle/>
                    <a:p>
                      <a:endParaRPr lang="en-US" sz="1400" dirty="0"/>
                    </a:p>
                  </a:txBody>
                  <a:tcPr/>
                </a:tc>
                <a:tc>
                  <a:txBody>
                    <a:bodyPr/>
                    <a:lstStyle/>
                    <a:p>
                      <a:r>
                        <a:rPr lang="en-US" sz="1400" dirty="0" smtClean="0"/>
                        <a:t>L,B</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08941">
                <a:tc>
                  <a:txBody>
                    <a:bodyPr/>
                    <a:lstStyle/>
                    <a:p>
                      <a:r>
                        <a:rPr lang="en-US" sz="1000" dirty="0" smtClean="0"/>
                        <a:t>Offer</a:t>
                      </a:r>
                      <a:r>
                        <a:rPr lang="en-US" sz="1000" baseline="0" dirty="0" smtClean="0"/>
                        <a:t> weekly grain ranges</a:t>
                      </a:r>
                      <a:endParaRPr lang="en-US" sz="1000" dirty="0"/>
                    </a:p>
                  </a:txBody>
                  <a:tcPr/>
                </a:tc>
                <a:tc gridSpan="2">
                  <a:txBody>
                    <a:bodyPr/>
                    <a:lstStyle/>
                    <a:p>
                      <a:r>
                        <a:rPr lang="en-US" sz="1400" dirty="0" smtClean="0"/>
                        <a:t>L</a:t>
                      </a:r>
                      <a:endParaRPr lang="en-US" sz="1400" dirty="0"/>
                    </a:p>
                  </a:txBody>
                  <a:tcPr/>
                </a:tc>
                <a:tc hMerge="1">
                  <a:txBody>
                    <a:bodyPr/>
                    <a:lstStyle/>
                    <a:p>
                      <a:endParaRPr lang="en-US"/>
                    </a:p>
                  </a:txBody>
                  <a:tcPr/>
                </a:tc>
                <a:tc>
                  <a:txBody>
                    <a:bodyPr/>
                    <a:lstStyle/>
                    <a:p>
                      <a:r>
                        <a:rPr lang="en-US" sz="1400" dirty="0" smtClean="0"/>
                        <a:t>B</a:t>
                      </a:r>
                      <a:endParaRPr lang="en-US" sz="1400" dirty="0"/>
                    </a:p>
                  </a:txBody>
                  <a:tcPr/>
                </a:tc>
                <a:tc>
                  <a:txBody>
                    <a:bodyPr/>
                    <a:lstStyle/>
                    <a:p>
                      <a:endParaRPr lang="en-US" sz="1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08941">
                <a:tc gridSpan="9">
                  <a:txBody>
                    <a:bodyPr/>
                    <a:lstStyle/>
                    <a:p>
                      <a:r>
                        <a:rPr lang="en-US" dirty="0" smtClean="0"/>
                        <a:t>Meat/Meat</a:t>
                      </a:r>
                      <a:r>
                        <a:rPr lang="en-US" baseline="0" dirty="0" smtClean="0"/>
                        <a:t> Alternates Component </a:t>
                      </a:r>
                      <a:endParaRPr lang="en-US" dirty="0"/>
                    </a:p>
                  </a:txBody>
                  <a:tcPr>
                    <a:solidFill>
                      <a:schemeClr val="accent5">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941">
                <a:tc gridSpan="2">
                  <a:txBody>
                    <a:bodyPr/>
                    <a:lstStyle/>
                    <a:p>
                      <a:r>
                        <a:rPr lang="en-US" sz="1000" dirty="0" smtClean="0"/>
                        <a:t>Offer weekly meat/meat alternative ranges (daily min)</a:t>
                      </a:r>
                      <a:endParaRPr lang="en-US" sz="1000" dirty="0"/>
                    </a:p>
                  </a:txBody>
                  <a:tcPr/>
                </a:tc>
                <a:tc hMerge="1">
                  <a:txBody>
                    <a:bodyPr/>
                    <a:lstStyle/>
                    <a:p>
                      <a:endParaRPr lang="en-US" dirty="0"/>
                    </a:p>
                  </a:txBody>
                  <a:tcPr/>
                </a:tc>
                <a:tc>
                  <a:txBody>
                    <a:bodyPr/>
                    <a:lstStyle/>
                    <a:p>
                      <a:r>
                        <a:rPr lang="en-US" sz="1400" dirty="0" smtClean="0"/>
                        <a:t>L</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08941">
                <a:tc gridSpan="9">
                  <a:txBody>
                    <a:bodyPr/>
                    <a:lstStyle/>
                    <a:p>
                      <a:r>
                        <a:rPr lang="en-US" dirty="0" smtClean="0"/>
                        <a:t>Milk Component</a:t>
                      </a:r>
                      <a:endParaRPr lang="en-US" dirty="0"/>
                    </a:p>
                  </a:txBody>
                  <a:tcPr>
                    <a:solidFill>
                      <a:schemeClr val="accent5">
                        <a:lumMod val="20000"/>
                        <a:lumOff val="80000"/>
                      </a:schemeClr>
                    </a:solidFill>
                  </a:tcPr>
                </a:tc>
                <a:tc hMerge="1">
                  <a:txBody>
                    <a:bodyPr/>
                    <a:lstStyle/>
                    <a:p>
                      <a:endParaRPr lang="en-US" dirty="0"/>
                    </a:p>
                  </a:txBody>
                  <a:tcPr/>
                </a:tc>
                <a:tc hMerge="1">
                  <a:txBody>
                    <a:bodyPr/>
                    <a:lstStyle/>
                    <a:p>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941">
                <a:tc gridSpan="2">
                  <a:txBody>
                    <a:bodyPr/>
                    <a:lstStyle/>
                    <a:p>
                      <a:r>
                        <a:rPr lang="en-US" sz="1000" dirty="0" smtClean="0"/>
                        <a:t>Offer only fat fee (unflavored</a:t>
                      </a:r>
                      <a:r>
                        <a:rPr lang="en-US" sz="1000" baseline="0" dirty="0" smtClean="0"/>
                        <a:t> or flavored) and low fat (unflavored) milk</a:t>
                      </a:r>
                      <a:endParaRPr lang="en-US" sz="1000" dirty="0"/>
                    </a:p>
                  </a:txBody>
                  <a:tcPr/>
                </a:tc>
                <a:tc hMerge="1">
                  <a:txBody>
                    <a:bodyPr/>
                    <a:lstStyle/>
                    <a:p>
                      <a:endParaRPr lang="en-US" dirty="0"/>
                    </a:p>
                  </a:txBody>
                  <a:tcPr/>
                </a:tc>
                <a:tc>
                  <a:txBody>
                    <a:bodyPr/>
                    <a:lstStyle/>
                    <a:p>
                      <a:r>
                        <a:rPr lang="en-US" sz="1400" dirty="0" smtClean="0"/>
                        <a:t>L,B</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71541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Overview of the new school meal patterns Regulations and Their impact on Texas</a:t>
            </a:r>
            <a:endParaRPr lang="en-US" dirty="0"/>
          </a:p>
        </p:txBody>
      </p:sp>
      <p:sp>
        <p:nvSpPr>
          <p:cNvPr id="2" name="Title 1"/>
          <p:cNvSpPr>
            <a:spLocks noGrp="1"/>
          </p:cNvSpPr>
          <p:nvPr>
            <p:ph type="ctrTitle"/>
          </p:nvPr>
        </p:nvSpPr>
        <p:spPr/>
        <p:txBody>
          <a:bodyPr/>
          <a:lstStyle/>
          <a:p>
            <a:r>
              <a:rPr lang="en-US" dirty="0" smtClean="0"/>
              <a:t>School Meal Pattern Update</a:t>
            </a:r>
            <a:endParaRPr lang="en-US" dirty="0"/>
          </a:p>
        </p:txBody>
      </p:sp>
    </p:spTree>
    <p:extLst>
      <p:ext uri="{BB962C8B-B14F-4D97-AF65-F5344CB8AC3E}">
        <p14:creationId xmlns:p14="http://schemas.microsoft.com/office/powerpoint/2010/main" val="421533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9394745"/>
              </p:ext>
            </p:extLst>
          </p:nvPr>
        </p:nvGraphicFramePr>
        <p:xfrm>
          <a:off x="152400" y="76200"/>
          <a:ext cx="8839198" cy="6653894"/>
        </p:xfrm>
        <a:graphic>
          <a:graphicData uri="http://schemas.openxmlformats.org/drawingml/2006/table">
            <a:tbl>
              <a:tblPr firstRow="1" bandRow="1">
                <a:tableStyleId>{5940675A-B579-460E-94D1-54222C63F5DA}</a:tableStyleId>
              </a:tblPr>
              <a:tblGrid>
                <a:gridCol w="3083903"/>
                <a:gridCol w="869817"/>
                <a:gridCol w="711670"/>
                <a:gridCol w="869817"/>
                <a:gridCol w="892223"/>
                <a:gridCol w="790744"/>
                <a:gridCol w="948892"/>
                <a:gridCol w="672132"/>
              </a:tblGrid>
              <a:tr h="632813">
                <a:tc rowSpan="2">
                  <a:txBody>
                    <a:bodyPr/>
                    <a:lstStyle/>
                    <a:p>
                      <a:r>
                        <a:rPr lang="en-US" dirty="0" smtClean="0"/>
                        <a:t>New Requirements</a:t>
                      </a:r>
                      <a:endParaRPr lang="en-US" dirty="0"/>
                    </a:p>
                  </a:txBody>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Implementation (School Year) for NSLP (L) and SBP (B)</a:t>
                      </a:r>
                      <a:endParaRPr lang="en-US" dirty="0" smtClean="0"/>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3748">
                <a:tc vMerge="1">
                  <a:txBody>
                    <a:bodyPr/>
                    <a:lstStyle/>
                    <a:p>
                      <a:endParaRPr lang="en-US" dirty="0"/>
                    </a:p>
                  </a:txBody>
                  <a:tcPr/>
                </a:tc>
                <a:tc>
                  <a:txBody>
                    <a:bodyPr/>
                    <a:lstStyle/>
                    <a:p>
                      <a:r>
                        <a:rPr lang="en-US" sz="1000" dirty="0" smtClean="0"/>
                        <a:t>2012/13</a:t>
                      </a:r>
                      <a:endParaRPr lang="en-US" sz="1000" dirty="0"/>
                    </a:p>
                  </a:txBody>
                  <a:tcPr>
                    <a:solidFill>
                      <a:schemeClr val="bg2"/>
                    </a:solidFill>
                  </a:tcPr>
                </a:tc>
                <a:tc>
                  <a:txBody>
                    <a:bodyPr/>
                    <a:lstStyle/>
                    <a:p>
                      <a:r>
                        <a:rPr lang="en-US" sz="1000" dirty="0" smtClean="0"/>
                        <a:t>2013/14</a:t>
                      </a:r>
                      <a:endParaRPr lang="en-US" sz="1000" dirty="0"/>
                    </a:p>
                  </a:txBody>
                  <a:tcPr>
                    <a:solidFill>
                      <a:schemeClr val="bg2"/>
                    </a:solidFill>
                  </a:tcPr>
                </a:tc>
                <a:tc>
                  <a:txBody>
                    <a:bodyPr/>
                    <a:lstStyle/>
                    <a:p>
                      <a:r>
                        <a:rPr lang="en-US" sz="1000" dirty="0" smtClean="0"/>
                        <a:t>2014/15</a:t>
                      </a:r>
                      <a:endParaRPr lang="en-US" sz="1000" dirty="0"/>
                    </a:p>
                  </a:txBody>
                  <a:tcPr>
                    <a:solidFill>
                      <a:schemeClr val="bg2"/>
                    </a:solidFill>
                  </a:tcPr>
                </a:tc>
                <a:tc>
                  <a:txBody>
                    <a:bodyPr/>
                    <a:lstStyle/>
                    <a:p>
                      <a:r>
                        <a:rPr lang="en-US" sz="1000" dirty="0" smtClean="0"/>
                        <a:t>2015/16</a:t>
                      </a:r>
                      <a:endParaRPr lang="en-US" sz="1000" dirty="0"/>
                    </a:p>
                  </a:txBody>
                  <a:tcPr>
                    <a:solidFill>
                      <a:schemeClr val="bg2"/>
                    </a:solidFill>
                  </a:tcPr>
                </a:tc>
                <a:tc>
                  <a:txBody>
                    <a:bodyPr/>
                    <a:lstStyle/>
                    <a:p>
                      <a:r>
                        <a:rPr lang="en-US" sz="1000" dirty="0" smtClean="0"/>
                        <a:t>2016/17</a:t>
                      </a:r>
                      <a:endParaRPr lang="en-US" sz="1000" dirty="0"/>
                    </a:p>
                  </a:txBody>
                  <a:tcPr>
                    <a:solidFill>
                      <a:schemeClr val="bg2"/>
                    </a:solidFill>
                  </a:tcPr>
                </a:tc>
                <a:tc>
                  <a:txBody>
                    <a:bodyPr/>
                    <a:lstStyle/>
                    <a:p>
                      <a:r>
                        <a:rPr lang="en-US" sz="1000" dirty="0" smtClean="0"/>
                        <a:t>2017/18</a:t>
                      </a:r>
                      <a:endParaRPr lang="en-US" sz="1000" dirty="0"/>
                    </a:p>
                  </a:txBody>
                  <a:tcPr>
                    <a:solidFill>
                      <a:schemeClr val="bg2"/>
                    </a:solidFill>
                  </a:tcPr>
                </a:tc>
                <a:tc>
                  <a:txBody>
                    <a:bodyPr/>
                    <a:lstStyle/>
                    <a:p>
                      <a:r>
                        <a:rPr lang="en-US" sz="1000" dirty="0" smtClean="0"/>
                        <a:t>2022/23</a:t>
                      </a:r>
                      <a:endParaRPr lang="en-US" sz="1000" dirty="0"/>
                    </a:p>
                  </a:txBody>
                  <a:tcPr>
                    <a:solidFill>
                      <a:schemeClr val="bg2"/>
                    </a:solidFill>
                  </a:tcPr>
                </a:tc>
              </a:tr>
              <a:tr h="373748">
                <a:tc gridSpan="8">
                  <a:txBody>
                    <a:bodyPr/>
                    <a:lstStyle/>
                    <a:p>
                      <a:r>
                        <a:rPr lang="en-US" dirty="0" smtClean="0"/>
                        <a:t>Dietary</a:t>
                      </a:r>
                      <a:r>
                        <a:rPr lang="en-US" baseline="0" dirty="0" smtClean="0"/>
                        <a:t> Specifications (to be met on average over a week)</a:t>
                      </a:r>
                      <a:endParaRPr lang="en-US" dirty="0"/>
                    </a:p>
                  </a:txBody>
                  <a:tcPr>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3748">
                <a:tc>
                  <a:txBody>
                    <a:bodyPr/>
                    <a:lstStyle/>
                    <a:p>
                      <a:r>
                        <a:rPr lang="en-US" sz="1000" dirty="0" smtClean="0"/>
                        <a:t>Calorie ranges</a:t>
                      </a:r>
                      <a:endParaRPr lang="en-US" sz="1000" dirty="0"/>
                    </a:p>
                  </a:txBody>
                  <a:tcPr/>
                </a:tc>
                <a:tc>
                  <a:txBody>
                    <a:bodyPr/>
                    <a:lstStyle/>
                    <a:p>
                      <a:r>
                        <a:rPr lang="en-US" sz="1400" dirty="0" smtClean="0"/>
                        <a:t>L</a:t>
                      </a:r>
                      <a:endParaRPr lang="en-US" sz="1400" dirty="0"/>
                    </a:p>
                  </a:txBody>
                  <a:tcPr/>
                </a:tc>
                <a:tc>
                  <a:txBody>
                    <a:bodyPr/>
                    <a:lstStyle/>
                    <a:p>
                      <a:r>
                        <a:rPr lang="en-US" sz="1400" dirty="0" smtClean="0"/>
                        <a:t>B</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372276">
                <a:tc>
                  <a:txBody>
                    <a:bodyPr/>
                    <a:lstStyle/>
                    <a:p>
                      <a:r>
                        <a:rPr lang="en-US" sz="1000" dirty="0" smtClean="0"/>
                        <a:t>Saturated fat</a:t>
                      </a:r>
                      <a:r>
                        <a:rPr lang="en-US" sz="1000" baseline="0" dirty="0" smtClean="0"/>
                        <a:t> limit (no change)</a:t>
                      </a:r>
                      <a:endParaRPr lang="en-US" sz="1000" dirty="0"/>
                    </a:p>
                  </a:txBody>
                  <a:tcPr/>
                </a:tc>
                <a:tc>
                  <a:txBody>
                    <a:bodyPr/>
                    <a:lstStyle/>
                    <a:p>
                      <a:r>
                        <a:rPr lang="en-US" sz="1400" dirty="0" smtClean="0"/>
                        <a:t>L,B</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723214">
                <a:tc>
                  <a:txBody>
                    <a:bodyPr/>
                    <a:lstStyle/>
                    <a:p>
                      <a:r>
                        <a:rPr lang="en-US" sz="1000" dirty="0" smtClean="0"/>
                        <a:t>Sodium Targets</a:t>
                      </a:r>
                    </a:p>
                    <a:p>
                      <a:pPr marL="285750" indent="-285750">
                        <a:buFont typeface="Arial" pitchFamily="34" charset="0"/>
                        <a:buChar char="•"/>
                      </a:pPr>
                      <a:r>
                        <a:rPr lang="en-US" sz="1000" dirty="0" smtClean="0"/>
                        <a:t>Target</a:t>
                      </a:r>
                      <a:r>
                        <a:rPr lang="en-US" sz="1000" baseline="0" dirty="0" smtClean="0"/>
                        <a:t> 1</a:t>
                      </a:r>
                    </a:p>
                    <a:p>
                      <a:pPr marL="285750" indent="-285750">
                        <a:buFont typeface="Arial" pitchFamily="34" charset="0"/>
                        <a:buChar char="•"/>
                      </a:pPr>
                      <a:r>
                        <a:rPr lang="en-US" sz="1000" baseline="0" dirty="0" smtClean="0"/>
                        <a:t>Target 2</a:t>
                      </a:r>
                    </a:p>
                    <a:p>
                      <a:pPr marL="285750" indent="-285750">
                        <a:buFont typeface="Arial" pitchFamily="34" charset="0"/>
                        <a:buChar char="•"/>
                      </a:pPr>
                      <a:r>
                        <a:rPr lang="en-US" sz="1000" baseline="0" dirty="0" smtClean="0"/>
                        <a:t>Final Target</a:t>
                      </a:r>
                      <a:endParaRPr lang="en-US" sz="10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L,B</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smtClean="0"/>
                    </a:p>
                    <a:p>
                      <a:r>
                        <a:rPr lang="en-US" sz="1400" dirty="0" smtClean="0"/>
                        <a:t>L,B</a:t>
                      </a:r>
                      <a:endParaRPr lang="en-US" sz="1400" dirty="0"/>
                    </a:p>
                  </a:txBody>
                  <a:tcPr/>
                </a:tc>
                <a:tc>
                  <a:txBody>
                    <a:bodyPr/>
                    <a:lstStyle/>
                    <a:p>
                      <a:endParaRPr lang="en-US" sz="1400" dirty="0" smtClean="0"/>
                    </a:p>
                    <a:p>
                      <a:endParaRPr lang="en-US" sz="1400" dirty="0" smtClean="0"/>
                    </a:p>
                    <a:p>
                      <a:r>
                        <a:rPr lang="en-US" sz="1400" dirty="0" smtClean="0"/>
                        <a:t>L,B</a:t>
                      </a:r>
                      <a:endParaRPr lang="en-US" sz="1400" dirty="0"/>
                    </a:p>
                  </a:txBody>
                  <a:tcPr/>
                </a:tc>
              </a:tr>
              <a:tr h="373748">
                <a:tc>
                  <a:txBody>
                    <a:bodyPr/>
                    <a:lstStyle/>
                    <a:p>
                      <a:r>
                        <a:rPr lang="en-US" sz="1000" dirty="0" smtClean="0"/>
                        <a:t>Zero</a:t>
                      </a:r>
                      <a:r>
                        <a:rPr lang="en-US" sz="1000" baseline="0" dirty="0" smtClean="0"/>
                        <a:t> grams of trans fat per portion</a:t>
                      </a:r>
                      <a:endParaRPr lang="en-US" sz="1000" dirty="0"/>
                    </a:p>
                  </a:txBody>
                  <a:tcPr/>
                </a:tc>
                <a:tc>
                  <a:txBody>
                    <a:bodyPr/>
                    <a:lstStyle/>
                    <a:p>
                      <a:r>
                        <a:rPr lang="en-US" sz="1400" dirty="0" smtClean="0"/>
                        <a:t>L</a:t>
                      </a:r>
                      <a:endParaRPr lang="en-US" sz="1400" dirty="0"/>
                    </a:p>
                  </a:txBody>
                  <a:tcPr/>
                </a:tc>
                <a:tc>
                  <a:txBody>
                    <a:bodyPr/>
                    <a:lstStyle/>
                    <a:p>
                      <a:r>
                        <a:rPr lang="en-US" sz="1400" dirty="0" smtClean="0"/>
                        <a:t>B</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3748">
                <a:tc gridSpan="8">
                  <a:txBody>
                    <a:bodyPr/>
                    <a:lstStyle/>
                    <a:p>
                      <a:r>
                        <a:rPr lang="en-US" sz="1800" dirty="0" smtClean="0"/>
                        <a:t>Menu Planning </a:t>
                      </a:r>
                      <a:endParaRPr lang="en-US" sz="1800" dirty="0"/>
                    </a:p>
                  </a:txBody>
                  <a:tcPr>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3748">
                <a:tc>
                  <a:txBody>
                    <a:bodyPr/>
                    <a:lstStyle/>
                    <a:p>
                      <a:r>
                        <a:rPr lang="en-US" sz="1000" dirty="0" smtClean="0"/>
                        <a:t>A</a:t>
                      </a:r>
                      <a:r>
                        <a:rPr lang="en-US" sz="1000" baseline="0" dirty="0" smtClean="0"/>
                        <a:t> single FBMP approach</a:t>
                      </a:r>
                      <a:endParaRPr lang="en-US" sz="1000" dirty="0"/>
                    </a:p>
                  </a:txBody>
                  <a:tcPr/>
                </a:tc>
                <a:tc>
                  <a:txBody>
                    <a:bodyPr/>
                    <a:lstStyle/>
                    <a:p>
                      <a:r>
                        <a:rPr lang="en-US" sz="1400" dirty="0" smtClean="0"/>
                        <a:t>L</a:t>
                      </a:r>
                      <a:endParaRPr lang="en-US" sz="1400" dirty="0"/>
                    </a:p>
                  </a:txBody>
                  <a:tcPr/>
                </a:tc>
                <a:tc>
                  <a:txBody>
                    <a:bodyPr/>
                    <a:lstStyle/>
                    <a:p>
                      <a:r>
                        <a:rPr lang="en-US" sz="1400" dirty="0" smtClean="0"/>
                        <a:t>B</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r>
              <a:tr h="373748">
                <a:tc gridSpan="8">
                  <a:txBody>
                    <a:bodyPr/>
                    <a:lstStyle/>
                    <a:p>
                      <a:pPr algn="l"/>
                      <a:r>
                        <a:rPr lang="en-US" dirty="0" smtClean="0"/>
                        <a:t>Age-Grade</a:t>
                      </a:r>
                      <a:r>
                        <a:rPr lang="en-US" baseline="0" dirty="0" smtClean="0"/>
                        <a:t> Groups</a:t>
                      </a:r>
                      <a:endParaRPr lang="en-US" dirty="0"/>
                    </a:p>
                  </a:txBody>
                  <a:tcPr>
                    <a:solidFill>
                      <a:schemeClr val="accent5">
                        <a:lumMod val="20000"/>
                        <a:lumOff val="80000"/>
                      </a:schemeClr>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373748">
                <a:tc>
                  <a:txBody>
                    <a:bodyPr/>
                    <a:lstStyle/>
                    <a:p>
                      <a:r>
                        <a:rPr lang="en-US" sz="1000" dirty="0" smtClean="0"/>
                        <a:t>Establish age/grade</a:t>
                      </a:r>
                      <a:r>
                        <a:rPr lang="en-US" sz="1000" baseline="0" dirty="0" smtClean="0"/>
                        <a:t> groups: k-5, 6-8, 9-12</a:t>
                      </a:r>
                      <a:endParaRPr lang="en-US" sz="1000" dirty="0"/>
                    </a:p>
                  </a:txBody>
                  <a:tcPr/>
                </a:tc>
                <a:tc>
                  <a:txBody>
                    <a:bodyPr/>
                    <a:lstStyle/>
                    <a:p>
                      <a:r>
                        <a:rPr lang="en-US" sz="1400" dirty="0" smtClean="0"/>
                        <a:t>L</a:t>
                      </a:r>
                      <a:endParaRPr lang="en-US" sz="1400" dirty="0"/>
                    </a:p>
                  </a:txBody>
                  <a:tcPr/>
                </a:tc>
                <a:tc>
                  <a:txBody>
                    <a:bodyPr/>
                    <a:lstStyle/>
                    <a:p>
                      <a:r>
                        <a:rPr lang="en-US" sz="1400" dirty="0" smtClean="0"/>
                        <a:t>B</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r>
              <a:tr h="373748">
                <a:tc gridSpan="8">
                  <a:txBody>
                    <a:bodyPr/>
                    <a:lstStyle/>
                    <a:p>
                      <a:r>
                        <a:rPr lang="en-US" dirty="0" smtClean="0"/>
                        <a:t>Offer vs. Serve</a:t>
                      </a:r>
                      <a:endParaRPr lang="en-US" dirty="0"/>
                    </a:p>
                  </a:txBody>
                  <a:tcPr>
                    <a:solidFill>
                      <a:schemeClr val="accent5">
                        <a:lumMod val="20000"/>
                        <a:lumOff val="80000"/>
                      </a:schemeClr>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406808">
                <a:tc>
                  <a:txBody>
                    <a:bodyPr/>
                    <a:lstStyle/>
                    <a:p>
                      <a:r>
                        <a:rPr lang="en-US" sz="1050" dirty="0" smtClean="0"/>
                        <a:t>Reimbursable</a:t>
                      </a:r>
                      <a:r>
                        <a:rPr lang="en-US" sz="1050" baseline="0" dirty="0" smtClean="0"/>
                        <a:t> meals must contain a fruit or a vegetable (1/2 cup minimum)</a:t>
                      </a:r>
                      <a:endParaRPr lang="en-US" sz="1050" dirty="0"/>
                    </a:p>
                  </a:txBody>
                  <a:tcPr/>
                </a:tc>
                <a:tc>
                  <a:txBody>
                    <a:bodyPr/>
                    <a:lstStyle/>
                    <a:p>
                      <a:r>
                        <a:rPr lang="en-US" sz="1400" dirty="0" smtClean="0"/>
                        <a:t>L</a:t>
                      </a:r>
                      <a:endParaRPr lang="en-US" sz="1400" dirty="0"/>
                    </a:p>
                  </a:txBody>
                  <a:tcPr/>
                </a:tc>
                <a:tc>
                  <a:txBody>
                    <a:bodyPr/>
                    <a:lstStyle/>
                    <a:p>
                      <a:endParaRPr lang="en-US" sz="1400" dirty="0"/>
                    </a:p>
                  </a:txBody>
                  <a:tcPr/>
                </a:tc>
                <a:tc>
                  <a:txBody>
                    <a:bodyPr/>
                    <a:lstStyle/>
                    <a:p>
                      <a:r>
                        <a:rPr lang="en-US" sz="1400" dirty="0" smtClean="0"/>
                        <a:t>B</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r>
              <a:tr h="373748">
                <a:tc gridSpan="8">
                  <a:txBody>
                    <a:bodyPr/>
                    <a:lstStyle/>
                    <a:p>
                      <a:r>
                        <a:rPr lang="en-US" dirty="0" smtClean="0"/>
                        <a:t>Monitoring</a:t>
                      </a:r>
                      <a:endParaRPr lang="en-US" dirty="0"/>
                    </a:p>
                  </a:txBody>
                  <a:tcPr>
                    <a:solidFill>
                      <a:schemeClr val="accent5">
                        <a:lumMod val="20000"/>
                        <a:lumOff val="80000"/>
                      </a:schemeClr>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373748">
                <a:tc>
                  <a:txBody>
                    <a:bodyPr/>
                    <a:lstStyle/>
                    <a:p>
                      <a:r>
                        <a:rPr lang="en-US" sz="1000" dirty="0" smtClean="0"/>
                        <a:t>3 year administrative review cycle</a:t>
                      </a:r>
                      <a:endParaRPr lang="en-US" sz="1000" dirty="0"/>
                    </a:p>
                  </a:txBody>
                  <a:tcPr/>
                </a:tc>
                <a:tc>
                  <a:txBody>
                    <a:bodyPr/>
                    <a:lstStyle/>
                    <a:p>
                      <a:endParaRPr lang="en-US" sz="1400"/>
                    </a:p>
                  </a:txBody>
                  <a:tcPr/>
                </a:tc>
                <a:tc>
                  <a:txBody>
                    <a:bodyPr/>
                    <a:lstStyle/>
                    <a:p>
                      <a:r>
                        <a:rPr lang="en-US" sz="1400" dirty="0" smtClean="0"/>
                        <a:t>L,B</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387310">
                <a:tc>
                  <a:txBody>
                    <a:bodyPr/>
                    <a:lstStyle/>
                    <a:p>
                      <a:r>
                        <a:rPr lang="en-US" sz="1000" dirty="0" smtClean="0"/>
                        <a:t>Conduct weighted nutrient</a:t>
                      </a:r>
                      <a:r>
                        <a:rPr lang="en-US" sz="1000" baseline="0" dirty="0" smtClean="0"/>
                        <a:t> analysis on 1 week of menus</a:t>
                      </a:r>
                      <a:endParaRPr lang="en-US" sz="1000" dirty="0"/>
                    </a:p>
                  </a:txBody>
                  <a:tcPr/>
                </a:tc>
                <a:tc>
                  <a:txBody>
                    <a:bodyPr/>
                    <a:lstStyle/>
                    <a:p>
                      <a:r>
                        <a:rPr lang="en-US" sz="1400" dirty="0" smtClean="0"/>
                        <a:t>L</a:t>
                      </a:r>
                      <a:endParaRPr lang="en-US" sz="1400" dirty="0"/>
                    </a:p>
                  </a:txBody>
                  <a:tcPr/>
                </a:tc>
                <a:tc>
                  <a:txBody>
                    <a:bodyPr/>
                    <a:lstStyle/>
                    <a:p>
                      <a:r>
                        <a:rPr lang="en-US" sz="1400" dirty="0" smtClean="0"/>
                        <a:t>B</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3494258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58952"/>
          </a:xfrm>
        </p:spPr>
        <p:txBody>
          <a:bodyPr>
            <a:normAutofit fontScale="90000"/>
          </a:bodyPr>
          <a:lstStyle/>
          <a:p>
            <a:r>
              <a:rPr lang="en-US" sz="3100" b="1" i="1" u="sng" dirty="0" smtClean="0"/>
              <a:t/>
            </a:r>
            <a:br>
              <a:rPr lang="en-US" sz="3100" b="1" i="1" u="sng" dirty="0" smtClean="0"/>
            </a:br>
            <a:r>
              <a:rPr lang="en-US" sz="3100" b="1" i="1" u="sng" dirty="0"/>
              <a:t/>
            </a:r>
            <a:br>
              <a:rPr lang="en-US" sz="3100" b="1" i="1" u="sng" dirty="0"/>
            </a:br>
            <a:r>
              <a:rPr lang="en-US" sz="3100" b="1" i="1" u="sng" dirty="0" smtClean="0"/>
              <a:t/>
            </a:r>
            <a:br>
              <a:rPr lang="en-US" sz="3100" b="1" i="1" u="sng" dirty="0" smtClean="0"/>
            </a:br>
            <a:r>
              <a:rPr lang="en-US" sz="3100" b="1" i="1" u="sng" dirty="0"/>
              <a:t/>
            </a:r>
            <a:br>
              <a:rPr lang="en-US" sz="3100" b="1" i="1" u="sng" dirty="0"/>
            </a:br>
            <a:r>
              <a:rPr lang="en-US" sz="3100" b="1" i="1" u="sng" dirty="0" smtClean="0"/>
              <a:t/>
            </a:r>
            <a:br>
              <a:rPr lang="en-US" sz="3100" b="1" i="1" u="sng" dirty="0" smtClean="0"/>
            </a:br>
            <a:r>
              <a:rPr lang="en-US" sz="3100" b="1" i="1" u="sng" dirty="0"/>
              <a:t/>
            </a:r>
            <a:br>
              <a:rPr lang="en-US" sz="3100" b="1" i="1" u="sng" dirty="0"/>
            </a:br>
            <a:r>
              <a:rPr lang="en-US" sz="3100" b="1" i="1" u="sng" dirty="0" smtClean="0"/>
              <a:t/>
            </a:r>
            <a:br>
              <a:rPr lang="en-US" sz="3100" b="1" i="1" u="sng" dirty="0" smtClean="0"/>
            </a:br>
            <a:r>
              <a:rPr lang="en-US" sz="3100" b="1" i="1" u="sng" dirty="0" smtClean="0"/>
              <a:t>Nutritional </a:t>
            </a:r>
            <a:r>
              <a:rPr lang="en-US" sz="3100" b="1" i="1" u="sng" dirty="0"/>
              <a:t>Changes Enacted by the USDA</a:t>
            </a:r>
            <a:r>
              <a:rPr lang="en-US" sz="3600" dirty="0"/>
              <a:t/>
            </a:r>
            <a:br>
              <a:rPr lang="en-US" sz="3600" dirty="0"/>
            </a:br>
            <a:endParaRPr lang="en-US" dirty="0"/>
          </a:p>
        </p:txBody>
      </p:sp>
      <p:sp>
        <p:nvSpPr>
          <p:cNvPr id="3" name="Content Placeholder 2"/>
          <p:cNvSpPr>
            <a:spLocks noGrp="1"/>
          </p:cNvSpPr>
          <p:nvPr>
            <p:ph sz="quarter" idx="1"/>
          </p:nvPr>
        </p:nvSpPr>
        <p:spPr/>
        <p:txBody>
          <a:bodyPr/>
          <a:lstStyle/>
          <a:p>
            <a:r>
              <a:rPr lang="en-US" dirty="0"/>
              <a:t>USDA New Meal Pattern Regulations</a:t>
            </a:r>
            <a:r>
              <a:rPr lang="en-US" dirty="0" smtClean="0"/>
              <a:t> </a:t>
            </a:r>
            <a:r>
              <a:rPr lang="en-US" dirty="0"/>
              <a:t>were released January 25, </a:t>
            </a:r>
            <a:r>
              <a:rPr lang="en-US" dirty="0" smtClean="0"/>
              <a:t>2012</a:t>
            </a:r>
          </a:p>
          <a:p>
            <a:pPr marL="0" indent="0">
              <a:buNone/>
            </a:pPr>
            <a:endParaRPr lang="en-US" dirty="0"/>
          </a:p>
          <a:p>
            <a:r>
              <a:rPr lang="en-US" dirty="0" smtClean="0"/>
              <a:t>The regulations were enacted as part of the Healthy, Hunger Free Kids Act of 2010</a:t>
            </a:r>
          </a:p>
          <a:p>
            <a:pPr marL="0" indent="0">
              <a:buNone/>
            </a:pPr>
            <a:endParaRPr lang="en-US" dirty="0" smtClean="0"/>
          </a:p>
          <a:p>
            <a:r>
              <a:rPr lang="en-US" dirty="0" smtClean="0"/>
              <a:t>The regulations impact both the National School Lunch and School Breakfast Programs</a:t>
            </a:r>
          </a:p>
          <a:p>
            <a:pPr marL="0" indent="0">
              <a:buNone/>
            </a:pPr>
            <a:endParaRPr lang="en-US" dirty="0" smtClean="0"/>
          </a:p>
        </p:txBody>
      </p:sp>
    </p:spTree>
    <p:extLst>
      <p:ext uri="{BB962C8B-B14F-4D97-AF65-F5344CB8AC3E}">
        <p14:creationId xmlns:p14="http://schemas.microsoft.com/office/powerpoint/2010/main" val="11462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400" dirty="0"/>
              <a:t>Overview</a:t>
            </a:r>
          </a:p>
        </p:txBody>
      </p:sp>
      <p:sp>
        <p:nvSpPr>
          <p:cNvPr id="3" name="Content Placeholder 2"/>
          <p:cNvSpPr>
            <a:spLocks noGrp="1"/>
          </p:cNvSpPr>
          <p:nvPr>
            <p:ph sz="quarter" idx="1"/>
          </p:nvPr>
        </p:nvSpPr>
        <p:spPr>
          <a:xfrm>
            <a:off x="457200" y="1524000"/>
            <a:ext cx="8503920" cy="4572000"/>
          </a:xfrm>
        </p:spPr>
        <p:txBody>
          <a:bodyPr>
            <a:normAutofit lnSpcReduction="10000"/>
          </a:bodyPr>
          <a:lstStyle/>
          <a:p>
            <a:r>
              <a:rPr lang="en-US" dirty="0" smtClean="0"/>
              <a:t>Texas’ nutritional standards (as outlined in the Texas Public School Nutrition Standards Policy) still exceed USDA regulations in some instances.   However, there will be significant challenges for schools to meet the new standards</a:t>
            </a:r>
          </a:p>
          <a:p>
            <a:pPr marL="0" indent="0">
              <a:buNone/>
            </a:pPr>
            <a:endParaRPr lang="en-US" dirty="0" smtClean="0"/>
          </a:p>
          <a:p>
            <a:r>
              <a:rPr lang="en-US" dirty="0"/>
              <a:t>A</a:t>
            </a:r>
            <a:r>
              <a:rPr lang="en-US" dirty="0" smtClean="0"/>
              <a:t>dditional standards enacted by the USDA will increase children's access to nutritional food</a:t>
            </a:r>
          </a:p>
          <a:p>
            <a:pPr marL="0" indent="0">
              <a:buNone/>
            </a:pPr>
            <a:endParaRPr lang="en-US" dirty="0" smtClean="0"/>
          </a:p>
          <a:p>
            <a:r>
              <a:rPr lang="en-US" dirty="0" smtClean="0"/>
              <a:t>Additional $.06 reimbursement per meal that meets standards</a:t>
            </a:r>
            <a:endParaRPr lang="en-US" dirty="0"/>
          </a:p>
        </p:txBody>
      </p:sp>
    </p:spTree>
    <p:extLst>
      <p:ext uri="{BB962C8B-B14F-4D97-AF65-F5344CB8AC3E}">
        <p14:creationId xmlns:p14="http://schemas.microsoft.com/office/powerpoint/2010/main" val="143454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2800" b="1" i="1" u="sng" dirty="0"/>
              <a:t>Nutritional Changes Enacted by the USDA</a:t>
            </a:r>
            <a:r>
              <a:rPr lang="en-US" sz="2800" dirty="0"/>
              <a:t/>
            </a:r>
            <a:br>
              <a:rPr lang="en-US" sz="2800" dirty="0"/>
            </a:br>
            <a:r>
              <a:rPr lang="en-US" sz="2800" dirty="0" smtClean="0"/>
              <a:t>Overview</a:t>
            </a:r>
            <a:endParaRPr lang="en-US" sz="2800" dirty="0"/>
          </a:p>
        </p:txBody>
      </p:sp>
      <p:sp>
        <p:nvSpPr>
          <p:cNvPr id="3" name="Content Placeholder 2"/>
          <p:cNvSpPr>
            <a:spLocks noGrp="1"/>
          </p:cNvSpPr>
          <p:nvPr>
            <p:ph sz="quarter" idx="1"/>
          </p:nvPr>
        </p:nvSpPr>
        <p:spPr/>
        <p:txBody>
          <a:bodyPr/>
          <a:lstStyle/>
          <a:p>
            <a:r>
              <a:rPr lang="en-US" dirty="0"/>
              <a:t>The new meal patterns released by the USDA will impact both the National School Lunch and Breakfast </a:t>
            </a:r>
            <a:r>
              <a:rPr lang="en-US" dirty="0" smtClean="0"/>
              <a:t>Programs</a:t>
            </a:r>
          </a:p>
          <a:p>
            <a:pPr marL="0" indent="0">
              <a:buNone/>
            </a:pPr>
            <a:endParaRPr lang="en-US" dirty="0"/>
          </a:p>
          <a:p>
            <a:r>
              <a:rPr lang="en-US" dirty="0"/>
              <a:t>Key changes include:</a:t>
            </a:r>
          </a:p>
          <a:p>
            <a:pPr lvl="1"/>
            <a:r>
              <a:rPr lang="en-US" sz="2300" dirty="0"/>
              <a:t>Increasing </a:t>
            </a:r>
            <a:r>
              <a:rPr lang="en-US" sz="2300" dirty="0" smtClean="0"/>
              <a:t>fruits </a:t>
            </a:r>
            <a:r>
              <a:rPr lang="en-US" sz="2300" dirty="0"/>
              <a:t>and vegetables available;</a:t>
            </a:r>
          </a:p>
          <a:p>
            <a:pPr lvl="1"/>
            <a:r>
              <a:rPr lang="en-US" sz="2300" dirty="0"/>
              <a:t>Increasing </a:t>
            </a:r>
            <a:r>
              <a:rPr lang="en-US" sz="2300" dirty="0" smtClean="0"/>
              <a:t>whole </a:t>
            </a:r>
            <a:r>
              <a:rPr lang="en-US" sz="2300" dirty="0"/>
              <a:t>grain-rich foods;</a:t>
            </a:r>
          </a:p>
          <a:p>
            <a:pPr lvl="1"/>
            <a:r>
              <a:rPr lang="en-US" sz="2300" dirty="0"/>
              <a:t>Reducing trans </a:t>
            </a:r>
            <a:r>
              <a:rPr lang="en-US" sz="2300" dirty="0" smtClean="0"/>
              <a:t>fats; </a:t>
            </a:r>
            <a:endParaRPr lang="en-US" sz="2300" dirty="0"/>
          </a:p>
          <a:p>
            <a:pPr lvl="1"/>
            <a:r>
              <a:rPr lang="en-US" sz="2300" dirty="0"/>
              <a:t>Offering only fat-free or low-fat </a:t>
            </a:r>
            <a:r>
              <a:rPr lang="en-US" sz="2300" dirty="0" smtClean="0"/>
              <a:t>milk; </a:t>
            </a:r>
            <a:r>
              <a:rPr lang="en-US" sz="2300" dirty="0"/>
              <a:t>and</a:t>
            </a:r>
          </a:p>
          <a:p>
            <a:pPr lvl="1"/>
            <a:r>
              <a:rPr lang="en-US" sz="2300" dirty="0"/>
              <a:t>Decreasing </a:t>
            </a:r>
            <a:r>
              <a:rPr lang="en-US" sz="2300" dirty="0" smtClean="0"/>
              <a:t>sodium.</a:t>
            </a:r>
            <a:endParaRPr lang="en-US" sz="2300" dirty="0"/>
          </a:p>
          <a:p>
            <a:endParaRPr lang="en-US" dirty="0"/>
          </a:p>
        </p:txBody>
      </p:sp>
    </p:spTree>
    <p:extLst>
      <p:ext uri="{BB962C8B-B14F-4D97-AF65-F5344CB8AC3E}">
        <p14:creationId xmlns:p14="http://schemas.microsoft.com/office/powerpoint/2010/main" val="307865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7337" l="49879" r="89831"/>
                    </a14:imgEffect>
                  </a14:imgLayer>
                </a14:imgProps>
              </a:ext>
              <a:ext uri="{28A0092B-C50C-407E-A947-70E740481C1C}">
                <a14:useLocalDpi xmlns:a14="http://schemas.microsoft.com/office/drawing/2010/main" val="0"/>
              </a:ext>
            </a:extLst>
          </a:blip>
          <a:stretch>
            <a:fillRect/>
          </a:stretch>
        </p:blipFill>
        <p:spPr>
          <a:xfrm>
            <a:off x="5181600" y="2286000"/>
            <a:ext cx="3232150" cy="3155950"/>
          </a:xfrm>
          <a:prstGeom prst="rect">
            <a:avLst/>
          </a:prstGeom>
        </p:spPr>
      </p:pic>
      <p:sp>
        <p:nvSpPr>
          <p:cNvPr id="2" name="Title 1"/>
          <p:cNvSpPr>
            <a:spLocks noGrp="1"/>
          </p:cNvSpPr>
          <p:nvPr>
            <p:ph type="title"/>
          </p:nvPr>
        </p:nvSpPr>
        <p:spPr>
          <a:xfrm>
            <a:off x="304800" y="304800"/>
            <a:ext cx="8534400" cy="758952"/>
          </a:xfrm>
        </p:spPr>
        <p:txBody>
          <a:bodyPr>
            <a:noAutofit/>
          </a:bodyPr>
          <a:lstStyle/>
          <a:p>
            <a:r>
              <a:rPr lang="en-US" sz="2800" dirty="0" smtClean="0"/>
              <a:t/>
            </a:r>
            <a:br>
              <a:rPr lang="en-US" sz="2800" dirty="0" smtClean="0"/>
            </a:br>
            <a:r>
              <a:rPr lang="en-US" sz="2800" b="1" i="1" u="sng" dirty="0" smtClean="0"/>
              <a:t>Nutritional Changes Enacted by the USDA</a:t>
            </a:r>
            <a:r>
              <a:rPr lang="en-US" sz="2800" dirty="0" smtClean="0"/>
              <a:t/>
            </a:r>
            <a:br>
              <a:rPr lang="en-US" sz="2800" dirty="0" smtClean="0"/>
            </a:br>
            <a:r>
              <a:rPr lang="en-US" sz="2800" dirty="0" smtClean="0"/>
              <a:t>National School Lunch and Breakfast Programs</a:t>
            </a:r>
            <a:endParaRPr lang="en-US" sz="2800" dirty="0"/>
          </a:p>
        </p:txBody>
      </p:sp>
      <p:sp>
        <p:nvSpPr>
          <p:cNvPr id="3" name="Content Placeholder 2"/>
          <p:cNvSpPr>
            <a:spLocks noGrp="1"/>
          </p:cNvSpPr>
          <p:nvPr>
            <p:ph sz="quarter" idx="1"/>
          </p:nvPr>
        </p:nvSpPr>
        <p:spPr/>
        <p:txBody>
          <a:bodyPr>
            <a:normAutofit/>
          </a:bodyPr>
          <a:lstStyle/>
          <a:p>
            <a:r>
              <a:rPr lang="en-US" dirty="0"/>
              <a:t>Only 1% or non-fat milk may be served</a:t>
            </a:r>
          </a:p>
          <a:p>
            <a:pPr marL="0" indent="0">
              <a:buNone/>
            </a:pPr>
            <a:endParaRPr lang="en-US" dirty="0"/>
          </a:p>
          <a:p>
            <a:r>
              <a:rPr lang="en-US" dirty="0"/>
              <a:t>Flavored </a:t>
            </a:r>
            <a:r>
              <a:rPr lang="en-US" dirty="0" smtClean="0"/>
              <a:t>milk </a:t>
            </a:r>
            <a:r>
              <a:rPr lang="en-US" dirty="0"/>
              <a:t>must be non-fat</a:t>
            </a:r>
          </a:p>
          <a:p>
            <a:pPr marL="0" indent="0">
              <a:buNone/>
            </a:pPr>
            <a:endParaRPr lang="en-US" dirty="0"/>
          </a:p>
          <a:p>
            <a:r>
              <a:rPr lang="en-US" dirty="0"/>
              <a:t>Flavored lactose-free milk must     </a:t>
            </a:r>
          </a:p>
          <a:p>
            <a:pPr marL="0" indent="0">
              <a:buNone/>
            </a:pPr>
            <a:r>
              <a:rPr lang="en-US" dirty="0"/>
              <a:t>    be non-fat</a:t>
            </a:r>
          </a:p>
          <a:p>
            <a:pPr marL="0" indent="0">
              <a:buNone/>
            </a:pPr>
            <a:endParaRPr lang="en-US" dirty="0" smtClean="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11775" y="3048000"/>
            <a:ext cx="2971800" cy="2971800"/>
          </a:xfrm>
          <a:prstGeom prst="rect">
            <a:avLst/>
          </a:prstGeom>
        </p:spPr>
      </p:pic>
    </p:spTree>
    <p:extLst>
      <p:ext uri="{BB962C8B-B14F-4D97-AF65-F5344CB8AC3E}">
        <p14:creationId xmlns:p14="http://schemas.microsoft.com/office/powerpoint/2010/main" val="2102040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b="1" i="1" u="sng" dirty="0" smtClean="0"/>
              <a:t>Nutritional </a:t>
            </a:r>
            <a:r>
              <a:rPr lang="en-US" sz="2800" b="1" i="1" u="sng" dirty="0"/>
              <a:t>Changes </a:t>
            </a:r>
            <a:r>
              <a:rPr lang="en-US" sz="2800" b="1" i="1" u="sng" dirty="0" smtClean="0"/>
              <a:t>Enacted by </a:t>
            </a:r>
            <a:r>
              <a:rPr lang="en-US" sz="2800" b="1" i="1" u="sng" dirty="0"/>
              <a:t>the USDA</a:t>
            </a:r>
            <a:r>
              <a:rPr lang="en-US" sz="2800" dirty="0" smtClean="0"/>
              <a:t/>
            </a:r>
            <a:br>
              <a:rPr lang="en-US" sz="2800" dirty="0" smtClean="0"/>
            </a:br>
            <a:r>
              <a:rPr lang="en-US" sz="2800" dirty="0"/>
              <a:t>National School Lunch and Breakfast Programs</a:t>
            </a:r>
          </a:p>
        </p:txBody>
      </p:sp>
      <p:sp>
        <p:nvSpPr>
          <p:cNvPr id="3" name="Content Placeholder 2"/>
          <p:cNvSpPr>
            <a:spLocks noGrp="1"/>
          </p:cNvSpPr>
          <p:nvPr>
            <p:ph sz="quarter" idx="1"/>
          </p:nvPr>
        </p:nvSpPr>
        <p:spPr/>
        <p:txBody>
          <a:bodyPr>
            <a:normAutofit lnSpcReduction="10000"/>
          </a:bodyPr>
          <a:lstStyle/>
          <a:p>
            <a:r>
              <a:rPr lang="en-US" dirty="0"/>
              <a:t>In the school year 2012-2013 at least half of grains served at </a:t>
            </a:r>
            <a:r>
              <a:rPr lang="en-US" dirty="0" smtClean="0"/>
              <a:t>lunch </a:t>
            </a:r>
            <a:r>
              <a:rPr lang="en-US" dirty="0"/>
              <a:t>must be whole grain rich </a:t>
            </a:r>
            <a:endParaRPr lang="en-US" dirty="0" smtClean="0"/>
          </a:p>
          <a:p>
            <a:pPr marL="0" indent="0">
              <a:buNone/>
            </a:pPr>
            <a:endParaRPr lang="en-US" dirty="0"/>
          </a:p>
          <a:p>
            <a:r>
              <a:rPr lang="en-US" dirty="0" smtClean="0"/>
              <a:t>In the school year 2013-2014 at least half of grains served at breakfast must be                                           whole grain rich</a:t>
            </a:r>
            <a:endParaRPr lang="en-US" dirty="0"/>
          </a:p>
          <a:p>
            <a:pPr marL="0" indent="0">
              <a:buNone/>
            </a:pPr>
            <a:endParaRPr lang="en-US" dirty="0" smtClean="0"/>
          </a:p>
          <a:p>
            <a:r>
              <a:rPr lang="en-US" dirty="0" smtClean="0"/>
              <a:t>By 2015-2016 all                                                               grains served must be </a:t>
            </a:r>
          </a:p>
          <a:p>
            <a:pPr marL="0" indent="0">
              <a:buNone/>
            </a:pPr>
            <a:r>
              <a:rPr lang="en-US" dirty="0"/>
              <a:t> </a:t>
            </a:r>
            <a:r>
              <a:rPr lang="en-US" dirty="0" smtClean="0"/>
              <a:t>  whole grain rich</a:t>
            </a:r>
          </a:p>
          <a:p>
            <a:pPr marL="0" indent="0">
              <a:buNone/>
            </a:pPr>
            <a:endParaRPr lang="en-US" dirty="0"/>
          </a:p>
        </p:txBody>
      </p:sp>
      <p:pic>
        <p:nvPicPr>
          <p:cNvPr id="1027" name="Picture 3" descr="C:\Documents and Settings\mdozier\Local Settings\Temporary Internet Files\Content.IE5\YD0FCLWD\MP900401249[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560" y="3657600"/>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mdozier\Local Settings\Temporary Internet Files\Content.IE5\YD0FCLWD\MP900401249[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7860" y="3168151"/>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mdozier\Local Settings\Temporary Internet Files\Content.IE5\YD0FCLWD\MP900443181[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4" b="31958" l="707" r="68375"/>
                    </a14:imgEffect>
                  </a14:imgLayer>
                </a14:imgProps>
              </a:ext>
              <a:ext uri="{28A0092B-C50C-407E-A947-70E740481C1C}">
                <a14:useLocalDpi xmlns:a14="http://schemas.microsoft.com/office/drawing/2010/main" val="0"/>
              </a:ext>
            </a:extLst>
          </a:blip>
          <a:srcRect/>
          <a:stretch>
            <a:fillRect/>
          </a:stretch>
        </p:blipFill>
        <p:spPr bwMode="auto">
          <a:xfrm>
            <a:off x="6477000" y="3352800"/>
            <a:ext cx="4335348" cy="64953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mdozier\Local Settings\Temporary Internet Files\Content.IE5\89SPMREJ\MP900444456[1].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31" b="95575" l="4947" r="98940"/>
                    </a14:imgEffect>
                  </a14:imgLayer>
                </a14:imgProps>
              </a:ext>
              <a:ext uri="{28A0092B-C50C-407E-A947-70E740481C1C}">
                <a14:useLocalDpi xmlns:a14="http://schemas.microsoft.com/office/drawing/2010/main" val="0"/>
              </a:ext>
            </a:extLst>
          </a:blip>
          <a:srcRect/>
          <a:stretch>
            <a:fillRect/>
          </a:stretch>
        </p:blipFill>
        <p:spPr bwMode="auto">
          <a:xfrm>
            <a:off x="4038600" y="3688231"/>
            <a:ext cx="3814763" cy="2538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2550" b="89802" l="9962" r="89850"/>
                    </a14:imgEffect>
                  </a14:imgLayer>
                </a14:imgProps>
              </a:ext>
              <a:ext uri="{28A0092B-C50C-407E-A947-70E740481C1C}">
                <a14:useLocalDpi xmlns:a14="http://schemas.microsoft.com/office/drawing/2010/main" val="0"/>
              </a:ext>
            </a:extLst>
          </a:blip>
          <a:stretch>
            <a:fillRect/>
          </a:stretch>
        </p:blipFill>
        <p:spPr>
          <a:xfrm>
            <a:off x="5791200" y="4495800"/>
            <a:ext cx="3827443" cy="2544590"/>
          </a:xfrm>
          <a:prstGeom prst="rect">
            <a:avLst/>
          </a:prstGeom>
        </p:spPr>
      </p:pic>
    </p:spTree>
    <p:extLst>
      <p:ext uri="{BB962C8B-B14F-4D97-AF65-F5344CB8AC3E}">
        <p14:creationId xmlns:p14="http://schemas.microsoft.com/office/powerpoint/2010/main" val="326473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2800" b="1" i="1" u="sng" dirty="0" err="1" smtClean="0"/>
              <a:t>Nurtritional</a:t>
            </a:r>
            <a:r>
              <a:rPr lang="en-US" sz="2800" b="1" i="1" u="sng" dirty="0" smtClean="0"/>
              <a:t> </a:t>
            </a:r>
            <a:r>
              <a:rPr lang="en-US" sz="2800" b="1" i="1" u="sng" dirty="0"/>
              <a:t>Changes </a:t>
            </a:r>
            <a:r>
              <a:rPr lang="en-US" sz="2800" b="1" i="1" u="sng" dirty="0" smtClean="0"/>
              <a:t>Enacted </a:t>
            </a:r>
            <a:r>
              <a:rPr lang="en-US" sz="2800" b="1" i="1" u="sng" dirty="0"/>
              <a:t>by the USDA</a:t>
            </a:r>
            <a:r>
              <a:rPr lang="en-US" sz="2800" dirty="0" smtClean="0"/>
              <a:t/>
            </a:r>
            <a:br>
              <a:rPr lang="en-US" sz="2800" dirty="0" smtClean="0"/>
            </a:br>
            <a:r>
              <a:rPr lang="en-US" sz="2800" dirty="0"/>
              <a:t>National School Lunch and Breakfast Programs</a:t>
            </a:r>
          </a:p>
        </p:txBody>
      </p:sp>
      <p:sp>
        <p:nvSpPr>
          <p:cNvPr id="3" name="Content Placeholder 2"/>
          <p:cNvSpPr>
            <a:spLocks noGrp="1"/>
          </p:cNvSpPr>
          <p:nvPr>
            <p:ph sz="quarter" idx="1"/>
          </p:nvPr>
        </p:nvSpPr>
        <p:spPr/>
        <p:txBody>
          <a:bodyPr>
            <a:normAutofit/>
          </a:bodyPr>
          <a:lstStyle/>
          <a:p>
            <a:r>
              <a:rPr lang="en-US" dirty="0" smtClean="0"/>
              <a:t>Only food products or ingredients that contain zero grams of trans fat per serving, per nutritional label may be served.</a:t>
            </a:r>
          </a:p>
          <a:p>
            <a:pPr marL="0" indent="0">
              <a:buNone/>
            </a:pPr>
            <a:endParaRPr lang="en-US" dirty="0" smtClean="0"/>
          </a:p>
          <a:p>
            <a:r>
              <a:rPr lang="en-US" dirty="0" smtClean="0"/>
              <a:t>Foods that contain minimal amounts of naturally </a:t>
            </a:r>
          </a:p>
          <a:p>
            <a:pPr marL="0" indent="0">
              <a:buNone/>
            </a:pPr>
            <a:r>
              <a:rPr lang="en-US" dirty="0"/>
              <a:t> </a:t>
            </a:r>
            <a:r>
              <a:rPr lang="en-US" dirty="0" smtClean="0"/>
              <a:t>                       occurring trans-fat (such as beef) will be exempt           excluded from the trans fat limit. </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98" b="89921" l="0" r="94970"/>
                    </a14:imgEffect>
                  </a14:imgLayer>
                </a14:imgProps>
              </a:ext>
              <a:ext uri="{28A0092B-C50C-407E-A947-70E740481C1C}">
                <a14:useLocalDpi xmlns:a14="http://schemas.microsoft.com/office/drawing/2010/main" val="0"/>
              </a:ext>
            </a:extLst>
          </a:blip>
          <a:stretch>
            <a:fillRect/>
          </a:stretch>
        </p:blipFill>
        <p:spPr>
          <a:xfrm>
            <a:off x="152400" y="3572006"/>
            <a:ext cx="2362200" cy="3536311"/>
          </a:xfrm>
          <a:prstGeom prst="rect">
            <a:avLst/>
          </a:prstGeom>
        </p:spPr>
      </p:pic>
    </p:spTree>
    <p:extLst>
      <p:ext uri="{BB962C8B-B14F-4D97-AF65-F5344CB8AC3E}">
        <p14:creationId xmlns:p14="http://schemas.microsoft.com/office/powerpoint/2010/main" val="409540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b="1" i="1" u="sng" dirty="0" smtClean="0"/>
              <a:t>Nutritional </a:t>
            </a:r>
            <a:r>
              <a:rPr lang="en-US" sz="2800" b="1" i="1" u="sng" dirty="0"/>
              <a:t>Changes </a:t>
            </a:r>
            <a:r>
              <a:rPr lang="en-US" sz="2800" b="1" i="1" u="sng" dirty="0" smtClean="0"/>
              <a:t>Enacted by </a:t>
            </a:r>
            <a:r>
              <a:rPr lang="en-US" sz="2800" b="1" i="1" u="sng" dirty="0"/>
              <a:t>the USDA</a:t>
            </a:r>
            <a:r>
              <a:rPr lang="en-US" sz="2800" dirty="0" smtClean="0"/>
              <a:t/>
            </a:r>
            <a:br>
              <a:rPr lang="en-US" sz="2800" dirty="0" smtClean="0"/>
            </a:br>
            <a:r>
              <a:rPr lang="en-US" sz="2800" dirty="0"/>
              <a:t>National School Lunch and Breakfast Programs</a:t>
            </a:r>
          </a:p>
        </p:txBody>
      </p:sp>
      <p:sp>
        <p:nvSpPr>
          <p:cNvPr id="3" name="Content Placeholder 2"/>
          <p:cNvSpPr>
            <a:spLocks noGrp="1"/>
          </p:cNvSpPr>
          <p:nvPr>
            <p:ph sz="quarter" idx="1"/>
          </p:nvPr>
        </p:nvSpPr>
        <p:spPr/>
        <p:txBody>
          <a:bodyPr>
            <a:normAutofit/>
          </a:bodyPr>
          <a:lstStyle/>
          <a:p>
            <a:r>
              <a:rPr lang="en-US" dirty="0" smtClean="0"/>
              <a:t>At least half a cup equivalent of each vegetable subgroup must be served.  Vegetable subgroups include:</a:t>
            </a:r>
          </a:p>
          <a:p>
            <a:pPr lvl="1"/>
            <a:r>
              <a:rPr lang="en-US" dirty="0" smtClean="0"/>
              <a:t>Dark Green</a:t>
            </a:r>
          </a:p>
          <a:p>
            <a:pPr lvl="1"/>
            <a:r>
              <a:rPr lang="en-US" dirty="0" smtClean="0"/>
              <a:t>Red/Orange</a:t>
            </a:r>
          </a:p>
          <a:p>
            <a:pPr lvl="1"/>
            <a:r>
              <a:rPr lang="en-US" dirty="0" smtClean="0"/>
              <a:t>Beans/Peas (Legumes)</a:t>
            </a:r>
            <a:endParaRPr lang="en-US" dirty="0" smtClean="0">
              <a:solidFill>
                <a:srgbClr val="FF0000"/>
              </a:solidFill>
            </a:endParaRPr>
          </a:p>
          <a:p>
            <a:pPr lvl="1"/>
            <a:r>
              <a:rPr lang="en-US" dirty="0" smtClean="0"/>
              <a:t>Starchy</a:t>
            </a:r>
          </a:p>
          <a:p>
            <a:pPr lvl="1"/>
            <a:r>
              <a:rPr lang="en-US" dirty="0" smtClean="0"/>
              <a:t>Other</a:t>
            </a:r>
          </a:p>
          <a:p>
            <a:r>
              <a:rPr lang="en-US" dirty="0" smtClean="0"/>
              <a:t>Fruit must be offered </a:t>
            </a:r>
          </a:p>
          <a:p>
            <a:pPr marL="0" indent="0">
              <a:buNone/>
            </a:pPr>
            <a:r>
              <a:rPr lang="en-US" dirty="0"/>
              <a:t> </a:t>
            </a:r>
            <a:r>
              <a:rPr lang="en-US" dirty="0" smtClean="0"/>
              <a:t>   daily at breakfast and lunch</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53" b="96445" l="9877" r="89877"/>
                    </a14:imgEffect>
                  </a14:imgLayer>
                </a14:imgProps>
              </a:ext>
              <a:ext uri="{28A0092B-C50C-407E-A947-70E740481C1C}">
                <a14:useLocalDpi xmlns:a14="http://schemas.microsoft.com/office/drawing/2010/main" val="0"/>
              </a:ext>
            </a:extLst>
          </a:blip>
          <a:stretch>
            <a:fillRect/>
          </a:stretch>
        </p:blipFill>
        <p:spPr>
          <a:xfrm>
            <a:off x="4718043" y="3568700"/>
            <a:ext cx="2193910" cy="22860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5241" b="89931" l="9959" r="89834"/>
                    </a14:imgEffect>
                  </a14:imgLayer>
                </a14:imgProps>
              </a:ext>
              <a:ext uri="{28A0092B-C50C-407E-A947-70E740481C1C}">
                <a14:useLocalDpi xmlns:a14="http://schemas.microsoft.com/office/drawing/2010/main" val="0"/>
              </a:ext>
            </a:extLst>
          </a:blip>
          <a:stretch>
            <a:fillRect/>
          </a:stretch>
        </p:blipFill>
        <p:spPr>
          <a:xfrm>
            <a:off x="6911953" y="2362200"/>
            <a:ext cx="2279694" cy="4127500"/>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9467" b="94083" l="9862" r="98028"/>
                    </a14:imgEffect>
                  </a14:imgLayer>
                </a14:imgProps>
              </a:ext>
              <a:ext uri="{28A0092B-C50C-407E-A947-70E740481C1C}">
                <a14:useLocalDpi xmlns:a14="http://schemas.microsoft.com/office/drawing/2010/main" val="0"/>
              </a:ext>
            </a:extLst>
          </a:blip>
          <a:stretch>
            <a:fillRect/>
          </a:stretch>
        </p:blipFill>
        <p:spPr>
          <a:xfrm>
            <a:off x="4810147" y="3556000"/>
            <a:ext cx="4381500" cy="2921000"/>
          </a:xfrm>
          <a:prstGeom prst="rect">
            <a:avLst/>
          </a:prstGeom>
          <a:ln>
            <a:noFill/>
          </a:ln>
        </p:spPr>
      </p:pic>
    </p:spTree>
    <p:extLst>
      <p:ext uri="{BB962C8B-B14F-4D97-AF65-F5344CB8AC3E}">
        <p14:creationId xmlns:p14="http://schemas.microsoft.com/office/powerpoint/2010/main" val="827576441"/>
      </p:ext>
    </p:extLst>
  </p:cSld>
  <p:clrMapOvr>
    <a:masterClrMapping/>
  </p:clrMapOvr>
  <p:timing>
    <p:tnLst>
      <p:par>
        <p:cTn id="1" dur="indefinite" restart="never" nodeType="tmRoot"/>
      </p:par>
    </p:tnLst>
  </p:timing>
</p:sld>
</file>

<file path=ppt/theme/_rels/theme2.xml.rels><?xml version="1.0" encoding="UTF-8"?>

<Relationships xmlns="http://schemas.openxmlformats.org/package/2006/relationships">
  <Relationship Id="rId1" Type="http://schemas.openxmlformats.org/officeDocument/2006/relationships/image" Target="../media/image1.jpeg"/>
  <Relationship Id="rId2" Type="http://schemas.openxmlformats.org/officeDocument/2006/relationships/image" Target="../media/image2.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otalTime>0</TotalTime>
  <Words>1982</Words>
  <Application/>
  <PresentationFormat>On-screen Show (4:3)</PresentationFormat>
  <Paragraphs>293</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Civic</vt:lpstr>
      <vt:lpstr>PowerPoint Presentation</vt:lpstr>
      <vt:lpstr>School Meal Pattern Update</vt:lpstr>
      <vt:lpstr>       Nutritional Changes Enacted by the USDA </vt:lpstr>
      <vt:lpstr> Overview</vt:lpstr>
      <vt:lpstr>Nutritional Changes Enacted by the USDA Overview</vt:lpstr>
      <vt:lpstr> Nutritional Changes Enacted by the USDA National School Lunch and Breakfast Programs</vt:lpstr>
      <vt:lpstr>Nutritional Changes Enacted by the USDA National School Lunch and Breakfast Programs</vt:lpstr>
      <vt:lpstr>Nurtritional Changes Enacted by the USDA National School Lunch and Breakfast Programs</vt:lpstr>
      <vt:lpstr>Nutritional Changes Enacted by the USDA National School Lunch and Breakfast Programs</vt:lpstr>
      <vt:lpstr>Nutritional Changes Enacted by the USDA National School Lunch and Breakfast Programs</vt:lpstr>
      <vt:lpstr>Cost Estimates</vt:lpstr>
      <vt:lpstr>Where We Are Now</vt:lpstr>
      <vt:lpstr>Background on TPSNP</vt:lpstr>
      <vt:lpstr>Texas Public School Nutrition Policy</vt:lpstr>
      <vt:lpstr>Changes to the Texas Public School Nutrition Policy</vt:lpstr>
      <vt:lpstr>Federal Requirements Not Addressed in TPSNP</vt:lpstr>
      <vt:lpstr>Role of the Texas Department of Agriculture</vt:lpstr>
      <vt:lpstr>Additional Information</vt:lpstr>
      <vt:lpstr>PowerPoint Presentation</vt:lpstr>
      <vt:lpstr>PowerPoint Presentation</vt:lpstr>
    </vt:vector>
  </TitlesOfParts>
  <Company/>
  <LinksUpToDate>false</LinksUpToDate>
  <SharedDoc>false</SharedDoc>
  <HyperlinksChanged>false</HyperlinksChanged>
  <AppVersion>14.0000</AppVersion>
  <Template/>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