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8" r:id="rId3"/>
    <p:sldId id="259" r:id="rId4"/>
    <p:sldId id="260" r:id="rId5"/>
    <p:sldId id="261" r:id="rId6"/>
    <p:sldId id="263" r:id="rId7"/>
    <p:sldId id="264" r:id="rId8"/>
    <p:sldId id="265" r:id="rId9"/>
    <p:sldId id="266" r:id="rId10"/>
    <p:sldId id="270" r:id="rId11"/>
    <p:sldId id="268" r:id="rId12"/>
    <p:sldId id="267" r:id="rId13"/>
    <p:sldId id="271" r:id="rId14"/>
    <p:sldId id="273" r:id="rId15"/>
    <p:sldId id="274" r:id="rId16"/>
    <p:sldId id="275" r:id="rId17"/>
    <p:sldId id="272" r:id="rId18"/>
    <p:sldId id="280" r:id="rId19"/>
    <p:sldId id="281" r:id="rId20"/>
    <p:sldId id="276" r:id="rId21"/>
    <p:sldId id="269" r:id="rId22"/>
    <p:sldId id="278" r:id="rId23"/>
    <p:sldId id="277" r:id="rId24"/>
    <p:sldId id="279" r:id="rId25"/>
    <p:sldId id="282" r:id="rId26"/>
    <p:sldId id="283" r:id="rId27"/>
    <p:sldId id="284" r:id="rId28"/>
    <p:sldId id="25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7112" autoAdjust="0"/>
  </p:normalViewPr>
  <p:slideViewPr>
    <p:cSldViewPr snapToGrid="0">
      <p:cViewPr>
        <p:scale>
          <a:sx n="66" d="100"/>
          <a:sy n="66" d="100"/>
        </p:scale>
        <p:origin x="-1194" y="-480"/>
      </p:cViewPr>
      <p:guideLst>
        <p:guide orient="horz" pos="2160"/>
        <p:guide pos="2880"/>
      </p:guideLst>
    </p:cSldViewPr>
  </p:slideViewPr>
  <p:notesTextViewPr>
    <p:cViewPr>
      <p:scale>
        <a:sx n="1" d="1"/>
        <a:sy n="1" d="1"/>
      </p:scale>
      <p:origin x="0" y="0"/>
    </p:cViewPr>
  </p:notesTextViewPr>
  <p:sorterViewPr>
    <p:cViewPr>
      <p:scale>
        <a:sx n="100" d="100"/>
        <a:sy n="100" d="100"/>
      </p:scale>
      <p:origin x="0" y="4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0238B7-E303-41B0-9D0A-0FF16FD2D5DB}" type="datetimeFigureOut">
              <a:rPr lang="en-US" smtClean="0"/>
              <a:t>5/24/2016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6A8F3-E6AD-404D-8C68-337F656F1D7E}" type="slidenum">
              <a:rPr lang="en-US" smtClean="0"/>
              <a:t>‹#›</a:t>
            </a:fld>
            <a:endParaRPr lang="en-US"/>
          </a:p>
        </p:txBody>
      </p:sp>
    </p:spTree>
    <p:extLst>
      <p:ext uri="{BB962C8B-B14F-4D97-AF65-F5344CB8AC3E}">
        <p14:creationId xmlns:p14="http://schemas.microsoft.com/office/powerpoint/2010/main" val="243238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Food Assistance for Disaster relief</a:t>
            </a:r>
            <a:r>
              <a:rPr lang="en-US" baseline="0" dirty="0" smtClean="0"/>
              <a:t> presentation brought to you by the Texas Department of Agriculture.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a:t>
            </a:fld>
            <a:endParaRPr lang="en-US"/>
          </a:p>
        </p:txBody>
      </p:sp>
    </p:spTree>
    <p:extLst>
      <p:ext uri="{BB962C8B-B14F-4D97-AF65-F5344CB8AC3E}">
        <p14:creationId xmlns:p14="http://schemas.microsoft.com/office/powerpoint/2010/main" val="302427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State Operations Center (SOC), located at DPS Headquarters in Austin,</a:t>
            </a:r>
            <a:r>
              <a:rPr lang="en-US" baseline="0" dirty="0" smtClean="0">
                <a:effectLst/>
              </a:rPr>
              <a:t> </a:t>
            </a:r>
            <a:r>
              <a:rPr lang="en-US" dirty="0" smtClean="0">
                <a:effectLst/>
              </a:rPr>
              <a:t>serves as the state warning point and primary state direction and control facility. It operates 24/7 to monitor threats, make notification of threats and provide information on emergency incidents to local, state, and federal officials, and coordinates state emergency assistance to local governments that have experienced an emergency situation that local response resources are inadequate to deal with.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10</a:t>
            </a:fld>
            <a:endParaRPr lang="en-US"/>
          </a:p>
        </p:txBody>
      </p:sp>
    </p:spTree>
    <p:extLst>
      <p:ext uri="{BB962C8B-B14F-4D97-AF65-F5344CB8AC3E}">
        <p14:creationId xmlns:p14="http://schemas.microsoft.com/office/powerpoint/2010/main" val="1374609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TDA</a:t>
            </a:r>
            <a:r>
              <a:rPr lang="en-US" baseline="0" dirty="0" smtClean="0"/>
              <a:t> administers USDA domestic nutrition assistance programs which provide USDA Foods to eligible entities and participants. During disaster situations, requests for USDA Foods must go through TDA before product is used for congregate meals or household distributions. The program sources of USDA Foods for disasters, emergencies and situations of distress are: The National School Lunch Program (NSLP), The Summer Food Service Program (SFSP), The Emergency Food Assistance Program (TEFAP), and the Commodity Supplemental Food Program (CSFP). </a:t>
            </a:r>
            <a:r>
              <a:rPr lang="en-US" sz="1200" b="0" i="0" u="none" strike="noStrike" kern="1200" baseline="0" dirty="0" smtClean="0">
                <a:solidFill>
                  <a:schemeClr val="tx1"/>
                </a:solidFill>
                <a:latin typeface="+mn-lt"/>
                <a:ea typeface="+mn-ea"/>
                <a:cs typeface="+mn-cs"/>
              </a:rPr>
              <a:t>The specific FNS program from which the USDA Foods are taken will depend on the needs of the</a:t>
            </a:r>
          </a:p>
          <a:p>
            <a:r>
              <a:rPr lang="en-US" sz="1200" b="0" i="0" u="none" strike="noStrike" kern="1200" baseline="0" dirty="0" smtClean="0">
                <a:solidFill>
                  <a:schemeClr val="tx1"/>
                </a:solidFill>
                <a:latin typeface="+mn-lt"/>
                <a:ea typeface="+mn-ea"/>
                <a:cs typeface="+mn-cs"/>
              </a:rPr>
              <a:t>NGO, the scale of the disaster, accessible inventories and available funding.</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11</a:t>
            </a:fld>
            <a:endParaRPr lang="en-US"/>
          </a:p>
        </p:txBody>
      </p:sp>
    </p:spTree>
    <p:extLst>
      <p:ext uri="{BB962C8B-B14F-4D97-AF65-F5344CB8AC3E}">
        <p14:creationId xmlns:p14="http://schemas.microsoft.com/office/powerpoint/2010/main" val="365258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the Federal Emergency</a:t>
            </a:r>
            <a:r>
              <a:rPr lang="en-US" baseline="0" dirty="0" smtClean="0"/>
              <a:t> Management Agency (FEMA) National Response Framework, USDA Food and Nutrition Service provides nutrition assistance to those most affected by a disaster or emergency. FNS coordinates with State, local, and voluntary organizations to provide food for shelters and other mass feeding sites, and distribute food packages directly to households in need in limited situations.</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12</a:t>
            </a:fld>
            <a:endParaRPr lang="en-US"/>
          </a:p>
        </p:txBody>
      </p:sp>
    </p:spTree>
    <p:extLst>
      <p:ext uri="{BB962C8B-B14F-4D97-AF65-F5344CB8AC3E}">
        <p14:creationId xmlns:p14="http://schemas.microsoft.com/office/powerpoint/2010/main" val="2051407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Now that we have talked briefly about the agencies that are involved in a disaster feeding response, lets look closely at the process of requesting USDA Foods for disaster feedings. In most States, NGOs such as the American Red Cross and Salvation Army are the primary groups responsible for providing disaster congregate feeding when a disaster occurs. Like FEMA, these organizations are designated to respond immediately following a disaster. If food resources are exhausted at this level, the local governments or NGOs will contact lead agencies at the state for additional supplies.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13</a:t>
            </a:fld>
            <a:endParaRPr lang="en-US"/>
          </a:p>
        </p:txBody>
      </p:sp>
    </p:spTree>
    <p:extLst>
      <p:ext uri="{BB962C8B-B14F-4D97-AF65-F5344CB8AC3E}">
        <p14:creationId xmlns:p14="http://schemas.microsoft.com/office/powerpoint/2010/main" val="406942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Texas,</a:t>
            </a:r>
            <a:r>
              <a:rPr lang="en-US" baseline="0" dirty="0" smtClean="0"/>
              <a:t> the local governments and NGOs would contact the State Operations Center at the Texas Department of Public Safety expressing the need for additional food resources.</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14</a:t>
            </a:fld>
            <a:endParaRPr lang="en-US"/>
          </a:p>
        </p:txBody>
      </p:sp>
    </p:spTree>
    <p:extLst>
      <p:ext uri="{BB962C8B-B14F-4D97-AF65-F5344CB8AC3E}">
        <p14:creationId xmlns:p14="http://schemas.microsoft.com/office/powerpoint/2010/main" val="201680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SOC will</a:t>
            </a:r>
            <a:r>
              <a:rPr lang="en-US" baseline="0" dirty="0" smtClean="0"/>
              <a:t> then notify TDA to see if USDA Foods are available for disaster feedings. TDA will assess the situation and identify USDA Foods that would be available for congregate feeding.</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15</a:t>
            </a:fld>
            <a:endParaRPr lang="en-US"/>
          </a:p>
        </p:txBody>
      </p:sp>
    </p:spTree>
    <p:extLst>
      <p:ext uri="{BB962C8B-B14F-4D97-AF65-F5344CB8AC3E}">
        <p14:creationId xmlns:p14="http://schemas.microsoft.com/office/powerpoint/2010/main" val="307912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TDA notifies USDA FNS that a request for USDA Foods was submitted</a:t>
            </a:r>
            <a:r>
              <a:rPr lang="en-US" baseline="0" dirty="0" smtClean="0"/>
              <a:t> to the agency and USDA makes the final decision on the use of the products.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16</a:t>
            </a:fld>
            <a:endParaRPr lang="en-US"/>
          </a:p>
        </p:txBody>
      </p:sp>
    </p:spTree>
    <p:extLst>
      <p:ext uri="{BB962C8B-B14F-4D97-AF65-F5344CB8AC3E}">
        <p14:creationId xmlns:p14="http://schemas.microsoft.com/office/powerpoint/2010/main" val="74434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discussed</a:t>
            </a:r>
            <a:r>
              <a:rPr lang="en-US" baseline="0" dirty="0" smtClean="0"/>
              <a:t> the different types of disaster situations and the agencies that respond when people are in need of food assistance, lets look at the ways in which USDA Foods can be in disaster or emergency situations and the roles schools, state contracted warehouses, food banks, and food pantries play in the process.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17</a:t>
            </a:fld>
            <a:endParaRPr lang="en-US"/>
          </a:p>
        </p:txBody>
      </p:sp>
    </p:spTree>
    <p:extLst>
      <p:ext uri="{BB962C8B-B14F-4D97-AF65-F5344CB8AC3E}">
        <p14:creationId xmlns:p14="http://schemas.microsoft.com/office/powerpoint/2010/main" val="169975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USDA Foods could</a:t>
            </a:r>
            <a:r>
              <a:rPr lang="en-US" baseline="0" dirty="0" smtClean="0"/>
              <a:t> be requested for use in congregate feeding when a disaster occurs. In a congregate feeding, organizations such as the Red Cross or Salvation Army prepare meals in large quantities for those affected by the disaster.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18</a:t>
            </a:fld>
            <a:endParaRPr lang="en-US"/>
          </a:p>
        </p:txBody>
      </p:sp>
    </p:spTree>
    <p:extLst>
      <p:ext uri="{BB962C8B-B14F-4D97-AF65-F5344CB8AC3E}">
        <p14:creationId xmlns:p14="http://schemas.microsoft.com/office/powerpoint/2010/main" val="141193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Disaster household distributions</a:t>
            </a:r>
            <a:r>
              <a:rPr lang="en-US" baseline="0" dirty="0" smtClean="0"/>
              <a:t> are another avenue through which USDA Foods could be used and are separate from ongoing distribution of TEFAP and CSFP. </a:t>
            </a:r>
            <a:r>
              <a:rPr lang="en-US" sz="1200" b="0" i="0" u="none" strike="noStrike" kern="1200" baseline="0" dirty="0" smtClean="0">
                <a:solidFill>
                  <a:schemeClr val="tx1"/>
                </a:solidFill>
                <a:latin typeface="+mn-lt"/>
                <a:ea typeface="+mn-ea"/>
                <a:cs typeface="+mn-cs"/>
              </a:rPr>
              <a:t>Household disaster feeding using USDA Foods takes place only as needed, requires approval from FNS Headquarters, and comes with certain conditions that must be met. Before FNS will consider approval of a household disaster food distribution program, the following circumstances must exist in the disaster area: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 Commercial food distribution channels are disrupted</a:t>
            </a:r>
          </a:p>
          <a:p>
            <a:r>
              <a:rPr lang="en-US" sz="1200" b="0" i="0" u="none" strike="noStrike" kern="1200" baseline="0" dirty="0" smtClean="0">
                <a:solidFill>
                  <a:schemeClr val="tx1"/>
                </a:solidFill>
                <a:latin typeface="+mn-lt"/>
                <a:ea typeface="+mn-ea"/>
                <a:cs typeface="+mn-cs"/>
              </a:rPr>
              <a:t>making it difficult for food retailers to operate, and</a:t>
            </a:r>
          </a:p>
          <a:p>
            <a:r>
              <a:rPr lang="en-US" sz="1200" b="0" i="0" u="none" strike="noStrike" kern="1200" baseline="0" dirty="0" smtClean="0">
                <a:solidFill>
                  <a:schemeClr val="tx1"/>
                </a:solidFill>
                <a:latin typeface="+mn-lt"/>
                <a:ea typeface="+mn-ea"/>
                <a:cs typeface="+mn-cs"/>
              </a:rPr>
              <a:t>for Supplemental Nutrition Assistance Program</a:t>
            </a:r>
          </a:p>
          <a:p>
            <a:r>
              <a:rPr lang="en-US" sz="1200" b="0" i="0" u="none" strike="noStrike" kern="1200" baseline="0" dirty="0" smtClean="0">
                <a:solidFill>
                  <a:schemeClr val="tx1"/>
                </a:solidFill>
                <a:latin typeface="+mn-lt"/>
                <a:ea typeface="+mn-ea"/>
                <a:cs typeface="+mn-cs"/>
              </a:rPr>
              <a:t>(SNAP) benefits to be redeemed.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Congregate feeding is not practical or expected to be</a:t>
            </a:r>
          </a:p>
          <a:p>
            <a:r>
              <a:rPr lang="en-US" sz="1200" b="0" i="0" u="none" strike="noStrike" kern="1200" baseline="0" dirty="0" smtClean="0">
                <a:solidFill>
                  <a:schemeClr val="tx1"/>
                </a:solidFill>
                <a:latin typeface="+mn-lt"/>
                <a:ea typeface="+mn-ea"/>
                <a:cs typeface="+mn-cs"/>
              </a:rPr>
              <a:t>inadequate to meet the needs of all affected</a:t>
            </a:r>
          </a:p>
          <a:p>
            <a:r>
              <a:rPr lang="en-US" sz="1200" b="0" i="0" u="none" strike="noStrike" kern="1200" baseline="0" dirty="0" smtClean="0">
                <a:solidFill>
                  <a:schemeClr val="tx1"/>
                </a:solidFill>
                <a:latin typeface="+mn-lt"/>
                <a:ea typeface="+mn-ea"/>
                <a:cs typeface="+mn-cs"/>
              </a:rPr>
              <a:t>households.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Households are sheltering in place at home and are in</a:t>
            </a:r>
          </a:p>
          <a:p>
            <a:r>
              <a:rPr lang="en-US" sz="1200" b="0" i="0" u="none" strike="noStrike" kern="1200" baseline="0" dirty="0" smtClean="0">
                <a:solidFill>
                  <a:schemeClr val="tx1"/>
                </a:solidFill>
                <a:latin typeface="+mn-lt"/>
                <a:ea typeface="+mn-ea"/>
                <a:cs typeface="+mn-cs"/>
              </a:rPr>
              <a:t>need of food.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 The local disaster feeding organization can efficiently</a:t>
            </a:r>
          </a:p>
          <a:p>
            <a:r>
              <a:rPr lang="en-US" sz="1200" b="0" i="0" u="none" strike="noStrike" kern="1200" baseline="0" dirty="0" smtClean="0">
                <a:solidFill>
                  <a:schemeClr val="tx1"/>
                </a:solidFill>
                <a:latin typeface="+mn-lt"/>
                <a:ea typeface="+mn-ea"/>
                <a:cs typeface="+mn-cs"/>
              </a:rPr>
              <a:t>and effectively receive, store, and distribute USDA</a:t>
            </a:r>
          </a:p>
          <a:p>
            <a:r>
              <a:rPr lang="en-US" sz="1200" b="0" i="0" u="none" strike="noStrike" kern="1200" baseline="0" dirty="0" smtClean="0">
                <a:solidFill>
                  <a:schemeClr val="tx1"/>
                </a:solidFill>
                <a:latin typeface="+mn-lt"/>
                <a:ea typeface="+mn-ea"/>
                <a:cs typeface="+mn-cs"/>
              </a:rPr>
              <a:t>Foods.</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19</a:t>
            </a:fld>
            <a:endParaRPr lang="en-US"/>
          </a:p>
        </p:txBody>
      </p:sp>
    </p:spTree>
    <p:extLst>
      <p:ext uri="{BB962C8B-B14F-4D97-AF65-F5344CB8AC3E}">
        <p14:creationId xmlns:p14="http://schemas.microsoft.com/office/powerpoint/2010/main" val="205449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a:t>
            </a:r>
            <a:r>
              <a:rPr lang="en-US" baseline="0" dirty="0" smtClean="0"/>
              <a:t> here are a few resources where you can learn more about food assistance for disaster relief. </a:t>
            </a:r>
          </a:p>
          <a:p>
            <a:endParaRPr lang="en-US" baseline="0" dirty="0" smtClean="0"/>
          </a:p>
          <a:p>
            <a:r>
              <a:rPr lang="en-US" baseline="0" dirty="0" smtClean="0"/>
              <a:t>USDA’s Food and Nutrition Service website contains a wealth of information on the policies and procedures for using USDA Foods for disaster feeding.</a:t>
            </a:r>
          </a:p>
          <a:p>
            <a:endParaRPr lang="en-US" baseline="0" dirty="0" smtClean="0"/>
          </a:p>
          <a:p>
            <a:r>
              <a:rPr lang="en-US" baseline="0" dirty="0" smtClean="0"/>
              <a:t>TDA’s food and nutrition website, www.squaremeals.org, also contains information regarding the use of USDA Foods for disaster feeding.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a:t>
            </a:fld>
            <a:endParaRPr lang="en-US"/>
          </a:p>
        </p:txBody>
      </p:sp>
    </p:spTree>
    <p:extLst>
      <p:ext uri="{BB962C8B-B14F-4D97-AF65-F5344CB8AC3E}">
        <p14:creationId xmlns:p14="http://schemas.microsoft.com/office/powerpoint/2010/main" val="165585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schools may become authorized shelters or meal providers for evacuees.</a:t>
            </a:r>
            <a:r>
              <a:rPr lang="en-US" baseline="0" dirty="0" smtClean="0"/>
              <a:t> If these schools use USDA Foods in their normal operation of the National School Lunch Program, the inventories on hand may be requested for use in congregate feeding. Foods from the NSLP are easier for disaster feeding organizations to use in preparing congregate meals because of their large pack size, and they are easier for FNS to replace or reimburse. </a:t>
            </a:r>
          </a:p>
          <a:p>
            <a:endParaRPr lang="en-US" baseline="0" dirty="0" smtClean="0"/>
          </a:p>
          <a:p>
            <a:r>
              <a:rPr lang="en-US" baseline="0" dirty="0" smtClean="0"/>
              <a:t>USDA Foods for the NSLP are also stored in contracted warehouses throughout the state. If a request for USDA Foods is made, TDA will assess inventories in warehouses and notify disaster organizations of the products in storage. </a:t>
            </a:r>
          </a:p>
          <a:p>
            <a:endParaRPr lang="en-US" baseline="0" dirty="0" smtClean="0"/>
          </a:p>
          <a:p>
            <a:r>
              <a:rPr lang="en-US" baseline="0" dirty="0" smtClean="0"/>
              <a:t>Again as a reminder, these are the first sources that disaster organizations may turn to when they request USDA Foods. </a:t>
            </a:r>
            <a:r>
              <a:rPr lang="en-US" dirty="0" smtClean="0"/>
              <a:t>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20</a:t>
            </a:fld>
            <a:endParaRPr lang="en-US"/>
          </a:p>
        </p:txBody>
      </p:sp>
    </p:spTree>
    <p:extLst>
      <p:ext uri="{BB962C8B-B14F-4D97-AF65-F5344CB8AC3E}">
        <p14:creationId xmlns:p14="http://schemas.microsoft.com/office/powerpoint/2010/main" val="115188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Food banks and food pantries are an important resource to help meet the food needs of those affected by emergencies and disasters. For these organizations that participate in The Emergency Food Assistance Program (TEFAP), one effective way to address disaster food needs is to enroll affected individuals and families in TEFAP.  USDA Foods distributed through TEFAP during a disaster are part of the State’s TEFAP allocation, and are not eligible for replacement.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important to note that if you are a food pantry that plans to enroll individuals  affected by a disaster in TEFAP, you should first notify the food bank that you partner with. The </a:t>
            </a:r>
            <a:r>
              <a:rPr lang="en-US" sz="1200" b="0" i="0" u="none" strike="noStrike" kern="1200" baseline="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ood bank will assess the scale to which agencies are enrolling participants in TEFAP during a disaster. If the scale is large and enrolling more participants in TEFAP would affect the ongoing operation of</a:t>
            </a:r>
            <a:r>
              <a:rPr lang="en-US" sz="1200" kern="1200" baseline="0" dirty="0" smtClean="0">
                <a:solidFill>
                  <a:schemeClr val="tx1"/>
                </a:solidFill>
                <a:effectLst/>
                <a:latin typeface="+mn-lt"/>
                <a:ea typeface="+mn-ea"/>
                <a:cs typeface="+mn-cs"/>
              </a:rPr>
              <a:t> the program</a:t>
            </a:r>
            <a:r>
              <a:rPr lang="en-US" sz="1200" kern="1200" dirty="0" smtClean="0">
                <a:solidFill>
                  <a:schemeClr val="tx1"/>
                </a:solidFill>
                <a:effectLst/>
                <a:latin typeface="+mn-lt"/>
                <a:ea typeface="+mn-ea"/>
                <a:cs typeface="+mn-cs"/>
              </a:rPr>
              <a:t>, the food bank will notify TDA.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21</a:t>
            </a:fld>
            <a:endParaRPr lang="en-US"/>
          </a:p>
        </p:txBody>
      </p:sp>
    </p:spTree>
    <p:extLst>
      <p:ext uri="{BB962C8B-B14F-4D97-AF65-F5344CB8AC3E}">
        <p14:creationId xmlns:p14="http://schemas.microsoft.com/office/powerpoint/2010/main" val="3286294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was mentioned in a previous</a:t>
            </a:r>
            <a:r>
              <a:rPr lang="en-US" baseline="0" dirty="0" smtClean="0"/>
              <a:t> slide, </a:t>
            </a:r>
            <a:r>
              <a:rPr lang="en-US" sz="1200" b="0" i="0" u="none" strike="noStrike" kern="1200" baseline="0" dirty="0" smtClean="0">
                <a:solidFill>
                  <a:schemeClr val="tx1"/>
                </a:solidFill>
                <a:latin typeface="+mn-lt"/>
                <a:ea typeface="+mn-ea"/>
                <a:cs typeface="+mn-cs"/>
              </a:rPr>
              <a:t>under certain conditions, food banks may also work with TDA to request approval from USDA’s Food and Nutrition Service (FNS) to operate a household disaster food distribution program using USDA Foods. This is a separate and distinct program from TEFAP and CSFP.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22</a:t>
            </a:fld>
            <a:endParaRPr lang="en-US"/>
          </a:p>
        </p:txBody>
      </p:sp>
    </p:spTree>
    <p:extLst>
      <p:ext uri="{BB962C8B-B14F-4D97-AF65-F5344CB8AC3E}">
        <p14:creationId xmlns:p14="http://schemas.microsoft.com/office/powerpoint/2010/main" val="283695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a:t>
            </a:r>
            <a:r>
              <a:rPr lang="en-US" baseline="0" dirty="0" smtClean="0"/>
              <a:t> over the reporting requirements if USDA Foods are used during disaster feedings and instances in which replacement of USDA Foods would occur.</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23</a:t>
            </a:fld>
            <a:endParaRPr lang="en-US"/>
          </a:p>
        </p:txBody>
      </p:sp>
    </p:spTree>
    <p:extLst>
      <p:ext uri="{BB962C8B-B14F-4D97-AF65-F5344CB8AC3E}">
        <p14:creationId xmlns:p14="http://schemas.microsoft.com/office/powerpoint/2010/main" val="366870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Entities that</a:t>
            </a:r>
            <a:r>
              <a:rPr lang="en-US" baseline="0" dirty="0" smtClean="0"/>
              <a:t> </a:t>
            </a:r>
            <a:r>
              <a:rPr lang="en-US" dirty="0" smtClean="0"/>
              <a:t>divert</a:t>
            </a:r>
            <a:r>
              <a:rPr lang="en-US" baseline="0" dirty="0" smtClean="0"/>
              <a:t> USDA Foods to disaster sites must submit a report to TDA within 30 days of sending the food to the disaster organization. The following information must be included in the report:</a:t>
            </a:r>
          </a:p>
          <a:p>
            <a:endParaRPr lang="en-US" baseline="0" dirty="0" smtClean="0"/>
          </a:p>
          <a:p>
            <a:pPr marL="171450" indent="-171450">
              <a:buFont typeface="Arial" panose="020B0604020202020204" pitchFamily="34" charset="0"/>
              <a:buChar char="•"/>
            </a:pPr>
            <a:r>
              <a:rPr lang="en-US" baseline="0" dirty="0" smtClean="0"/>
              <a:t>The dates of the disaster</a:t>
            </a:r>
          </a:p>
          <a:p>
            <a:pPr marL="171450" indent="-171450">
              <a:buFont typeface="Arial" panose="020B0604020202020204" pitchFamily="34" charset="0"/>
              <a:buChar char="•"/>
            </a:pPr>
            <a:r>
              <a:rPr lang="en-US" baseline="0" dirty="0" smtClean="0"/>
              <a:t>The name of the disaster</a:t>
            </a:r>
          </a:p>
          <a:p>
            <a:pPr marL="171450" indent="-171450">
              <a:buFont typeface="Arial" panose="020B0604020202020204" pitchFamily="34" charset="0"/>
              <a:buChar char="•"/>
            </a:pPr>
            <a:r>
              <a:rPr lang="en-US" baseline="0" dirty="0" smtClean="0"/>
              <a:t>The county/parish/ or judicial area in which the disaster occurred</a:t>
            </a:r>
          </a:p>
          <a:p>
            <a:pPr marL="171450" indent="-171450">
              <a:buFont typeface="Arial" panose="020B0604020202020204" pitchFamily="34" charset="0"/>
              <a:buChar char="•"/>
            </a:pPr>
            <a:r>
              <a:rPr lang="en-US" baseline="0" dirty="0" smtClean="0"/>
              <a:t>The total number of persons receiving USDA Foods</a:t>
            </a:r>
          </a:p>
          <a:p>
            <a:pPr marL="171450" indent="-171450">
              <a:buFont typeface="Arial" panose="020B0604020202020204" pitchFamily="34" charset="0"/>
              <a:buChar char="•"/>
            </a:pPr>
            <a:r>
              <a:rPr lang="en-US" baseline="0" dirty="0" smtClean="0"/>
              <a:t>Type of feeding</a:t>
            </a:r>
          </a:p>
          <a:p>
            <a:pPr marL="171450" indent="-171450">
              <a:buFont typeface="Arial" panose="020B0604020202020204" pitchFamily="34" charset="0"/>
              <a:buChar char="•"/>
            </a:pPr>
            <a:r>
              <a:rPr lang="en-US" baseline="0" dirty="0" smtClean="0"/>
              <a:t>Name of Agency issuing USDA Foods to recipient</a:t>
            </a:r>
          </a:p>
          <a:p>
            <a:pPr marL="171450" indent="-171450">
              <a:buFont typeface="Arial" panose="020B0604020202020204" pitchFamily="34" charset="0"/>
              <a:buChar char="•"/>
            </a:pPr>
            <a:r>
              <a:rPr lang="en-US" baseline="0" dirty="0" smtClean="0"/>
              <a:t>Period of issuance to disaster relief recipients</a:t>
            </a:r>
          </a:p>
          <a:p>
            <a:pPr marL="171450" indent="-171450">
              <a:buFont typeface="Arial" panose="020B0604020202020204" pitchFamily="34" charset="0"/>
              <a:buChar char="•"/>
            </a:pPr>
            <a:r>
              <a:rPr lang="en-US" baseline="0" dirty="0" smtClean="0"/>
              <a:t>Types of USDA Foods distributed</a:t>
            </a:r>
          </a:p>
          <a:p>
            <a:pPr marL="171450" indent="-171450">
              <a:buFont typeface="Arial" panose="020B0604020202020204" pitchFamily="34" charset="0"/>
              <a:buChar char="•"/>
            </a:pPr>
            <a:r>
              <a:rPr lang="en-US" baseline="0" dirty="0" smtClean="0"/>
              <a:t>Quantity of USDA Foods distributed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TDA will submit requests to FNS for replacement of USDA Foods along with a summary report. </a:t>
            </a:r>
          </a:p>
        </p:txBody>
      </p:sp>
      <p:sp>
        <p:nvSpPr>
          <p:cNvPr id="4" name="Slide Number Placeholder 3"/>
          <p:cNvSpPr>
            <a:spLocks noGrp="1"/>
          </p:cNvSpPr>
          <p:nvPr>
            <p:ph type="sldNum" sz="quarter" idx="10"/>
          </p:nvPr>
        </p:nvSpPr>
        <p:spPr/>
        <p:txBody>
          <a:bodyPr/>
          <a:lstStyle/>
          <a:p>
            <a:fld id="{24F6A8F3-E6AD-404D-8C68-337F656F1D7E}" type="slidenum">
              <a:rPr lang="en-US" smtClean="0"/>
              <a:t>24</a:t>
            </a:fld>
            <a:endParaRPr lang="en-US"/>
          </a:p>
        </p:txBody>
      </p:sp>
    </p:spTree>
    <p:extLst>
      <p:ext uri="{BB962C8B-B14F-4D97-AF65-F5344CB8AC3E}">
        <p14:creationId xmlns:p14="http://schemas.microsoft.com/office/powerpoint/2010/main" val="3173442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accordance with policies found in the code of federal regulations, FNS guarantees replacement of USDA Foods from the TDA and local recipient agency inventories that are used during Presidential disasters and emergencies. The regulations also provides for replacement in situations of distress only to the extent that FNS funds are available.</a:t>
            </a:r>
          </a:p>
          <a:p>
            <a:endParaRPr lang="en-US" dirty="0" smtClean="0"/>
          </a:p>
          <a:p>
            <a:r>
              <a:rPr lang="en-US" dirty="0" smtClean="0"/>
              <a:t>USDA Foods from the NSLP will be replaced in</a:t>
            </a:r>
            <a:r>
              <a:rPr lang="en-US" baseline="0" dirty="0" smtClean="0"/>
              <a:t> kind or with entitlement credit for the value of the product. Schools that donated processed USDA Foods for disaster feedings may only receive credit for the value of bulk USDA Foods in the processed end products.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25</a:t>
            </a:fld>
            <a:endParaRPr lang="en-US"/>
          </a:p>
        </p:txBody>
      </p:sp>
    </p:spTree>
    <p:extLst>
      <p:ext uri="{BB962C8B-B14F-4D97-AF65-F5344CB8AC3E}">
        <p14:creationId xmlns:p14="http://schemas.microsoft.com/office/powerpoint/2010/main" val="35377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is no authority to replace USDA foods distributed through ongoing operation of USDA nutrition assistance programs such as TEFAP or CSFP.  FNS guarantees replacement of the TEFAP or CSFP products used for congregate feeding or disaster household distributions during a presidentially declared disaster. If FNS approves the use of these foods during a situation of distress, foods will be replaced only if funds are available.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26</a:t>
            </a:fld>
            <a:endParaRPr lang="en-US"/>
          </a:p>
        </p:txBody>
      </p:sp>
    </p:spTree>
    <p:extLst>
      <p:ext uri="{BB962C8B-B14F-4D97-AF65-F5344CB8AC3E}">
        <p14:creationId xmlns:p14="http://schemas.microsoft.com/office/powerpoint/2010/main" val="1110492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listening to today’s presentation. If</a:t>
            </a:r>
            <a:r>
              <a:rPr lang="en-US" baseline="0" dirty="0" smtClean="0"/>
              <a:t> you need additional information regarding USDA Foods for disaster feeding you can visit our website at www.squaremeals.org. Questions may also me sent to CommodityOperations@TexasAgriculture.gov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27</a:t>
            </a:fld>
            <a:endParaRPr lang="en-US"/>
          </a:p>
        </p:txBody>
      </p:sp>
    </p:spTree>
    <p:extLst>
      <p:ext uri="{BB962C8B-B14F-4D97-AF65-F5344CB8AC3E}">
        <p14:creationId xmlns:p14="http://schemas.microsoft.com/office/powerpoint/2010/main" val="35377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28</a:t>
            </a:fld>
            <a:endParaRPr lang="en-US"/>
          </a:p>
        </p:txBody>
      </p:sp>
    </p:spTree>
    <p:extLst>
      <p:ext uri="{BB962C8B-B14F-4D97-AF65-F5344CB8AC3E}">
        <p14:creationId xmlns:p14="http://schemas.microsoft.com/office/powerpoint/2010/main" val="288338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today’s presentation we will talk about the different type of disasters, the disaster</a:t>
            </a:r>
            <a:r>
              <a:rPr lang="en-US" baseline="0" dirty="0" smtClean="0"/>
              <a:t> response agencies that play a role in disaster feeding, the use of USDA Foods for disasters, and replacement of USDA Foods used during disasters and reporting requirements.</a:t>
            </a:r>
          </a:p>
          <a:p>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3</a:t>
            </a:fld>
            <a:endParaRPr lang="en-US"/>
          </a:p>
        </p:txBody>
      </p:sp>
    </p:spTree>
    <p:extLst>
      <p:ext uri="{BB962C8B-B14F-4D97-AF65-F5344CB8AC3E}">
        <p14:creationId xmlns:p14="http://schemas.microsoft.com/office/powerpoint/2010/main" val="297532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by first talking about the different types of disasters.</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4</a:t>
            </a:fld>
            <a:endParaRPr lang="en-US"/>
          </a:p>
        </p:txBody>
      </p:sp>
    </p:spTree>
    <p:extLst>
      <p:ext uri="{BB962C8B-B14F-4D97-AF65-F5344CB8AC3E}">
        <p14:creationId xmlns:p14="http://schemas.microsoft.com/office/powerpoint/2010/main" val="205559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 affected State determines</a:t>
            </a:r>
            <a:r>
              <a:rPr lang="en-US" baseline="0" dirty="0" smtClean="0"/>
              <a:t> a need for federal disaster assistance, the Governor makes a request for assistance from the President. </a:t>
            </a:r>
            <a:r>
              <a:rPr lang="en-US" sz="1200" b="0" i="0" u="none" strike="noStrike" kern="1200" baseline="0" dirty="0" smtClean="0">
                <a:solidFill>
                  <a:schemeClr val="tx1"/>
                </a:solidFill>
                <a:latin typeface="+mn-lt"/>
                <a:ea typeface="+mn-ea"/>
                <a:cs typeface="+mn-cs"/>
              </a:rPr>
              <a:t>When the President determines, based on the Federal</a:t>
            </a:r>
          </a:p>
          <a:p>
            <a:r>
              <a:rPr lang="en-US" sz="1200" b="0" i="0" u="none" strike="noStrike" kern="1200" baseline="0" dirty="0" smtClean="0">
                <a:solidFill>
                  <a:schemeClr val="tx1"/>
                </a:solidFill>
                <a:latin typeface="+mn-lt"/>
                <a:ea typeface="+mn-ea"/>
                <a:cs typeface="+mn-cs"/>
              </a:rPr>
              <a:t>Emergency Management Agency’s (FEMA) evaluation and recommendation, that Federal assistance is needed, a formal Presidential Major disaster or Emergency declaration is made and resources of the Federal government become available. While FNS’ response is the same for both Presidentially declared Major disasters and Presidentially declared Emergency, the overall response of the Federal government is different: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Major disaster declaration provides a full range of long‐term Federal assistance programs for individuals and public infrastructure.</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5</a:t>
            </a:fld>
            <a:endParaRPr lang="en-US"/>
          </a:p>
        </p:txBody>
      </p:sp>
    </p:spTree>
    <p:extLst>
      <p:ext uri="{BB962C8B-B14F-4D97-AF65-F5344CB8AC3E}">
        <p14:creationId xmlns:p14="http://schemas.microsoft.com/office/powerpoint/2010/main" val="181725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Emergency declaration is more limited in scope, and without some of the long‐term Federal recovery programs available in a major disaster declaration.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both Presidentially declared Major disasters and Emergency declarations, TDA has the authority to release USDA Foods for congregate feeding for as long as they are needed, and FNS guarantees replacement of the USDA Foods used. All requests must be directed to TDA. We will talk in greater depth of the process for requesting USDA Foods in upcoming slides.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6</a:t>
            </a:fld>
            <a:endParaRPr lang="en-US"/>
          </a:p>
        </p:txBody>
      </p:sp>
    </p:spTree>
    <p:extLst>
      <p:ext uri="{BB962C8B-B14F-4D97-AF65-F5344CB8AC3E}">
        <p14:creationId xmlns:p14="http://schemas.microsoft.com/office/powerpoint/2010/main" val="310521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outlined in 7 CFR 250.3, FNS uses the term “situation of distress” when a natural catastrophe or other situation has </a:t>
            </a:r>
            <a:r>
              <a:rPr lang="en-US" sz="1200" b="1" i="1"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been declared a disaster or emergency by the President, but, in the judgment of the TDA or FNS, warrants the use of USDA Foods. In this instance, TDA has the authority to release USDA Foods with USDA approval, only if the situation is a natural event and only for up to 30 days. If it is not a natural event, FNS Headquarters must approve and determine the duration.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7</a:t>
            </a:fld>
            <a:endParaRPr lang="en-US"/>
          </a:p>
        </p:txBody>
      </p:sp>
    </p:spTree>
    <p:extLst>
      <p:ext uri="{BB962C8B-B14F-4D97-AF65-F5344CB8AC3E}">
        <p14:creationId xmlns:p14="http://schemas.microsoft.com/office/powerpoint/2010/main" val="33476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the agencies</a:t>
            </a:r>
            <a:r>
              <a:rPr lang="en-US" baseline="0" dirty="0" smtClean="0"/>
              <a:t> that are involved in a feeding response when USDA Foods are used.</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8</a:t>
            </a:fld>
            <a:endParaRPr lang="en-US"/>
          </a:p>
        </p:txBody>
      </p:sp>
    </p:spTree>
    <p:extLst>
      <p:ext uri="{BB962C8B-B14F-4D97-AF65-F5344CB8AC3E}">
        <p14:creationId xmlns:p14="http://schemas.microsoft.com/office/powerpoint/2010/main" val="388075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a disaster occurs and people are in need of mass care assistance (food, shelter, and other mass care services) local government and non‐governmental organizations (NGO) such as the Red Cross and Salvation Army are responsible for providing these services. When these organizations need food resources, they will contact the local lead agency, which would be at the city or county level. If resources are overwhelmed at this level, they will call upon the lead agencies at the State responsible for coordinating these services. </a:t>
            </a:r>
            <a:endParaRPr lang="en-US" dirty="0"/>
          </a:p>
        </p:txBody>
      </p:sp>
      <p:sp>
        <p:nvSpPr>
          <p:cNvPr id="4" name="Slide Number Placeholder 3"/>
          <p:cNvSpPr>
            <a:spLocks noGrp="1"/>
          </p:cNvSpPr>
          <p:nvPr>
            <p:ph type="sldNum" sz="quarter" idx="10"/>
          </p:nvPr>
        </p:nvSpPr>
        <p:spPr/>
        <p:txBody>
          <a:bodyPr/>
          <a:lstStyle/>
          <a:p>
            <a:fld id="{24F6A8F3-E6AD-404D-8C68-337F656F1D7E}" type="slidenum">
              <a:rPr lang="en-US" smtClean="0"/>
              <a:t>9</a:t>
            </a:fld>
            <a:endParaRPr lang="en-US"/>
          </a:p>
        </p:txBody>
      </p:sp>
    </p:spTree>
    <p:extLst>
      <p:ext uri="{BB962C8B-B14F-4D97-AF65-F5344CB8AC3E}">
        <p14:creationId xmlns:p14="http://schemas.microsoft.com/office/powerpoint/2010/main" val="372892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8" y="1788454"/>
            <a:ext cx="6270921"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2"/>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9" cy="404614"/>
          </a:xfrm>
        </p:spPr>
        <p:txBody>
          <a:bodyPr/>
          <a:lstStyle>
            <a:lvl1pPr>
              <a:defRPr baseline="0">
                <a:solidFill>
                  <a:schemeClr val="tx2"/>
                </a:solidFill>
              </a:defRPr>
            </a:lvl1pPr>
          </a:lstStyle>
          <a:p>
            <a:fld id="{87DE6118-2437-4B30-8E3C-4D2BE6020583}" type="datetimeFigureOut">
              <a:rPr lang="en-US" dirty="0"/>
              <a:pPr/>
              <a:t>5/24/2016</a:t>
            </a:fld>
            <a:endParaRPr lang="en-US" dirty="0"/>
          </a:p>
        </p:txBody>
      </p:sp>
      <p:sp>
        <p:nvSpPr>
          <p:cNvPr id="5" name="Footer Placeholder 4"/>
          <p:cNvSpPr>
            <a:spLocks noGrp="1"/>
          </p:cNvSpPr>
          <p:nvPr>
            <p:ph type="ftr" sz="quarter" idx="11"/>
          </p:nvPr>
        </p:nvSpPr>
        <p:spPr>
          <a:xfrm>
            <a:off x="1938040" y="6453386"/>
            <a:ext cx="5267534"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564646" y="744471"/>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1" y="2295527"/>
            <a:ext cx="72009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3" y="624157"/>
            <a:ext cx="1174324"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7"/>
            <a:ext cx="613473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71" y="1301363"/>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71"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54183" y="6453386"/>
            <a:ext cx="1216806" cy="404614"/>
          </a:xfrm>
        </p:spPr>
        <p:txBody>
          <a:bodyPr/>
          <a:lstStyle>
            <a:lvl1pPr>
              <a:defRPr>
                <a:solidFill>
                  <a:schemeClr val="tx2"/>
                </a:solidFill>
              </a:defRPr>
            </a:lvl1pPr>
          </a:lstStyle>
          <a:p>
            <a:fld id="{87DE6118-2437-4B30-8E3C-4D2BE6020583}" type="datetimeFigureOut">
              <a:rPr lang="en-US" dirty="0"/>
              <a:pPr/>
              <a:t>5/24/2016</a:t>
            </a:fld>
            <a:endParaRPr lang="en-US" dirty="0"/>
          </a:p>
        </p:txBody>
      </p:sp>
      <p:sp>
        <p:nvSpPr>
          <p:cNvPr id="5" name="Footer Placeholder 4"/>
          <p:cNvSpPr>
            <a:spLocks noGrp="1"/>
          </p:cNvSpPr>
          <p:nvPr>
            <p:ph type="ftr" sz="quarter" idx="11"/>
          </p:nvPr>
        </p:nvSpPr>
        <p:spPr>
          <a:xfrm>
            <a:off x="1938235" y="6453386"/>
            <a:ext cx="5267534"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4"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3"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1"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8701" y="3305209"/>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93761" y="3305209"/>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6" y="685800"/>
            <a:ext cx="2891791"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6" y="2856344"/>
            <a:ext cx="2891791"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542926" y="6453386"/>
            <a:ext cx="903429" cy="404614"/>
          </a:xfrm>
        </p:spPr>
        <p:txBody>
          <a:bodyPr/>
          <a:lstStyle>
            <a:lvl1pPr>
              <a:defRPr>
                <a:solidFill>
                  <a:schemeClr val="tx2"/>
                </a:solidFill>
              </a:defRPr>
            </a:lvl1pPr>
          </a:lstStyle>
          <a:p>
            <a:fld id="{87DE6118-2437-4B30-8E3C-4D2BE6020583}" type="datetimeFigureOut">
              <a:rPr lang="en-US" dirty="0"/>
              <a:pPr/>
              <a:t>5/24/2016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3977640" y="376"/>
            <a:ext cx="1714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6" y="685800"/>
            <a:ext cx="2891791"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3"/>
            <a:ext cx="4994911"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42926" y="2855968"/>
            <a:ext cx="2891791"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542926" y="6453386"/>
            <a:ext cx="903429" cy="404614"/>
          </a:xfrm>
        </p:spPr>
        <p:txBody>
          <a:bodyPr/>
          <a:lstStyle>
            <a:lvl1pPr>
              <a:defRPr>
                <a:solidFill>
                  <a:schemeClr val="tx2"/>
                </a:solidFill>
              </a:defRPr>
            </a:lvl1pPr>
          </a:lstStyle>
          <a:p>
            <a:fld id="{87DE6118-2437-4B30-8E3C-4D2BE6020583}" type="datetimeFigureOut">
              <a:rPr lang="en-US" dirty="0"/>
              <a:pPr/>
              <a:t>5/24/2016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3977640" y="376"/>
            <a:ext cx="1714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1"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1" y="2286000"/>
            <a:ext cx="72009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8"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5/24/2016</a:t>
            </a:fld>
            <a:endParaRPr lang="en-US" dirty="0"/>
          </a:p>
        </p:txBody>
      </p:sp>
      <p:sp>
        <p:nvSpPr>
          <p:cNvPr id="5" name="Footer Placeholder 4"/>
          <p:cNvSpPr>
            <a:spLocks noGrp="1"/>
          </p:cNvSpPr>
          <p:nvPr>
            <p:ph type="ftr" sz="quarter" idx="3"/>
          </p:nvPr>
        </p:nvSpPr>
        <p:spPr>
          <a:xfrm>
            <a:off x="2170174"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358571" y="376"/>
            <a:ext cx="17145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hyperlink" Target="http://www.google.com/url?sa=i&amp;rct=j&amp;q=&amp;esrc=s&amp;source=images&amp;cd=&amp;cad=rja&amp;uact=8&amp;ved=0ahUKEwjim931hP3LAhVHnIMKHeSuA-MQjRwIBw&amp;url=http://www.dps.texas.gov/director_staff/media_and_communications/2014/pr050614.htm&amp;bvm=bv.118817766,d.amc&amp;psig=AFQjCNH-b2ygOTDeiWx9_xQUiFABJnnUHw&amp;ust=1460135961407472"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hyperlink" Target="https://www.google.com/url?sa=i&amp;rct=j&amp;q=&amp;esrc=s&amp;source=images&amp;cd=&amp;cad=rja&amp;uact=8&amp;ved=0ahUKEwjTs5aIz_zLAhVEnoMKHeM-BbgQjRwIBw&amp;url=https://en.wikipedia.org/wiki/Texas_Department_of_Agriculture&amp;bvm=bv.118817766,d.amc&amp;psig=AFQjCNER3sWLuM-plsJFSa65h-artA5Rdg&amp;ust=1460121313738159"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12.wav"/><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hyperlink" Target="http://www.google.com/url?sa=i&amp;rct=j&amp;q=&amp;esrc=s&amp;source=images&amp;cd=&amp;cad=rja&amp;uact=8&amp;ved=0ahUKEwjjjKXsyvzLAhVhl4MKHbVHAXMQjRwIBw&amp;url=http://blogs.usda.gov/tag/wbscm/&amp;bvm=bv.118817766,d.amc&amp;psig=AFQjCNEVVqH4J78AOjAy9tUEmUjCAQtBFQ&amp;ust=1460120484126409"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13.wav"/><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hyperlink" Target="https://www.google.com/url?sa=i&amp;rct=j&amp;q=&amp;esrc=s&amp;source=images&amp;cd=&amp;cad=rja&amp;uact=8&amp;ved=0ahUKEwiq_7j5j_3LAhXl74MKHV_xBj0QjRwIBw&amp;url=https://commons.wikimedia.org/wiki/File:Food_Bank_icon.svg&amp;bvm=bv.118817766,d.amc&amp;psig=AFQjCNEAH-SE_4ki-fwK8_Nw-T_EkKhcGw&amp;ust=1460139034030362"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hyperlink" Target="https://www.google.com/url?sa=i&amp;rct=j&amp;q=&amp;esrc=s&amp;source=images&amp;cd=&amp;cad=rja&amp;uact=8&amp;ved=0ahUKEwj5t_OGkf3LAhUKv4MKHVB0BNkQjRwIBw&amp;url=https://itunes.apple.com/us/app/texas-dps/id902092368?mt%3D8&amp;bvm=bv.118817766,d.amc&amp;psig=AFQjCNEdVkPiwlMN_U0nxWveu00yVeXDNQ&amp;ust=1460139270433829"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16.wav"/><Relationship Id="rId1" Type="http://schemas.openxmlformats.org/officeDocument/2006/relationships/audio" Target="NULL" TargetMode="External"/><Relationship Id="rId6" Type="http://schemas.openxmlformats.org/officeDocument/2006/relationships/image" Target="../media/image13.gif"/><Relationship Id="rId5" Type="http://schemas.openxmlformats.org/officeDocument/2006/relationships/hyperlink" Target="http://www.google.com/url?sa=i&amp;rct=j&amp;q=&amp;esrc=s&amp;source=images&amp;cd=&amp;cad=rja&amp;uact=8&amp;ved=0ahUKEwin4LDWmv3LAhVIvYMKHUpdDlgQjRwIBw&amp;url=http://www.usda.gov/procurement/policy/agar_x/agarbase&amp;bvm=bv.118817766,bs.1,d.amc&amp;psig=AFQjCNHcwC1LQy4d0hO1KnwhsrQCK6olzw&amp;ust=1460141919182542"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18.wav"/><Relationship Id="rId1" Type="http://schemas.openxmlformats.org/officeDocument/2006/relationships/audio" Target="NULL" TargetMode="External"/><Relationship Id="rId6" Type="http://schemas.openxmlformats.org/officeDocument/2006/relationships/image" Target="../media/image14.jpeg"/><Relationship Id="rId5" Type="http://schemas.openxmlformats.org/officeDocument/2006/relationships/hyperlink" Target="http://www.google.com/url?sa=i&amp;rct=j&amp;q=&amp;esrc=s&amp;source=images&amp;cd=&amp;cad=rja&amp;uact=8&amp;ved=0ahUKEwiY6Kq2nv_LAhXJtoMKHUf6CvkQjRwIBw&amp;url=http://www.thegazette.com/heritage-agency-closing-five-linn-county-congregate-meal-sites-20140409&amp;psig=AFQjCNFoST3FvZwEYl61a5KUdqCNpYyiBw&amp;ust=1460211639749885"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19.wav"/><Relationship Id="rId1" Type="http://schemas.openxmlformats.org/officeDocument/2006/relationships/audio" Target="NULL" TargetMode="External"/><Relationship Id="rId6" Type="http://schemas.openxmlformats.org/officeDocument/2006/relationships/image" Target="../media/image15.jpeg"/><Relationship Id="rId5" Type="http://schemas.openxmlformats.org/officeDocument/2006/relationships/hyperlink" Target="https://www.google.com/url?sa=i&amp;rct=j&amp;q=&amp;esrc=s&amp;source=images&amp;cd=&amp;cad=rja&amp;uact=8&amp;ved=0ahUKEwiXi8WuoP_LAhXslIMKHcwbD5cQjRwIBw&amp;url=https://www.gsfb.org/how-we-help/programs/food-mobile/&amp;bvm=bv.119028448,d.amc&amp;psig=AFQjCNHBBDtVn-W7CksG5EYhwRYUlG4yYg&amp;ust=1460212036603623"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0.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microsoft.com/office/2007/relationships/media" Target="../media/media21.wav"/><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2.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3.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4.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5.wav"/><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7.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hyperlink" Target="http://www.google.com/url?sa=i&amp;rct=j&amp;q=&amp;esrc=s&amp;source=images&amp;cd=&amp;cad=rja&amp;uact=8&amp;ved=0ahUKEwiSv-vCo_jLAhWomoMKHdmYAEwQjRwIBw&amp;url=http://www.weather.com/storms/hurricane/news/hurricanes-landfall-gif-20130920&amp;bvm=bv.118443451,d.amc&amp;psig=AFQjCNF3CVA1GFGyHLY2G_RyeYLSk11NxA&amp;ust=1459972422279676"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microsoft.com/office/2007/relationships/media" Target="../media/media6.wav"/><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hyperlink" Target="https://www.google.com/url?sa=i&amp;rct=j&amp;q=&amp;esrc=s&amp;source=images&amp;cd=&amp;cad=rja&amp;uact=8&amp;ved=0ahUKEwiMzp6QqvjLAhXDtYMKHbGiBlEQjRwIBw&amp;url=https://en.wikipedia.org/wiki/Tornado&amp;psig=AFQjCNEvxqxmacG4LrhuahL2pG8IdlTj6A&amp;ust=1459974235675252"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hyperlink" Target="http://www.google.com/url?sa=i&amp;rct=j&amp;q=&amp;esrc=s&amp;source=images&amp;cd=&amp;cad=rja&amp;uact=8&amp;ved=0ahUKEwjWhLOJ7PrLAhWKk4MKHYH1CoUQjRwIBw&amp;url=http://giphy.com/gifs/wind-weather-miami-HmTLatwLWpTQk&amp;bvm=bv.118443451,d.amc&amp;psig=AFQjCNH8N1kgotXMCRry-79OIP6bRUFxpg&amp;ust=1460060677160645"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Food assistance for disaster relief</a:t>
            </a:r>
            <a:endParaRPr lang="en-US" sz="5400" dirty="0"/>
          </a:p>
        </p:txBody>
      </p:sp>
      <p:sp>
        <p:nvSpPr>
          <p:cNvPr id="3" name="Subtitle 2"/>
          <p:cNvSpPr>
            <a:spLocks noGrp="1"/>
          </p:cNvSpPr>
          <p:nvPr>
            <p:ph type="subTitle" idx="1"/>
          </p:nvPr>
        </p:nvSpPr>
        <p:spPr/>
        <p:txBody>
          <a:bodyPr/>
          <a:lstStyle/>
          <a:p>
            <a:r>
              <a:rPr lang="en-US" dirty="0" smtClean="0"/>
              <a:t>Texas Department of Agriculture</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4467225"/>
            <a:ext cx="1866900" cy="1854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475.2596" end="1997.2746"/>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1082625"/>
      </p:ext>
    </p:extLst>
  </p:cSld>
  <p:clrMapOvr>
    <a:masterClrMapping/>
  </p:clrMapOvr>
  <mc:AlternateContent xmlns:mc="http://schemas.openxmlformats.org/markup-compatibility/2006">
    <mc:Choice xmlns:p14="http://schemas.microsoft.com/office/powerpoint/2010/main" Requires="p14">
      <p:transition spd="slow" p14:dur="2000" advTm="9530"/>
    </mc:Choice>
    <mc:Fallback>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175416"/>
            <a:ext cx="7400261" cy="1485900"/>
          </a:xfrm>
        </p:spPr>
        <p:txBody>
          <a:bodyPr>
            <a:normAutofit fontScale="90000"/>
          </a:bodyPr>
          <a:lstStyle/>
          <a:p>
            <a:r>
              <a:rPr lang="en-US" dirty="0" smtClean="0"/>
              <a:t>State Operations Center at Texas Department of Public Safety</a:t>
            </a:r>
            <a:endParaRPr lang="en-US" dirty="0"/>
          </a:p>
        </p:txBody>
      </p:sp>
      <p:sp>
        <p:nvSpPr>
          <p:cNvPr id="4" name="Content Placeholder 3"/>
          <p:cNvSpPr>
            <a:spLocks noGrp="1"/>
          </p:cNvSpPr>
          <p:nvPr>
            <p:ph sz="half" idx="2"/>
          </p:nvPr>
        </p:nvSpPr>
        <p:spPr>
          <a:xfrm>
            <a:off x="191386" y="1807536"/>
            <a:ext cx="4029740" cy="3783410"/>
          </a:xfrm>
        </p:spPr>
        <p:txBody>
          <a:bodyPr>
            <a:noAutofit/>
          </a:bodyPr>
          <a:lstStyle/>
          <a:p>
            <a:r>
              <a:rPr lang="en-US" sz="4000" dirty="0" smtClean="0"/>
              <a:t>Coordinates state emergency assistance with local governments</a:t>
            </a:r>
          </a:p>
        </p:txBody>
      </p:sp>
      <p:sp>
        <p:nvSpPr>
          <p:cNvPr id="5" name="Rectangle 4"/>
          <p:cNvSpPr/>
          <p:nvPr/>
        </p:nvSpPr>
        <p:spPr>
          <a:xfrm>
            <a:off x="8559297" y="0"/>
            <a:ext cx="19138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http://www.dps.texas.gov/director_staff/media_and_communications/2014/images/pr050614_16lg.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94" r="5066"/>
          <a:stretch/>
        </p:blipFill>
        <p:spPr bwMode="auto">
          <a:xfrm>
            <a:off x="4263661" y="2006932"/>
            <a:ext cx="4189229" cy="3362326"/>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421.8374" end="1687.350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5412046"/>
      </p:ext>
    </p:extLst>
  </p:cSld>
  <p:clrMapOvr>
    <a:masterClrMapping/>
  </p:clrMapOvr>
  <mc:AlternateContent xmlns:mc="http://schemas.openxmlformats.org/markup-compatibility/2006">
    <mc:Choice xmlns:p14="http://schemas.microsoft.com/office/powerpoint/2010/main" Requires="p14">
      <p:transition spd="slow" p14:dur="2000" advTm="35357"/>
    </mc:Choice>
    <mc:Fallback>
      <p:transition spd="slow" advTm="3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1" y="175416"/>
            <a:ext cx="7200900" cy="1485900"/>
          </a:xfrm>
        </p:spPr>
        <p:txBody>
          <a:bodyPr/>
          <a:lstStyle/>
          <a:p>
            <a:r>
              <a:rPr lang="en-US" dirty="0" smtClean="0"/>
              <a:t>Texas Department of Agriculture (TDA)</a:t>
            </a:r>
            <a:endParaRPr lang="en-US" dirty="0"/>
          </a:p>
        </p:txBody>
      </p:sp>
      <p:sp>
        <p:nvSpPr>
          <p:cNvPr id="4" name="Content Placeholder 3"/>
          <p:cNvSpPr>
            <a:spLocks noGrp="1"/>
          </p:cNvSpPr>
          <p:nvPr>
            <p:ph sz="half" idx="2"/>
          </p:nvPr>
        </p:nvSpPr>
        <p:spPr>
          <a:xfrm>
            <a:off x="4894052" y="2158406"/>
            <a:ext cx="3909706" cy="3581401"/>
          </a:xfrm>
        </p:spPr>
        <p:txBody>
          <a:bodyPr>
            <a:noAutofit/>
          </a:bodyPr>
          <a:lstStyle/>
          <a:p>
            <a:r>
              <a:rPr lang="en-US" sz="3200" dirty="0" smtClean="0"/>
              <a:t>Requests for USDA Foods for disaster feeding MUST go through TDA</a:t>
            </a:r>
          </a:p>
          <a:p>
            <a:r>
              <a:rPr lang="en-US" sz="3200" dirty="0" smtClean="0"/>
              <a:t>Program sources of USDA Foods: NSLP, SFSP, TEFAP, CSFP</a:t>
            </a:r>
          </a:p>
        </p:txBody>
      </p:sp>
      <p:pic>
        <p:nvPicPr>
          <p:cNvPr id="2050" name="Picture 2" descr="https://upload.wikimedia.org/wikipedia/commons/2/2f/AustinStateOfficeBuildingAustinTX.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152" r="10240" b="9881"/>
          <a:stretch/>
        </p:blipFill>
        <p:spPr bwMode="auto">
          <a:xfrm>
            <a:off x="531627" y="2190307"/>
            <a:ext cx="4194613" cy="351937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637.5892" end="637.587"/>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191929"/>
      </p:ext>
    </p:extLst>
  </p:cSld>
  <p:clrMapOvr>
    <a:masterClrMapping/>
  </p:clrMapOvr>
  <mc:AlternateContent xmlns:mc="http://schemas.openxmlformats.org/markup-compatibility/2006">
    <mc:Choice xmlns:p14="http://schemas.microsoft.com/office/powerpoint/2010/main" Requires="p14">
      <p:transition spd="slow" p14:dur="2000" advTm="53432"/>
    </mc:Choice>
    <mc:Fallback>
      <p:transition spd="slow" advTm="5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175416"/>
            <a:ext cx="7400261" cy="1485900"/>
          </a:xfrm>
        </p:spPr>
        <p:txBody>
          <a:bodyPr/>
          <a:lstStyle/>
          <a:p>
            <a:r>
              <a:rPr lang="en-US" dirty="0" smtClean="0"/>
              <a:t>United States Department of Agriculture (USDA)</a:t>
            </a:r>
            <a:endParaRPr lang="en-US" dirty="0"/>
          </a:p>
        </p:txBody>
      </p:sp>
      <p:sp>
        <p:nvSpPr>
          <p:cNvPr id="4" name="Content Placeholder 3"/>
          <p:cNvSpPr>
            <a:spLocks noGrp="1"/>
          </p:cNvSpPr>
          <p:nvPr>
            <p:ph sz="half" idx="2"/>
          </p:nvPr>
        </p:nvSpPr>
        <p:spPr>
          <a:xfrm>
            <a:off x="191386" y="1843161"/>
            <a:ext cx="3739346" cy="3783410"/>
          </a:xfrm>
        </p:spPr>
        <p:txBody>
          <a:bodyPr>
            <a:noAutofit/>
          </a:bodyPr>
          <a:lstStyle/>
          <a:p>
            <a:r>
              <a:rPr lang="en-US" sz="4000" dirty="0" smtClean="0"/>
              <a:t>Provides nutrition assistance to those most affected by a disaster or emergency. </a:t>
            </a:r>
            <a:endParaRPr lang="en-US" sz="4000" dirty="0"/>
          </a:p>
        </p:txBody>
      </p:sp>
      <p:sp>
        <p:nvSpPr>
          <p:cNvPr id="5" name="Rectangle 4"/>
          <p:cNvSpPr/>
          <p:nvPr/>
        </p:nvSpPr>
        <p:spPr>
          <a:xfrm>
            <a:off x="8559297" y="0"/>
            <a:ext cx="19138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farm8.staticflickr.com/7409/14141649461_0f1da49541.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499"/>
          <a:stretch/>
        </p:blipFill>
        <p:spPr bwMode="auto">
          <a:xfrm>
            <a:off x="4153438" y="2138842"/>
            <a:ext cx="4310099" cy="315277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814.7494" end="1378.8064"/>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0721217"/>
      </p:ext>
    </p:extLst>
  </p:cSld>
  <p:clrMapOvr>
    <a:masterClrMapping/>
  </p:clrMapOvr>
  <mc:AlternateContent xmlns:mc="http://schemas.openxmlformats.org/markup-compatibility/2006">
    <mc:Choice xmlns:p14="http://schemas.microsoft.com/office/powerpoint/2010/main" Requires="p14">
      <p:transition spd="slow" p14:dur="2000" advTm="26260"/>
    </mc:Choice>
    <mc:Fallback>
      <p:transition spd="slow" advTm="2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699" y="0"/>
            <a:ext cx="4997302" cy="1281223"/>
          </a:xfrm>
        </p:spPr>
        <p:txBody>
          <a:bodyPr/>
          <a:lstStyle/>
          <a:p>
            <a:r>
              <a:rPr lang="en-US" sz="3600" dirty="0" smtClean="0"/>
              <a:t>Process of Requesting  USDA Foods for Disaster Feeding</a:t>
            </a:r>
            <a:endParaRPr lang="en-US" sz="3600" dirty="0"/>
          </a:p>
        </p:txBody>
      </p:sp>
      <p:sp>
        <p:nvSpPr>
          <p:cNvPr id="3" name="Content Placeholder 2"/>
          <p:cNvSpPr>
            <a:spLocks noGrp="1"/>
          </p:cNvSpPr>
          <p:nvPr>
            <p:ph idx="1"/>
          </p:nvPr>
        </p:nvSpPr>
        <p:spPr>
          <a:xfrm>
            <a:off x="4872777" y="1738431"/>
            <a:ext cx="3909060" cy="1387548"/>
          </a:xfrm>
          <a:solidFill>
            <a:schemeClr val="tx1"/>
          </a:solidFill>
        </p:spPr>
        <p:txBody>
          <a:bodyPr>
            <a:noAutofit/>
          </a:bodyPr>
          <a:lstStyle/>
          <a:p>
            <a:pPr marL="0" indent="0">
              <a:buNone/>
            </a:pPr>
            <a:r>
              <a:rPr lang="en-US" sz="2800" dirty="0" smtClean="0">
                <a:solidFill>
                  <a:schemeClr val="bg1"/>
                </a:solidFill>
              </a:rPr>
              <a:t>Need for additional resources to supplement disaster feedings</a:t>
            </a:r>
            <a:endParaRPr lang="en-US" sz="2800" dirty="0">
              <a:solidFill>
                <a:schemeClr val="bg1"/>
              </a:solidFill>
            </a:endParaRPr>
          </a:p>
        </p:txBody>
      </p:sp>
      <p:sp>
        <p:nvSpPr>
          <p:cNvPr id="4" name="Text Placeholder 3"/>
          <p:cNvSpPr>
            <a:spLocks noGrp="1"/>
          </p:cNvSpPr>
          <p:nvPr>
            <p:ph type="body" sz="half" idx="2"/>
          </p:nvPr>
        </p:nvSpPr>
        <p:spPr>
          <a:xfrm>
            <a:off x="149521" y="1516631"/>
            <a:ext cx="3752628" cy="1269088"/>
          </a:xfrm>
        </p:spPr>
        <p:txBody>
          <a:bodyPr>
            <a:noAutofit/>
          </a:bodyPr>
          <a:lstStyle/>
          <a:p>
            <a:r>
              <a:rPr lang="en-US" sz="3400" dirty="0" smtClean="0">
                <a:solidFill>
                  <a:srgbClr val="FF0000"/>
                </a:solidFill>
              </a:rPr>
              <a:t>Local Governments and NGOs</a:t>
            </a:r>
            <a:endParaRPr lang="en-US" sz="3400" dirty="0">
              <a:solidFill>
                <a:srgbClr val="FF0000"/>
              </a:solidFill>
            </a:endParaRPr>
          </a:p>
        </p:txBody>
      </p:sp>
      <p:sp>
        <p:nvSpPr>
          <p:cNvPr id="5" name="Text Placeholder 3"/>
          <p:cNvSpPr txBox="1">
            <a:spLocks/>
          </p:cNvSpPr>
          <p:nvPr/>
        </p:nvSpPr>
        <p:spPr>
          <a:xfrm>
            <a:off x="163692" y="3189550"/>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SOC at </a:t>
            </a:r>
            <a:r>
              <a:rPr lang="en-US" sz="3400" dirty="0" err="1" smtClean="0"/>
              <a:t>TxDPS</a:t>
            </a:r>
            <a:endParaRPr lang="en-US" sz="3400" dirty="0"/>
          </a:p>
        </p:txBody>
      </p:sp>
      <p:sp>
        <p:nvSpPr>
          <p:cNvPr id="6" name="Text Placeholder 3"/>
          <p:cNvSpPr txBox="1">
            <a:spLocks/>
          </p:cNvSpPr>
          <p:nvPr/>
        </p:nvSpPr>
        <p:spPr>
          <a:xfrm>
            <a:off x="177863" y="4075627"/>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TDA</a:t>
            </a:r>
          </a:p>
          <a:p>
            <a:endParaRPr lang="en-US" sz="2400" dirty="0"/>
          </a:p>
        </p:txBody>
      </p:sp>
      <p:sp>
        <p:nvSpPr>
          <p:cNvPr id="7" name="Text Placeholder 3"/>
          <p:cNvSpPr txBox="1">
            <a:spLocks/>
          </p:cNvSpPr>
          <p:nvPr/>
        </p:nvSpPr>
        <p:spPr>
          <a:xfrm>
            <a:off x="170768" y="5004236"/>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USDA FNS</a:t>
            </a:r>
          </a:p>
          <a:p>
            <a:endParaRPr lang="en-US" sz="2400" dirty="0"/>
          </a:p>
        </p:txBody>
      </p:sp>
      <p:cxnSp>
        <p:nvCxnSpPr>
          <p:cNvPr id="9" name="Straight Arrow Connector 8"/>
          <p:cNvCxnSpPr/>
          <p:nvPr/>
        </p:nvCxnSpPr>
        <p:spPr>
          <a:xfrm flipH="1">
            <a:off x="3763933" y="1786265"/>
            <a:ext cx="1073888" cy="0"/>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6146" name="Picture 2" descr="https://upload.wikimedia.org/wikipedia/commons/thumb/d/d2/Food_Bank_icon.svg/1024px-Food_Bank_icon.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0011" y="3618665"/>
            <a:ext cx="2243469" cy="224347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243.5322" end="765.251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3245126"/>
      </p:ext>
    </p:extLst>
  </p:cSld>
  <p:clrMapOvr>
    <a:masterClrMapping/>
  </p:clrMapOvr>
  <mc:AlternateContent xmlns:mc="http://schemas.openxmlformats.org/markup-compatibility/2006">
    <mc:Choice xmlns:p14="http://schemas.microsoft.com/office/powerpoint/2010/main" Requires="p14">
      <p:transition spd="slow" p14:dur="2000" advTm="40077"/>
    </mc:Choice>
    <mc:Fallback>
      <p:transition spd="slow" advTm="4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699" y="0"/>
            <a:ext cx="4997302" cy="1281223"/>
          </a:xfrm>
        </p:spPr>
        <p:txBody>
          <a:bodyPr/>
          <a:lstStyle/>
          <a:p>
            <a:r>
              <a:rPr lang="en-US" sz="3600" dirty="0" smtClean="0"/>
              <a:t>Process of Requesting  USDA Foods for Disaster Feeding</a:t>
            </a:r>
            <a:endParaRPr lang="en-US" sz="3600" dirty="0"/>
          </a:p>
        </p:txBody>
      </p:sp>
      <p:sp>
        <p:nvSpPr>
          <p:cNvPr id="3" name="Content Placeholder 2"/>
          <p:cNvSpPr>
            <a:spLocks noGrp="1"/>
          </p:cNvSpPr>
          <p:nvPr>
            <p:ph idx="1"/>
          </p:nvPr>
        </p:nvSpPr>
        <p:spPr>
          <a:xfrm>
            <a:off x="4872777" y="3397179"/>
            <a:ext cx="3909060" cy="1387548"/>
          </a:xfrm>
          <a:solidFill>
            <a:schemeClr val="tx1"/>
          </a:solidFill>
        </p:spPr>
        <p:txBody>
          <a:bodyPr>
            <a:noAutofit/>
          </a:bodyPr>
          <a:lstStyle/>
          <a:p>
            <a:pPr marL="0" indent="0">
              <a:buNone/>
            </a:pPr>
            <a:r>
              <a:rPr lang="en-US" sz="2800" dirty="0" smtClean="0">
                <a:solidFill>
                  <a:schemeClr val="bg1"/>
                </a:solidFill>
              </a:rPr>
              <a:t>Requests USDA Foods from TDA</a:t>
            </a:r>
            <a:endParaRPr lang="en-US" sz="2800" dirty="0">
              <a:solidFill>
                <a:schemeClr val="bg1"/>
              </a:solidFill>
            </a:endParaRPr>
          </a:p>
        </p:txBody>
      </p:sp>
      <p:sp>
        <p:nvSpPr>
          <p:cNvPr id="4" name="Text Placeholder 3"/>
          <p:cNvSpPr>
            <a:spLocks noGrp="1"/>
          </p:cNvSpPr>
          <p:nvPr>
            <p:ph type="body" sz="half" idx="2"/>
          </p:nvPr>
        </p:nvSpPr>
        <p:spPr>
          <a:xfrm>
            <a:off x="149521" y="1516631"/>
            <a:ext cx="3752628" cy="1269088"/>
          </a:xfrm>
        </p:spPr>
        <p:txBody>
          <a:bodyPr>
            <a:noAutofit/>
          </a:bodyPr>
          <a:lstStyle/>
          <a:p>
            <a:r>
              <a:rPr lang="en-US" sz="3400" dirty="0" smtClean="0">
                <a:solidFill>
                  <a:schemeClr val="tx1"/>
                </a:solidFill>
              </a:rPr>
              <a:t>Local Governments and NGOs</a:t>
            </a:r>
            <a:endParaRPr lang="en-US" sz="3400" dirty="0">
              <a:solidFill>
                <a:schemeClr val="tx1"/>
              </a:solidFill>
            </a:endParaRPr>
          </a:p>
        </p:txBody>
      </p:sp>
      <p:sp>
        <p:nvSpPr>
          <p:cNvPr id="5" name="Text Placeholder 3"/>
          <p:cNvSpPr txBox="1">
            <a:spLocks/>
          </p:cNvSpPr>
          <p:nvPr/>
        </p:nvSpPr>
        <p:spPr>
          <a:xfrm>
            <a:off x="163692" y="3189550"/>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rgbClr val="FF0000"/>
                </a:solidFill>
              </a:rPr>
              <a:t>SOC at </a:t>
            </a:r>
            <a:r>
              <a:rPr lang="en-US" sz="3400" dirty="0" err="1" smtClean="0">
                <a:solidFill>
                  <a:srgbClr val="FF0000"/>
                </a:solidFill>
              </a:rPr>
              <a:t>TxDPS</a:t>
            </a:r>
            <a:endParaRPr lang="en-US" sz="3400" dirty="0">
              <a:solidFill>
                <a:srgbClr val="FF0000"/>
              </a:solidFill>
            </a:endParaRPr>
          </a:p>
        </p:txBody>
      </p:sp>
      <p:sp>
        <p:nvSpPr>
          <p:cNvPr id="6" name="Text Placeholder 3"/>
          <p:cNvSpPr txBox="1">
            <a:spLocks/>
          </p:cNvSpPr>
          <p:nvPr/>
        </p:nvSpPr>
        <p:spPr>
          <a:xfrm>
            <a:off x="177863" y="4075627"/>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TDA</a:t>
            </a:r>
          </a:p>
          <a:p>
            <a:endParaRPr lang="en-US" sz="2400" dirty="0"/>
          </a:p>
        </p:txBody>
      </p:sp>
      <p:sp>
        <p:nvSpPr>
          <p:cNvPr id="7" name="Text Placeholder 3"/>
          <p:cNvSpPr txBox="1">
            <a:spLocks/>
          </p:cNvSpPr>
          <p:nvPr/>
        </p:nvSpPr>
        <p:spPr>
          <a:xfrm>
            <a:off x="170768" y="5004236"/>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USDA FNS</a:t>
            </a:r>
          </a:p>
          <a:p>
            <a:endParaRPr lang="en-US" sz="2400" dirty="0"/>
          </a:p>
        </p:txBody>
      </p:sp>
      <p:cxnSp>
        <p:nvCxnSpPr>
          <p:cNvPr id="9" name="Straight Arrow Connector 8"/>
          <p:cNvCxnSpPr/>
          <p:nvPr/>
        </p:nvCxnSpPr>
        <p:spPr>
          <a:xfrm flipH="1">
            <a:off x="3083442" y="3455646"/>
            <a:ext cx="1754379" cy="8847"/>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7174" name="Picture 6" descr="http://a3.mzstatic.com/us/r30/Purple5/v4/37/9c/20/379c2044-251a-48d4-7ea6-1fb35871c54c/icon175x175.jpeg">
            <a:hlinkClick r:id="rId5"/>
          </p:cNvPr>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5918421" y="5004236"/>
            <a:ext cx="166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2263.9582" end="1165.2718"/>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7349461"/>
      </p:ext>
    </p:extLst>
  </p:cSld>
  <p:clrMapOvr>
    <a:masterClrMapping/>
  </p:clrMapOvr>
  <mc:AlternateContent xmlns:mc="http://schemas.openxmlformats.org/markup-compatibility/2006">
    <mc:Choice xmlns:p14="http://schemas.microsoft.com/office/powerpoint/2010/main" Requires="p14">
      <p:transition spd="slow" p14:dur="2000" advTm="12677"/>
    </mc:Choice>
    <mc:Fallback>
      <p:transition spd="slow" advTm="1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699" y="0"/>
            <a:ext cx="4997302" cy="1281223"/>
          </a:xfrm>
        </p:spPr>
        <p:txBody>
          <a:bodyPr/>
          <a:lstStyle/>
          <a:p>
            <a:r>
              <a:rPr lang="en-US" sz="3600" dirty="0" smtClean="0"/>
              <a:t>Process of Requesting  USDA Foods for Disaster Feeding</a:t>
            </a:r>
            <a:endParaRPr lang="en-US" sz="3600" dirty="0"/>
          </a:p>
        </p:txBody>
      </p:sp>
      <p:sp>
        <p:nvSpPr>
          <p:cNvPr id="3" name="Content Placeholder 2"/>
          <p:cNvSpPr>
            <a:spLocks noGrp="1"/>
          </p:cNvSpPr>
          <p:nvPr>
            <p:ph idx="1"/>
          </p:nvPr>
        </p:nvSpPr>
        <p:spPr>
          <a:xfrm>
            <a:off x="4872777" y="4311617"/>
            <a:ext cx="3909060" cy="1387548"/>
          </a:xfrm>
          <a:solidFill>
            <a:schemeClr val="tx1"/>
          </a:solidFill>
        </p:spPr>
        <p:txBody>
          <a:bodyPr>
            <a:noAutofit/>
          </a:bodyPr>
          <a:lstStyle/>
          <a:p>
            <a:pPr marL="0" indent="0">
              <a:buNone/>
            </a:pPr>
            <a:r>
              <a:rPr lang="en-US" sz="2800" dirty="0" smtClean="0">
                <a:solidFill>
                  <a:schemeClr val="bg1"/>
                </a:solidFill>
              </a:rPr>
              <a:t>TDA will assess the situation and notify USDA FNS SWRO</a:t>
            </a:r>
            <a:endParaRPr lang="en-US" sz="2800" dirty="0">
              <a:solidFill>
                <a:schemeClr val="bg1"/>
              </a:solidFill>
            </a:endParaRPr>
          </a:p>
        </p:txBody>
      </p:sp>
      <p:sp>
        <p:nvSpPr>
          <p:cNvPr id="4" name="Text Placeholder 3"/>
          <p:cNvSpPr>
            <a:spLocks noGrp="1"/>
          </p:cNvSpPr>
          <p:nvPr>
            <p:ph type="body" sz="half" idx="2"/>
          </p:nvPr>
        </p:nvSpPr>
        <p:spPr>
          <a:xfrm>
            <a:off x="149521" y="1516631"/>
            <a:ext cx="3752628" cy="1269088"/>
          </a:xfrm>
        </p:spPr>
        <p:txBody>
          <a:bodyPr>
            <a:noAutofit/>
          </a:bodyPr>
          <a:lstStyle/>
          <a:p>
            <a:r>
              <a:rPr lang="en-US" sz="3400" dirty="0" smtClean="0">
                <a:solidFill>
                  <a:schemeClr val="tx1"/>
                </a:solidFill>
              </a:rPr>
              <a:t>Local Governments and NGOs</a:t>
            </a:r>
            <a:endParaRPr lang="en-US" sz="3400" dirty="0">
              <a:solidFill>
                <a:schemeClr val="tx1"/>
              </a:solidFill>
            </a:endParaRPr>
          </a:p>
        </p:txBody>
      </p:sp>
      <p:sp>
        <p:nvSpPr>
          <p:cNvPr id="5" name="Text Placeholder 3"/>
          <p:cNvSpPr txBox="1">
            <a:spLocks/>
          </p:cNvSpPr>
          <p:nvPr/>
        </p:nvSpPr>
        <p:spPr>
          <a:xfrm>
            <a:off x="163692" y="3189550"/>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chemeClr val="tx1"/>
                </a:solidFill>
              </a:rPr>
              <a:t>SOC at </a:t>
            </a:r>
            <a:r>
              <a:rPr lang="en-US" sz="3400" dirty="0" err="1" smtClean="0">
                <a:solidFill>
                  <a:schemeClr val="tx1"/>
                </a:solidFill>
              </a:rPr>
              <a:t>TxDPS</a:t>
            </a:r>
            <a:endParaRPr lang="en-US" sz="3400" dirty="0">
              <a:solidFill>
                <a:schemeClr val="tx1"/>
              </a:solidFill>
            </a:endParaRPr>
          </a:p>
        </p:txBody>
      </p:sp>
      <p:sp>
        <p:nvSpPr>
          <p:cNvPr id="6" name="Text Placeholder 3"/>
          <p:cNvSpPr txBox="1">
            <a:spLocks/>
          </p:cNvSpPr>
          <p:nvPr/>
        </p:nvSpPr>
        <p:spPr>
          <a:xfrm>
            <a:off x="177863" y="4075627"/>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rgbClr val="FF0000"/>
                </a:solidFill>
              </a:rPr>
              <a:t>TDA</a:t>
            </a:r>
          </a:p>
          <a:p>
            <a:endParaRPr lang="en-US" sz="2400" dirty="0"/>
          </a:p>
        </p:txBody>
      </p:sp>
      <p:sp>
        <p:nvSpPr>
          <p:cNvPr id="7" name="Text Placeholder 3"/>
          <p:cNvSpPr txBox="1">
            <a:spLocks/>
          </p:cNvSpPr>
          <p:nvPr/>
        </p:nvSpPr>
        <p:spPr>
          <a:xfrm>
            <a:off x="170768" y="5004236"/>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t>USDA FNS</a:t>
            </a:r>
          </a:p>
          <a:p>
            <a:endParaRPr lang="en-US" sz="2400" dirty="0"/>
          </a:p>
        </p:txBody>
      </p:sp>
      <p:cxnSp>
        <p:nvCxnSpPr>
          <p:cNvPr id="9" name="Straight Arrow Connector 8"/>
          <p:cNvCxnSpPr/>
          <p:nvPr/>
        </p:nvCxnSpPr>
        <p:spPr>
          <a:xfrm flipH="1">
            <a:off x="3083442" y="4348818"/>
            <a:ext cx="1754379" cy="8847"/>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9219" name="Picture 3" descr="S:\F&amp;N Administration\Outreach\Administration\TDA Seal_Signatures\Seal\TDA_Seal_1C_K_RGB.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078" l="0" r="100000"/>
                    </a14:imgEffect>
                  </a14:imgLayer>
                </a14:imgProps>
              </a:ext>
              <a:ext uri="{28A0092B-C50C-407E-A947-70E740481C1C}">
                <a14:useLocalDpi xmlns:a14="http://schemas.microsoft.com/office/drawing/2010/main" val="0"/>
              </a:ext>
            </a:extLst>
          </a:blip>
          <a:srcRect/>
          <a:stretch>
            <a:fillRect/>
          </a:stretch>
        </p:blipFill>
        <p:spPr bwMode="auto">
          <a:xfrm>
            <a:off x="5474769" y="1605516"/>
            <a:ext cx="2353887" cy="237095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004.3747" end="1650.045"/>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2211127"/>
      </p:ext>
    </p:extLst>
  </p:cSld>
  <p:clrMapOvr>
    <a:masterClrMapping/>
  </p:clrMapOvr>
  <mc:AlternateContent xmlns:mc="http://schemas.openxmlformats.org/markup-compatibility/2006">
    <mc:Choice xmlns:p14="http://schemas.microsoft.com/office/powerpoint/2010/main" Requires="p14">
      <p:transition spd="slow" p14:dur="2000" advTm="15049"/>
    </mc:Choice>
    <mc:Fallback>
      <p:transition spd="slow" advTm="1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699" y="0"/>
            <a:ext cx="4997302" cy="1281223"/>
          </a:xfrm>
        </p:spPr>
        <p:txBody>
          <a:bodyPr/>
          <a:lstStyle/>
          <a:p>
            <a:r>
              <a:rPr lang="en-US" sz="3600" dirty="0" smtClean="0"/>
              <a:t>Process of Requesting  USDA Foods for Disaster Feeding</a:t>
            </a:r>
            <a:endParaRPr lang="en-US" sz="3600" dirty="0"/>
          </a:p>
        </p:txBody>
      </p:sp>
      <p:sp>
        <p:nvSpPr>
          <p:cNvPr id="3" name="Content Placeholder 2"/>
          <p:cNvSpPr>
            <a:spLocks noGrp="1"/>
          </p:cNvSpPr>
          <p:nvPr>
            <p:ph idx="1"/>
          </p:nvPr>
        </p:nvSpPr>
        <p:spPr>
          <a:xfrm>
            <a:off x="4872777" y="5289853"/>
            <a:ext cx="3909060" cy="1387548"/>
          </a:xfrm>
          <a:solidFill>
            <a:schemeClr val="tx1"/>
          </a:solidFill>
        </p:spPr>
        <p:txBody>
          <a:bodyPr>
            <a:noAutofit/>
          </a:bodyPr>
          <a:lstStyle/>
          <a:p>
            <a:pPr marL="0" indent="0">
              <a:buNone/>
            </a:pPr>
            <a:r>
              <a:rPr lang="en-US" sz="2800" dirty="0" smtClean="0">
                <a:solidFill>
                  <a:schemeClr val="bg1"/>
                </a:solidFill>
              </a:rPr>
              <a:t>Approves use of USDA Foods</a:t>
            </a:r>
            <a:endParaRPr lang="en-US" sz="2800" dirty="0">
              <a:solidFill>
                <a:schemeClr val="bg1"/>
              </a:solidFill>
            </a:endParaRPr>
          </a:p>
        </p:txBody>
      </p:sp>
      <p:sp>
        <p:nvSpPr>
          <p:cNvPr id="4" name="Text Placeholder 3"/>
          <p:cNvSpPr>
            <a:spLocks noGrp="1"/>
          </p:cNvSpPr>
          <p:nvPr>
            <p:ph type="body" sz="half" idx="2"/>
          </p:nvPr>
        </p:nvSpPr>
        <p:spPr>
          <a:xfrm>
            <a:off x="149521" y="1516631"/>
            <a:ext cx="3752628" cy="1269088"/>
          </a:xfrm>
        </p:spPr>
        <p:txBody>
          <a:bodyPr>
            <a:noAutofit/>
          </a:bodyPr>
          <a:lstStyle/>
          <a:p>
            <a:r>
              <a:rPr lang="en-US" sz="3400" dirty="0" smtClean="0">
                <a:solidFill>
                  <a:schemeClr val="tx1"/>
                </a:solidFill>
              </a:rPr>
              <a:t>Local Governments and NGOs</a:t>
            </a:r>
            <a:endParaRPr lang="en-US" sz="3400" dirty="0">
              <a:solidFill>
                <a:schemeClr val="tx1"/>
              </a:solidFill>
            </a:endParaRPr>
          </a:p>
        </p:txBody>
      </p:sp>
      <p:sp>
        <p:nvSpPr>
          <p:cNvPr id="5" name="Text Placeholder 3"/>
          <p:cNvSpPr txBox="1">
            <a:spLocks/>
          </p:cNvSpPr>
          <p:nvPr/>
        </p:nvSpPr>
        <p:spPr>
          <a:xfrm>
            <a:off x="163692" y="3189550"/>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chemeClr val="tx1"/>
                </a:solidFill>
              </a:rPr>
              <a:t>SOC at </a:t>
            </a:r>
            <a:r>
              <a:rPr lang="en-US" sz="3400" dirty="0" err="1" smtClean="0">
                <a:solidFill>
                  <a:schemeClr val="tx1"/>
                </a:solidFill>
              </a:rPr>
              <a:t>TxDPS</a:t>
            </a:r>
            <a:endParaRPr lang="en-US" sz="3400" dirty="0">
              <a:solidFill>
                <a:schemeClr val="tx1"/>
              </a:solidFill>
            </a:endParaRPr>
          </a:p>
        </p:txBody>
      </p:sp>
      <p:sp>
        <p:nvSpPr>
          <p:cNvPr id="6" name="Text Placeholder 3"/>
          <p:cNvSpPr txBox="1">
            <a:spLocks/>
          </p:cNvSpPr>
          <p:nvPr/>
        </p:nvSpPr>
        <p:spPr>
          <a:xfrm>
            <a:off x="177863" y="4075627"/>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chemeClr val="tx1"/>
                </a:solidFill>
              </a:rPr>
              <a:t>TDA</a:t>
            </a:r>
          </a:p>
          <a:p>
            <a:endParaRPr lang="en-US" sz="2400" dirty="0"/>
          </a:p>
        </p:txBody>
      </p:sp>
      <p:sp>
        <p:nvSpPr>
          <p:cNvPr id="7" name="Text Placeholder 3"/>
          <p:cNvSpPr txBox="1">
            <a:spLocks/>
          </p:cNvSpPr>
          <p:nvPr/>
        </p:nvSpPr>
        <p:spPr>
          <a:xfrm>
            <a:off x="170768" y="5004236"/>
            <a:ext cx="3752628" cy="126908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sz="3400" dirty="0" smtClean="0">
                <a:solidFill>
                  <a:srgbClr val="FF0000"/>
                </a:solidFill>
              </a:rPr>
              <a:t>USDA FNS</a:t>
            </a:r>
          </a:p>
          <a:p>
            <a:endParaRPr lang="en-US" sz="2400" dirty="0"/>
          </a:p>
        </p:txBody>
      </p:sp>
      <p:cxnSp>
        <p:nvCxnSpPr>
          <p:cNvPr id="9" name="Straight Arrow Connector 8"/>
          <p:cNvCxnSpPr/>
          <p:nvPr/>
        </p:nvCxnSpPr>
        <p:spPr>
          <a:xfrm flipH="1">
            <a:off x="3083442" y="5337687"/>
            <a:ext cx="1754379" cy="8847"/>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www.dm.usda.gov/procurement/policy/agar_x/agarbase/usda.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647" y="2237417"/>
            <a:ext cx="2817645" cy="190426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1"/>
            <p:extLst>
              <p:ext uri="{DAA4B4D4-6D71-4841-9C94-3DE7FCFB9230}">
                <p14:media xmlns:p14="http://schemas.microsoft.com/office/powerpoint/2010/main" r:embed="rId2">
                  <p14:trim st="1343.3396" end="1218.377"/>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766732"/>
      </p:ext>
    </p:extLst>
  </p:cSld>
  <p:clrMapOvr>
    <a:masterClrMapping/>
  </p:clrMapOvr>
  <mc:AlternateContent xmlns:mc="http://schemas.openxmlformats.org/markup-compatibility/2006">
    <mc:Choice xmlns:p14="http://schemas.microsoft.com/office/powerpoint/2010/main" Requires="p14">
      <p:transition spd="slow" p14:dur="2000" advTm="13104"/>
    </mc:Choice>
    <mc:Fallback>
      <p:transition spd="slow" advTm="1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71" y="1843646"/>
            <a:ext cx="7209728" cy="2852737"/>
          </a:xfrm>
        </p:spPr>
        <p:txBody>
          <a:bodyPr>
            <a:normAutofit fontScale="90000"/>
          </a:bodyPr>
          <a:lstStyle/>
          <a:p>
            <a:r>
              <a:rPr lang="en-US" dirty="0" smtClean="0"/>
              <a:t>USE OF USDA FOODS FOR DISASTERS</a:t>
            </a:r>
            <a:endParaRPr lang="en-US"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4043.488" end="1470.3603"/>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9126510"/>
      </p:ext>
    </p:extLst>
  </p:cSld>
  <p:clrMapOvr>
    <a:masterClrMapping/>
  </p:clrMapOvr>
  <mc:AlternateContent xmlns:mc="http://schemas.openxmlformats.org/markup-compatibility/2006">
    <mc:Choice xmlns:p14="http://schemas.microsoft.com/office/powerpoint/2010/main" Requires="p14">
      <p:transition spd="slow" p14:dur="2000" advTm="22077"/>
    </mc:Choice>
    <mc:Fallback>
      <p:transition spd="slow" advTm="2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thegazette.com/storyimage/GA/20140409/ARTICLE/140409957/AR/0/AR-140409957.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91452"/>
            <a:ext cx="9196955" cy="59636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520" y="760564"/>
            <a:ext cx="9144000" cy="6097436"/>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060" y="175416"/>
            <a:ext cx="9058940" cy="1485900"/>
          </a:xfrm>
        </p:spPr>
        <p:txBody>
          <a:bodyPr/>
          <a:lstStyle/>
          <a:p>
            <a:r>
              <a:rPr lang="en-US" dirty="0" smtClean="0"/>
              <a:t>Congregate Feeding</a:t>
            </a:r>
            <a:endParaRPr lang="en-US" dirty="0"/>
          </a:p>
        </p:txBody>
      </p:sp>
      <p:sp>
        <p:nvSpPr>
          <p:cNvPr id="4" name="Content Placeholder 3"/>
          <p:cNvSpPr>
            <a:spLocks noGrp="1"/>
          </p:cNvSpPr>
          <p:nvPr>
            <p:ph sz="half" idx="2"/>
          </p:nvPr>
        </p:nvSpPr>
        <p:spPr>
          <a:xfrm>
            <a:off x="783772" y="2082552"/>
            <a:ext cx="7384208" cy="3581401"/>
          </a:xfrm>
        </p:spPr>
        <p:txBody>
          <a:bodyPr>
            <a:noAutofit/>
          </a:bodyPr>
          <a:lstStyle/>
          <a:p>
            <a:pPr marL="0" indent="0">
              <a:buNone/>
            </a:pPr>
            <a:r>
              <a:rPr lang="en-US" sz="6000" b="1" dirty="0" smtClean="0"/>
              <a:t>Disaster feeding organizations prepare meals in large quantities</a:t>
            </a:r>
          </a:p>
          <a:p>
            <a:endParaRPr lang="en-US" sz="4400" b="1" dirty="0" smtClean="0"/>
          </a:p>
        </p:txBody>
      </p:sp>
      <p:sp>
        <p:nvSpPr>
          <p:cNvPr id="7" name="Rectangle 6"/>
          <p:cNvSpPr/>
          <p:nvPr/>
        </p:nvSpPr>
        <p:spPr>
          <a:xfrm>
            <a:off x="2349795" y="772809"/>
            <a:ext cx="6794205" cy="118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978.3164" end="1222.8965"/>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30497"/>
      </p:ext>
    </p:extLst>
  </p:cSld>
  <p:clrMapOvr>
    <a:masterClrMapping/>
  </p:clrMapOvr>
  <mc:AlternateContent xmlns:mc="http://schemas.openxmlformats.org/markup-compatibility/2006">
    <mc:Choice xmlns:p14="http://schemas.microsoft.com/office/powerpoint/2010/main" Requires="p14">
      <p:transition spd="slow" p14:dur="2000" advTm="17101"/>
    </mc:Choice>
    <mc:Fallback>
      <p:transition spd="slow" advTm="1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s://www.gsfb.org/media/uploads/food_mobile_at_root_cellar.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092"/>
          <a:stretch/>
        </p:blipFill>
        <p:spPr bwMode="auto">
          <a:xfrm>
            <a:off x="0" y="834665"/>
            <a:ext cx="9144000" cy="6072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9340" y="175416"/>
            <a:ext cx="8314630" cy="1485900"/>
          </a:xfrm>
        </p:spPr>
        <p:txBody>
          <a:bodyPr/>
          <a:lstStyle/>
          <a:p>
            <a:r>
              <a:rPr lang="en-US" dirty="0" smtClean="0"/>
              <a:t>Disaster Household Distribution</a:t>
            </a:r>
            <a:endParaRPr lang="en-US" dirty="0"/>
          </a:p>
        </p:txBody>
      </p:sp>
      <p:sp>
        <p:nvSpPr>
          <p:cNvPr id="8" name="Rectangle 7"/>
          <p:cNvSpPr/>
          <p:nvPr/>
        </p:nvSpPr>
        <p:spPr>
          <a:xfrm>
            <a:off x="0" y="759519"/>
            <a:ext cx="9144000" cy="6157856"/>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5400000" flipH="1" flipV="1">
            <a:off x="3333307" y="-2594336"/>
            <a:ext cx="19138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166256" y="1742641"/>
            <a:ext cx="5498274" cy="3783410"/>
          </a:xfrm>
        </p:spPr>
        <p:txBody>
          <a:bodyPr>
            <a:noAutofit/>
          </a:bodyPr>
          <a:lstStyle/>
          <a:p>
            <a:r>
              <a:rPr lang="en-US" sz="4500" b="1" dirty="0" smtClean="0"/>
              <a:t>Less common</a:t>
            </a:r>
          </a:p>
          <a:p>
            <a:r>
              <a:rPr lang="en-US" sz="4500" b="1" dirty="0" smtClean="0"/>
              <a:t>Separate from ongoing distribution of TEFAP or CSFP</a:t>
            </a:r>
          </a:p>
          <a:p>
            <a:r>
              <a:rPr lang="en-US" sz="4500" b="1" dirty="0" smtClean="0"/>
              <a:t>Must be approved by FNS</a:t>
            </a: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888.6638" end="1421.8627"/>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0996066"/>
      </p:ext>
    </p:extLst>
  </p:cSld>
  <p:clrMapOvr>
    <a:masterClrMapping/>
  </p:clrMapOvr>
  <mc:AlternateContent xmlns:mc="http://schemas.openxmlformats.org/markup-compatibility/2006">
    <mc:Choice xmlns:p14="http://schemas.microsoft.com/office/powerpoint/2010/main" Requires="p14">
      <p:transition spd="slow" p14:dur="2000" advTm="74472"/>
    </mc:Choice>
    <mc:Fallback>
      <p:transition spd="slow" advTm="7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Resources</a:t>
            </a:r>
            <a:endParaRPr lang="en-US" sz="5400" dirty="0"/>
          </a:p>
        </p:txBody>
      </p:sp>
      <p:sp>
        <p:nvSpPr>
          <p:cNvPr id="3" name="Content Placeholder 2"/>
          <p:cNvSpPr>
            <a:spLocks noGrp="1"/>
          </p:cNvSpPr>
          <p:nvPr>
            <p:ph idx="1"/>
          </p:nvPr>
        </p:nvSpPr>
        <p:spPr/>
        <p:txBody>
          <a:bodyPr>
            <a:normAutofit/>
          </a:bodyPr>
          <a:lstStyle/>
          <a:p>
            <a:r>
              <a:rPr lang="en-US" sz="2800" u="sng" dirty="0" smtClean="0"/>
              <a:t>http://www.fns.usda.gov/fd-disaster/food-distribution-disaster-assistance </a:t>
            </a:r>
            <a:r>
              <a:rPr lang="en-US" sz="2800" dirty="0" smtClean="0"/>
              <a:t>(USDA Food and Nutrition Service)</a:t>
            </a:r>
          </a:p>
          <a:p>
            <a:r>
              <a:rPr lang="en-US" sz="2800" u="sng" dirty="0"/>
              <a:t>http://</a:t>
            </a:r>
            <a:r>
              <a:rPr lang="en-US" sz="2800" u="sng" dirty="0" smtClean="0"/>
              <a:t>www.squaremeals.org/Programs/FoodAssistanceforDisasterRelief.aspx </a:t>
            </a:r>
            <a:r>
              <a:rPr lang="en-US" sz="2800" dirty="0" smtClean="0"/>
              <a:t>(TDA Food and Nutrition)</a:t>
            </a:r>
            <a:endParaRPr lang="en-US" sz="2800"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411.9773" end="1579.248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9712708"/>
      </p:ext>
    </p:extLst>
  </p:cSld>
  <p:clrMapOvr>
    <a:masterClrMapping/>
  </p:clrMapOvr>
  <mc:AlternateContent xmlns:mc="http://schemas.openxmlformats.org/markup-compatibility/2006">
    <mc:Choice xmlns:p14="http://schemas.microsoft.com/office/powerpoint/2010/main" Requires="p14">
      <p:transition spd="slow" p14:dur="2000" advTm="28792"/>
    </mc:Choice>
    <mc:Fallback>
      <p:transition spd="slow" advTm="2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3" descr="S:\Education New\Resources\Assets\Images\USDA Foods\high school build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15340"/>
            <a:ext cx="9144000" cy="60974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815340"/>
            <a:ext cx="9144000" cy="6097436"/>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060" y="175416"/>
            <a:ext cx="9058940" cy="1485900"/>
          </a:xfrm>
        </p:spPr>
        <p:txBody>
          <a:bodyPr/>
          <a:lstStyle/>
          <a:p>
            <a:r>
              <a:rPr lang="en-US" dirty="0" smtClean="0"/>
              <a:t>Schools and Contracted Warehouses</a:t>
            </a:r>
            <a:endParaRPr lang="en-US" dirty="0"/>
          </a:p>
        </p:txBody>
      </p:sp>
      <p:sp>
        <p:nvSpPr>
          <p:cNvPr id="4" name="Content Placeholder 3"/>
          <p:cNvSpPr>
            <a:spLocks noGrp="1"/>
          </p:cNvSpPr>
          <p:nvPr>
            <p:ph sz="half" idx="2"/>
          </p:nvPr>
        </p:nvSpPr>
        <p:spPr>
          <a:xfrm>
            <a:off x="273132" y="1576225"/>
            <a:ext cx="5727340" cy="3581401"/>
          </a:xfrm>
        </p:spPr>
        <p:txBody>
          <a:bodyPr>
            <a:noAutofit/>
          </a:bodyPr>
          <a:lstStyle/>
          <a:p>
            <a:r>
              <a:rPr lang="en-US" sz="5000" b="1" dirty="0" smtClean="0"/>
              <a:t>USDA Foods for NSLP</a:t>
            </a:r>
          </a:p>
          <a:p>
            <a:r>
              <a:rPr lang="en-US" sz="5000" b="1" dirty="0" smtClean="0"/>
              <a:t>Usually used first</a:t>
            </a:r>
          </a:p>
          <a:p>
            <a:r>
              <a:rPr lang="en-US" sz="5000" b="1" dirty="0" smtClean="0"/>
              <a:t>Larger pack sizes ideal for congregate feeding</a:t>
            </a:r>
          </a:p>
        </p:txBody>
      </p:sp>
      <p:sp>
        <p:nvSpPr>
          <p:cNvPr id="7" name="Rectangle 6"/>
          <p:cNvSpPr/>
          <p:nvPr/>
        </p:nvSpPr>
        <p:spPr>
          <a:xfrm>
            <a:off x="2349795" y="772809"/>
            <a:ext cx="6794205" cy="118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687.2285" end="824.675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6999589"/>
      </p:ext>
    </p:extLst>
  </p:cSld>
  <p:clrMapOvr>
    <a:masterClrMapping/>
  </p:clrMapOvr>
  <mc:AlternateContent xmlns:mc="http://schemas.openxmlformats.org/markup-compatibility/2006">
    <mc:Choice xmlns:p14="http://schemas.microsoft.com/office/powerpoint/2010/main" Requires="p14">
      <p:transition spd="slow" p14:dur="2000" advTm="57601"/>
    </mc:Choice>
    <mc:Fallback>
      <p:transition spd="slow" advTm="5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descr="S:\Education New\Resources\Assets\Images\warehouse. boxes.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754920"/>
            <a:ext cx="9144000" cy="6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9340" y="175416"/>
            <a:ext cx="7400261" cy="1485900"/>
          </a:xfrm>
        </p:spPr>
        <p:txBody>
          <a:bodyPr/>
          <a:lstStyle/>
          <a:p>
            <a:r>
              <a:rPr lang="en-US" dirty="0" smtClean="0"/>
              <a:t>Food Banks/Food Pantries</a:t>
            </a:r>
            <a:endParaRPr lang="en-US" dirty="0"/>
          </a:p>
        </p:txBody>
      </p:sp>
      <p:sp>
        <p:nvSpPr>
          <p:cNvPr id="8" name="Rectangle 7"/>
          <p:cNvSpPr/>
          <p:nvPr/>
        </p:nvSpPr>
        <p:spPr>
          <a:xfrm>
            <a:off x="-30" y="749600"/>
            <a:ext cx="9144000" cy="6157856"/>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5400000" flipH="1" flipV="1">
            <a:off x="3333307" y="-2594336"/>
            <a:ext cx="19138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593766" y="1956397"/>
            <a:ext cx="8336477" cy="3783410"/>
          </a:xfrm>
        </p:spPr>
        <p:txBody>
          <a:bodyPr>
            <a:noAutofit/>
          </a:bodyPr>
          <a:lstStyle/>
          <a:p>
            <a:r>
              <a:rPr lang="en-US" sz="5400" b="1" dirty="0" smtClean="0"/>
              <a:t>Can enroll eligible participants in TEFAP</a:t>
            </a:r>
          </a:p>
          <a:p>
            <a:r>
              <a:rPr lang="en-US" sz="5400" b="1" dirty="0" smtClean="0"/>
              <a:t>Foods used are part of state’s normal allocation</a:t>
            </a:r>
            <a:endParaRPr lang="en-US" sz="5400" b="1"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705.847" end="2117.542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1348684"/>
      </p:ext>
    </p:extLst>
  </p:cSld>
  <p:clrMapOvr>
    <a:masterClrMapping/>
  </p:clrMapOvr>
  <mc:AlternateContent xmlns:mc="http://schemas.openxmlformats.org/markup-compatibility/2006">
    <mc:Choice xmlns:p14="http://schemas.microsoft.com/office/powerpoint/2010/main" Requires="p14">
      <p:transition spd="slow" p14:dur="2000" advTm="59163"/>
    </mc:Choice>
    <mc:Fallback>
      <p:transition spd="slow" advTm="5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S:\Education New\Resources\Assets\Images\Planted Well pics\Food wareh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72809"/>
            <a:ext cx="9225700" cy="61527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772809"/>
            <a:ext cx="9144000" cy="6097436"/>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1" y="175416"/>
            <a:ext cx="7200900" cy="1485900"/>
          </a:xfrm>
        </p:spPr>
        <p:txBody>
          <a:bodyPr/>
          <a:lstStyle/>
          <a:p>
            <a:r>
              <a:rPr lang="en-US" dirty="0" smtClean="0"/>
              <a:t>Food Banks</a:t>
            </a:r>
            <a:endParaRPr lang="en-US" dirty="0"/>
          </a:p>
        </p:txBody>
      </p:sp>
      <p:sp>
        <p:nvSpPr>
          <p:cNvPr id="4" name="Content Placeholder 3"/>
          <p:cNvSpPr>
            <a:spLocks noGrp="1"/>
          </p:cNvSpPr>
          <p:nvPr>
            <p:ph sz="half" idx="2"/>
          </p:nvPr>
        </p:nvSpPr>
        <p:spPr>
          <a:xfrm>
            <a:off x="31433" y="1279347"/>
            <a:ext cx="5715464" cy="3581401"/>
          </a:xfrm>
        </p:spPr>
        <p:txBody>
          <a:bodyPr>
            <a:noAutofit/>
          </a:bodyPr>
          <a:lstStyle/>
          <a:p>
            <a:r>
              <a:rPr lang="en-US" sz="5400" b="1" dirty="0" smtClean="0"/>
              <a:t>Household disaster distribution from TEFAP and CSFP</a:t>
            </a:r>
          </a:p>
          <a:p>
            <a:r>
              <a:rPr lang="en-US" sz="5400" b="1" dirty="0" smtClean="0"/>
              <a:t>Must get USDA FNS approval</a:t>
            </a:r>
          </a:p>
          <a:p>
            <a:endParaRPr lang="en-US" sz="4400" b="1" dirty="0" smtClean="0"/>
          </a:p>
        </p:txBody>
      </p:sp>
      <p:sp>
        <p:nvSpPr>
          <p:cNvPr id="7" name="Rectangle 6"/>
          <p:cNvSpPr/>
          <p:nvPr/>
        </p:nvSpPr>
        <p:spPr>
          <a:xfrm>
            <a:off x="2349795" y="772809"/>
            <a:ext cx="6794205" cy="118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2982.315" end="1897.8373"/>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7713264"/>
      </p:ext>
    </p:extLst>
  </p:cSld>
  <p:clrMapOvr>
    <a:masterClrMapping/>
  </p:clrMapOvr>
  <mc:AlternateContent xmlns:mc="http://schemas.openxmlformats.org/markup-compatibility/2006">
    <mc:Choice xmlns:p14="http://schemas.microsoft.com/office/powerpoint/2010/main" Requires="p14">
      <p:transition spd="slow" p14:dur="2000" advTm="26056"/>
    </mc:Choice>
    <mc:Fallback>
      <p:transition spd="slow" advTm="2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71" y="1843646"/>
            <a:ext cx="7209728" cy="2852737"/>
          </a:xfrm>
        </p:spPr>
        <p:txBody>
          <a:bodyPr>
            <a:normAutofit/>
          </a:bodyPr>
          <a:lstStyle/>
          <a:p>
            <a:r>
              <a:rPr lang="en-US" dirty="0" smtClean="0"/>
              <a:t>Replacement and reporting</a:t>
            </a:r>
            <a:endParaRPr lang="en-US"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80.8587" end="1562.022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642656"/>
      </p:ext>
    </p:extLst>
  </p:cSld>
  <p:clrMapOvr>
    <a:masterClrMapping/>
  </p:clrMapOvr>
  <mc:AlternateContent xmlns:mc="http://schemas.openxmlformats.org/markup-compatibility/2006">
    <mc:Choice xmlns:p14="http://schemas.microsoft.com/office/powerpoint/2010/main" Requires="p14">
      <p:transition spd="slow" p14:dur="2000" advTm="13105"/>
    </mc:Choice>
    <mc:Fallback>
      <p:transition spd="slow" advTm="1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1" y="175416"/>
            <a:ext cx="7200900" cy="1485900"/>
          </a:xfrm>
        </p:spPr>
        <p:txBody>
          <a:bodyPr/>
          <a:lstStyle/>
          <a:p>
            <a:r>
              <a:rPr lang="en-US" dirty="0" smtClean="0"/>
              <a:t>Reporting</a:t>
            </a:r>
            <a:endParaRPr lang="en-US" dirty="0"/>
          </a:p>
        </p:txBody>
      </p:sp>
      <p:sp>
        <p:nvSpPr>
          <p:cNvPr id="4" name="Content Placeholder 3"/>
          <p:cNvSpPr>
            <a:spLocks noGrp="1"/>
          </p:cNvSpPr>
          <p:nvPr>
            <p:ph sz="half" idx="2"/>
          </p:nvPr>
        </p:nvSpPr>
        <p:spPr>
          <a:xfrm>
            <a:off x="598497" y="1041987"/>
            <a:ext cx="8258424" cy="3581401"/>
          </a:xfrm>
        </p:spPr>
        <p:txBody>
          <a:bodyPr>
            <a:noAutofit/>
          </a:bodyPr>
          <a:lstStyle/>
          <a:p>
            <a:r>
              <a:rPr lang="en-US" sz="3200" dirty="0" smtClean="0"/>
              <a:t>Must submit to TDA within 30 days</a:t>
            </a:r>
          </a:p>
          <a:p>
            <a:r>
              <a:rPr lang="en-US" sz="3200" dirty="0" smtClean="0"/>
              <a:t>Provide the following information:</a:t>
            </a:r>
          </a:p>
          <a:p>
            <a:pPr lvl="1"/>
            <a:r>
              <a:rPr lang="en-US" sz="2400" dirty="0" smtClean="0"/>
              <a:t>Dates</a:t>
            </a:r>
          </a:p>
          <a:p>
            <a:pPr lvl="1"/>
            <a:r>
              <a:rPr lang="en-US" sz="2400" dirty="0" smtClean="0"/>
              <a:t>Disaster Name</a:t>
            </a:r>
          </a:p>
          <a:p>
            <a:pPr lvl="1"/>
            <a:r>
              <a:rPr lang="en-US" sz="2400" dirty="0" smtClean="0"/>
              <a:t>County/Parish/Judicial Area</a:t>
            </a:r>
          </a:p>
          <a:p>
            <a:pPr lvl="1"/>
            <a:r>
              <a:rPr lang="en-US" sz="2400" dirty="0" smtClean="0"/>
              <a:t>Total number of persons receiving USDA Foods</a:t>
            </a:r>
          </a:p>
          <a:p>
            <a:pPr lvl="1"/>
            <a:r>
              <a:rPr lang="en-US" sz="2400" dirty="0" smtClean="0"/>
              <a:t>Type of feeding</a:t>
            </a:r>
          </a:p>
          <a:p>
            <a:pPr lvl="1"/>
            <a:r>
              <a:rPr lang="en-US" sz="2400" dirty="0" smtClean="0"/>
              <a:t>Name of Agency issuing USDA Foods to recipient</a:t>
            </a:r>
          </a:p>
          <a:p>
            <a:pPr lvl="1"/>
            <a:r>
              <a:rPr lang="en-US" sz="2400" dirty="0" smtClean="0"/>
              <a:t>Period of issuance to disaster relief recipients</a:t>
            </a:r>
          </a:p>
          <a:p>
            <a:pPr lvl="1"/>
            <a:r>
              <a:rPr lang="en-US" sz="2400" dirty="0" smtClean="0"/>
              <a:t>Types of USDA Foods distributed</a:t>
            </a:r>
          </a:p>
          <a:p>
            <a:pPr lvl="1"/>
            <a:r>
              <a:rPr lang="en-US" sz="2400" dirty="0" smtClean="0"/>
              <a:t>Quantity of USDA Foods distributed</a:t>
            </a: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091.169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7722766"/>
      </p:ext>
    </p:extLst>
  </p:cSld>
  <p:clrMapOvr>
    <a:masterClrMapping/>
  </p:clrMapOvr>
  <mc:AlternateContent xmlns:mc="http://schemas.openxmlformats.org/markup-compatibility/2006">
    <mc:Choice xmlns:p14="http://schemas.microsoft.com/office/powerpoint/2010/main" Requires="p14">
      <p:transition spd="slow" p14:dur="2000" advTm="50795"/>
    </mc:Choice>
    <mc:Fallback>
      <p:transition spd="slow" advTm="5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175416"/>
            <a:ext cx="7400261" cy="1485900"/>
          </a:xfrm>
        </p:spPr>
        <p:txBody>
          <a:bodyPr/>
          <a:lstStyle/>
          <a:p>
            <a:r>
              <a:rPr lang="en-US" dirty="0" smtClean="0"/>
              <a:t>Replacement of USDA Foods for NSLP</a:t>
            </a:r>
            <a:endParaRPr lang="en-US" dirty="0"/>
          </a:p>
        </p:txBody>
      </p:sp>
      <p:sp>
        <p:nvSpPr>
          <p:cNvPr id="4" name="Content Placeholder 3"/>
          <p:cNvSpPr>
            <a:spLocks noGrp="1"/>
          </p:cNvSpPr>
          <p:nvPr>
            <p:ph sz="half" idx="2"/>
          </p:nvPr>
        </p:nvSpPr>
        <p:spPr>
          <a:xfrm>
            <a:off x="191386" y="1620414"/>
            <a:ext cx="4687707" cy="3783410"/>
          </a:xfrm>
        </p:spPr>
        <p:txBody>
          <a:bodyPr>
            <a:noAutofit/>
          </a:bodyPr>
          <a:lstStyle/>
          <a:p>
            <a:r>
              <a:rPr lang="en-US" sz="2900" dirty="0" smtClean="0"/>
              <a:t>Guaranteed replacement during Presidentially declared disaster</a:t>
            </a:r>
          </a:p>
          <a:p>
            <a:r>
              <a:rPr lang="en-US" sz="2900" dirty="0" smtClean="0"/>
              <a:t>In-kind replacement or entitlement credit</a:t>
            </a:r>
          </a:p>
          <a:p>
            <a:r>
              <a:rPr lang="en-US" sz="2900" dirty="0" smtClean="0"/>
              <a:t>Processed end products only value of USDA Food</a:t>
            </a:r>
          </a:p>
          <a:p>
            <a:r>
              <a:rPr lang="en-US" sz="2900" dirty="0" smtClean="0"/>
              <a:t>Situations of distress only to the extent of available funds</a:t>
            </a:r>
            <a:endParaRPr lang="en-US" sz="2900" dirty="0"/>
          </a:p>
        </p:txBody>
      </p:sp>
      <p:sp>
        <p:nvSpPr>
          <p:cNvPr id="5" name="Rectangle 4"/>
          <p:cNvSpPr/>
          <p:nvPr/>
        </p:nvSpPr>
        <p:spPr>
          <a:xfrm>
            <a:off x="8559297" y="0"/>
            <a:ext cx="19138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S:\Education New\Resources\Assets\Images\School Meals\Woman serving lunch o high school students - 1771319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093" y="1080655"/>
            <a:ext cx="3680204" cy="53214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541.2888" end="1623.8624"/>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8033400"/>
      </p:ext>
    </p:extLst>
  </p:cSld>
  <p:clrMapOvr>
    <a:masterClrMapping/>
  </p:clrMapOvr>
  <mc:AlternateContent xmlns:mc="http://schemas.openxmlformats.org/markup-compatibility/2006">
    <mc:Choice xmlns:p14="http://schemas.microsoft.com/office/powerpoint/2010/main" Requires="p14">
      <p:transition spd="slow" p14:dur="2000" advTm="45366"/>
    </mc:Choice>
    <mc:Fallback>
      <p:transition spd="slow" advTm="4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175416"/>
            <a:ext cx="7400261" cy="1485900"/>
          </a:xfrm>
        </p:spPr>
        <p:txBody>
          <a:bodyPr/>
          <a:lstStyle/>
          <a:p>
            <a:r>
              <a:rPr lang="en-US" dirty="0" smtClean="0"/>
              <a:t>Replacement of TEFAP or CSFP Foods</a:t>
            </a:r>
            <a:endParaRPr lang="en-US" dirty="0"/>
          </a:p>
        </p:txBody>
      </p:sp>
      <p:sp>
        <p:nvSpPr>
          <p:cNvPr id="4" name="Content Placeholder 3"/>
          <p:cNvSpPr>
            <a:spLocks noGrp="1"/>
          </p:cNvSpPr>
          <p:nvPr>
            <p:ph sz="half" idx="2"/>
          </p:nvPr>
        </p:nvSpPr>
        <p:spPr>
          <a:xfrm>
            <a:off x="866899" y="1596663"/>
            <a:ext cx="7978553" cy="3783410"/>
          </a:xfrm>
        </p:spPr>
        <p:txBody>
          <a:bodyPr>
            <a:noAutofit/>
          </a:bodyPr>
          <a:lstStyle/>
          <a:p>
            <a:r>
              <a:rPr lang="en-US" sz="4000" dirty="0" smtClean="0"/>
              <a:t>No authority to replace USDA Foods distributed through ongoing operation of TEFAP or CSFP.</a:t>
            </a:r>
          </a:p>
          <a:p>
            <a:r>
              <a:rPr lang="en-US" sz="4000" dirty="0" smtClean="0"/>
              <a:t>Guaranteed replacement during Presidentially declared disaster</a:t>
            </a:r>
          </a:p>
          <a:p>
            <a:r>
              <a:rPr lang="en-US" sz="4000" dirty="0" smtClean="0"/>
              <a:t>Situations of distress only to the extent of available funds</a:t>
            </a:r>
            <a:endParaRPr lang="en-US" sz="4000"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52.2667" end="1269.689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3596778"/>
      </p:ext>
    </p:extLst>
  </p:cSld>
  <p:clrMapOvr>
    <a:masterClrMapping/>
  </p:clrMapOvr>
  <mc:AlternateContent xmlns:mc="http://schemas.openxmlformats.org/markup-compatibility/2006">
    <mc:Choice xmlns:p14="http://schemas.microsoft.com/office/powerpoint/2010/main" Requires="p14">
      <p:transition spd="slow" p14:dur="2000" advTm="33254"/>
    </mc:Choice>
    <mc:Fallback>
      <p:transition spd="slow" advTm="3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175416"/>
            <a:ext cx="7400261" cy="971213"/>
          </a:xfrm>
        </p:spPr>
        <p:txBody>
          <a:bodyPr>
            <a:normAutofit/>
          </a:bodyPr>
          <a:lstStyle/>
          <a:p>
            <a:pPr algn="ctr"/>
            <a:r>
              <a:rPr lang="en-US" sz="4800" dirty="0" smtClean="0"/>
              <a:t>Thank you!</a:t>
            </a:r>
            <a:endParaRPr lang="en-US" sz="4800" dirty="0"/>
          </a:p>
        </p:txBody>
      </p:sp>
      <p:sp>
        <p:nvSpPr>
          <p:cNvPr id="4" name="Content Placeholder 3"/>
          <p:cNvSpPr>
            <a:spLocks noGrp="1"/>
          </p:cNvSpPr>
          <p:nvPr>
            <p:ph sz="half" idx="2"/>
          </p:nvPr>
        </p:nvSpPr>
        <p:spPr>
          <a:xfrm>
            <a:off x="725714" y="1762918"/>
            <a:ext cx="8273143" cy="3783410"/>
          </a:xfrm>
        </p:spPr>
        <p:txBody>
          <a:bodyPr>
            <a:noAutofit/>
          </a:bodyPr>
          <a:lstStyle/>
          <a:p>
            <a:pPr marL="0" indent="0">
              <a:buNone/>
            </a:pPr>
            <a:r>
              <a:rPr lang="en-US" sz="4800" dirty="0" smtClean="0"/>
              <a:t>Questions? Email TDA’s Commodity Operations Section at:</a:t>
            </a:r>
          </a:p>
          <a:p>
            <a:pPr marL="0" indent="0">
              <a:buNone/>
            </a:pPr>
            <a:r>
              <a:rPr lang="en-US" sz="3200" dirty="0" smtClean="0"/>
              <a:t>CommodityOperations@TexasAgriculture.gov </a:t>
            </a:r>
            <a:endParaRPr lang="en-US" sz="3200"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671.2882" end="1830.7854"/>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7811067"/>
      </p:ext>
    </p:extLst>
  </p:cSld>
  <p:clrMapOvr>
    <a:masterClrMapping/>
  </p:clrMapOvr>
  <mc:AlternateContent xmlns:mc="http://schemas.openxmlformats.org/markup-compatibility/2006">
    <mc:Choice xmlns:p14="http://schemas.microsoft.com/office/powerpoint/2010/main" Requires="p14">
      <p:transition spd="slow" p14:dur="2000" advTm="25568"/>
    </mc:Choice>
    <mc:Fallback>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542925" y="2057401"/>
            <a:ext cx="829627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just" fontAlgn="base">
              <a:spcBef>
                <a:spcPct val="0"/>
              </a:spcBef>
              <a:spcAft>
                <a:spcPct val="0"/>
              </a:spcAft>
            </a:pPr>
            <a:r>
              <a:rPr lang="en-US" altLang="en-US" sz="1100" dirty="0" smtClean="0">
                <a:solidFill>
                  <a:prstClr val="black"/>
                </a:solidFill>
                <a:ea typeface="Calibri" pitchFamily="34" charset="0"/>
                <a:cs typeface="Times New Roman" pitchFamily="18"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algn="just" fontAlgn="base">
              <a:spcBef>
                <a:spcPct val="0"/>
              </a:spcBef>
              <a:spcAft>
                <a:spcPct val="0"/>
              </a:spcAft>
            </a:pPr>
            <a:endParaRPr lang="en-US" altLang="en-US" sz="1100" dirty="0" smtClean="0">
              <a:solidFill>
                <a:prstClr val="black"/>
              </a:solidFill>
              <a:latin typeface="Arial" pitchFamily="34" charset="0"/>
              <a:cs typeface="Arial" pitchFamily="34" charset="0"/>
            </a:endParaRPr>
          </a:p>
          <a:p>
            <a:pPr algn="just"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algn="just" eaLnBrk="0" fontAlgn="base" hangingPunct="0">
              <a:spcBef>
                <a:spcPct val="0"/>
              </a:spcBef>
              <a:spcAft>
                <a:spcPct val="0"/>
              </a:spcAft>
            </a:pPr>
            <a:endParaRPr lang="en-US" altLang="en-US" sz="1100" dirty="0" smtClean="0">
              <a:solidFill>
                <a:prstClr val="black"/>
              </a:solidFill>
              <a:latin typeface="Arial" pitchFamily="34" charset="0"/>
              <a:cs typeface="Arial" pitchFamily="34" charset="0"/>
            </a:endParaRPr>
          </a:p>
          <a:p>
            <a:pPr algn="just"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To file a program complaint of discrimination, complete the </a:t>
            </a:r>
            <a:r>
              <a:rPr lang="en-US" altLang="en-US" sz="1100" b="1" dirty="0" smtClean="0">
                <a:solidFill>
                  <a:prstClr val="black"/>
                </a:solidFill>
                <a:ea typeface="Calibri" pitchFamily="34" charset="0"/>
                <a:cs typeface="Times New Roman" pitchFamily="18" charset="0"/>
                <a:hlinkClick r:id="rId3" tooltip="Opens in new window."/>
              </a:rPr>
              <a:t>USDA Program Discrimination Complaint Form</a:t>
            </a:r>
            <a:r>
              <a:rPr lang="en-US" altLang="en-US" sz="1100" dirty="0" smtClean="0">
                <a:solidFill>
                  <a:prstClr val="black"/>
                </a:solidFill>
                <a:ea typeface="Calibri" pitchFamily="34" charset="0"/>
                <a:cs typeface="Times New Roman" pitchFamily="18" charset="0"/>
              </a:rPr>
              <a:t>, (AD-3027) found online at: </a:t>
            </a:r>
            <a:r>
              <a:rPr lang="en-US" altLang="en-US" sz="1100" b="1" dirty="0" smtClean="0">
                <a:solidFill>
                  <a:prstClr val="black"/>
                </a:solidFill>
                <a:ea typeface="Calibri" pitchFamily="34" charset="0"/>
                <a:cs typeface="Times New Roman" pitchFamily="18" charset="0"/>
                <a:hlinkClick r:id="rId4"/>
              </a:rPr>
              <a:t>http://www.ascr.usda.gov/complaint_filing_cust.html</a:t>
            </a:r>
            <a:r>
              <a:rPr lang="en-US" altLang="en-US" sz="1100" dirty="0" smtClean="0">
                <a:solidFill>
                  <a:prstClr val="black"/>
                </a:solidFill>
                <a:ea typeface="Calibri" pitchFamily="34" charset="0"/>
                <a:cs typeface="Times New Roman" pitchFamily="18" charset="0"/>
              </a:rPr>
              <a:t>, and at any USDA office, or write a letter addressed to USDA and provide in the letter all of the information requested in the form. To request a copy of the complaint form, call (866) 632-9992. Submit your completed form or letter to USDA by: </a:t>
            </a:r>
          </a:p>
          <a:p>
            <a:pPr algn="ctr" eaLnBrk="0" fontAlgn="base" hangingPunct="0">
              <a:spcBef>
                <a:spcPct val="0"/>
              </a:spcBef>
              <a:spcAft>
                <a:spcPct val="0"/>
              </a:spcAft>
            </a:pP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(1) mail: U.S. Department of Agriculture </a:t>
            </a: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Office of the Assistant Secretary for Civil Rights </a:t>
            </a: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1400 Independence Avenue, SW </a:t>
            </a: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Washington, D.C. 20250-9410; </a:t>
            </a:r>
          </a:p>
          <a:p>
            <a:pPr algn="ctr" eaLnBrk="0" fontAlgn="base" hangingPunct="0">
              <a:spcBef>
                <a:spcPct val="0"/>
              </a:spcBef>
              <a:spcAft>
                <a:spcPct val="0"/>
              </a:spcAft>
            </a:pP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(2) fax: (202) 690-7442; or </a:t>
            </a:r>
          </a:p>
          <a:p>
            <a:pPr algn="ctr" eaLnBrk="0" fontAlgn="base" hangingPunct="0">
              <a:spcBef>
                <a:spcPct val="0"/>
              </a:spcBef>
              <a:spcAft>
                <a:spcPct val="0"/>
              </a:spcAft>
            </a:pP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(3) email: </a:t>
            </a:r>
            <a:r>
              <a:rPr lang="en-US" altLang="en-US" sz="1100" dirty="0" smtClean="0">
                <a:solidFill>
                  <a:prstClr val="black"/>
                </a:solidFill>
                <a:ea typeface="Calibri" pitchFamily="34" charset="0"/>
                <a:cs typeface="Times New Roman" pitchFamily="18" charset="0"/>
                <a:hlinkClick r:id="rId5"/>
              </a:rPr>
              <a:t>program.intake@usda.gov</a:t>
            </a:r>
            <a:r>
              <a:rPr lang="en-US" altLang="en-US" sz="1100" dirty="0" smtClean="0">
                <a:solidFill>
                  <a:prstClr val="black"/>
                </a:solidFill>
                <a:ea typeface="Calibri" pitchFamily="34" charset="0"/>
                <a:cs typeface="Times New Roman" pitchFamily="18" charset="0"/>
              </a:rPr>
              <a:t>.</a:t>
            </a:r>
          </a:p>
          <a:p>
            <a:pPr algn="ctr" eaLnBrk="0" fontAlgn="base" hangingPunct="0">
              <a:spcBef>
                <a:spcPct val="0"/>
              </a:spcBef>
              <a:spcAft>
                <a:spcPct val="0"/>
              </a:spcAft>
            </a:pP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en-US" altLang="en-US" sz="1100" dirty="0" smtClean="0">
                <a:solidFill>
                  <a:prstClr val="black"/>
                </a:solidFill>
                <a:ea typeface="Calibri" pitchFamily="34" charset="0"/>
                <a:cs typeface="Times New Roman" pitchFamily="18" charset="0"/>
              </a:rPr>
              <a:t>This institution is an equal opportunity provider.</a:t>
            </a:r>
            <a:endParaRPr lang="en-US" altLang="en-US" sz="1100" dirty="0" smtClean="0">
              <a:solidFill>
                <a:prstClr val="black"/>
              </a:solidFill>
              <a:latin typeface="Arial" pitchFamily="34" charset="0"/>
              <a:cs typeface="Arial" pitchFamily="34" charset="0"/>
            </a:endParaRPr>
          </a:p>
          <a:p>
            <a:pPr algn="ctr" eaLnBrk="0" fontAlgn="base" hangingPunct="0">
              <a:spcBef>
                <a:spcPct val="0"/>
              </a:spcBef>
              <a:spcAft>
                <a:spcPct val="0"/>
              </a:spcAft>
            </a:pPr>
            <a:endParaRPr lang="en-US" altLang="en-US" sz="1100" dirty="0">
              <a:solidFill>
                <a:prstClr val="black"/>
              </a:solidFill>
              <a:latin typeface="Arial" pitchFamily="34" charset="0"/>
              <a:cs typeface="Arial" pitchFamily="34" charset="0"/>
            </a:endParaRPr>
          </a:p>
        </p:txBody>
      </p:sp>
      <p:pic>
        <p:nvPicPr>
          <p:cNvPr id="3073" name="Picture 189" descr="Seal with Underlying 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5933" y="152400"/>
            <a:ext cx="4591592"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25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Course Outline</a:t>
            </a:r>
            <a:endParaRPr lang="en-US" sz="5400" dirty="0"/>
          </a:p>
        </p:txBody>
      </p:sp>
      <p:sp>
        <p:nvSpPr>
          <p:cNvPr id="3" name="Content Placeholder 2"/>
          <p:cNvSpPr>
            <a:spLocks noGrp="1"/>
          </p:cNvSpPr>
          <p:nvPr>
            <p:ph idx="1"/>
          </p:nvPr>
        </p:nvSpPr>
        <p:spPr/>
        <p:txBody>
          <a:bodyPr/>
          <a:lstStyle/>
          <a:p>
            <a:r>
              <a:rPr lang="en-US" sz="4000" dirty="0" smtClean="0"/>
              <a:t>Types of Disasters</a:t>
            </a:r>
          </a:p>
          <a:p>
            <a:r>
              <a:rPr lang="en-US" sz="4000" dirty="0" smtClean="0"/>
              <a:t>Disaster Response Agencies</a:t>
            </a:r>
          </a:p>
          <a:p>
            <a:r>
              <a:rPr lang="en-US" sz="4000" dirty="0" smtClean="0"/>
              <a:t>Use of USDA Foods for Disasters</a:t>
            </a:r>
          </a:p>
          <a:p>
            <a:r>
              <a:rPr lang="en-US" sz="4000" dirty="0" smtClean="0"/>
              <a:t>Replacement and Reporting</a:t>
            </a:r>
          </a:p>
          <a:p>
            <a:endParaRPr lang="en-US"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53.6515000000001" end="2008.59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7441914"/>
      </p:ext>
    </p:extLst>
  </p:cSld>
  <p:clrMapOvr>
    <a:masterClrMapping/>
  </p:clrMapOvr>
  <mc:AlternateContent xmlns:mc="http://schemas.openxmlformats.org/markup-compatibility/2006">
    <mc:Choice xmlns:p14="http://schemas.microsoft.com/office/powerpoint/2010/main" Requires="p14">
      <p:transition spd="slow" p14:dur="2000" advTm="21032"/>
    </mc:Choice>
    <mc:Fallback>
      <p:transition spd="slow" advTm="2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DISASTERS</a:t>
            </a:r>
            <a:endParaRPr lang="en-US" dirty="0"/>
          </a:p>
        </p:txBody>
      </p:sp>
      <p:sp>
        <p:nvSpPr>
          <p:cNvPr id="3" name="Text Placeholder 2"/>
          <p:cNvSpPr>
            <a:spLocks noGrp="1"/>
          </p:cNvSpPr>
          <p:nvPr>
            <p:ph type="body" idx="1"/>
          </p:nvPr>
        </p:nvSpPr>
        <p:spPr/>
        <p:txBody>
          <a:bodyPr/>
          <a:lstStyle/>
          <a:p>
            <a:endParaRPr lang="en-US"/>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306.7836" end="2244.9869"/>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2077461"/>
      </p:ext>
    </p:extLst>
  </p:cSld>
  <p:clrMapOvr>
    <a:masterClrMapping/>
  </p:clrMapOvr>
  <mc:AlternateContent xmlns:mc="http://schemas.openxmlformats.org/markup-compatibility/2006">
    <mc:Choice xmlns:p14="http://schemas.microsoft.com/office/powerpoint/2010/main" Requires="p14">
      <p:transition spd="slow" p14:dur="2000" advTm="7039"/>
    </mc:Choice>
    <mc:Fallback>
      <p:transition spd="slow" advTm="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86" y="0"/>
            <a:ext cx="2891791" cy="2157884"/>
          </a:xfrm>
        </p:spPr>
        <p:txBody>
          <a:bodyPr>
            <a:normAutofit/>
          </a:bodyPr>
          <a:lstStyle/>
          <a:p>
            <a:r>
              <a:rPr lang="en-US" sz="4900" b="1" dirty="0" smtClean="0"/>
              <a:t>Major Disaster</a:t>
            </a:r>
            <a:endParaRPr lang="en-US" sz="4900" b="1" dirty="0"/>
          </a:p>
        </p:txBody>
      </p:sp>
      <p:sp>
        <p:nvSpPr>
          <p:cNvPr id="4" name="Text Placeholder 3"/>
          <p:cNvSpPr>
            <a:spLocks noGrp="1"/>
          </p:cNvSpPr>
          <p:nvPr>
            <p:ph type="body" sz="half" idx="2"/>
          </p:nvPr>
        </p:nvSpPr>
        <p:spPr>
          <a:xfrm>
            <a:off x="298378" y="1884188"/>
            <a:ext cx="3391120" cy="3011432"/>
          </a:xfrm>
        </p:spPr>
        <p:txBody>
          <a:bodyPr>
            <a:noAutofit/>
          </a:bodyPr>
          <a:lstStyle/>
          <a:p>
            <a:r>
              <a:rPr lang="en-US" sz="2900" i="1" dirty="0" smtClean="0">
                <a:solidFill>
                  <a:schemeClr val="bg1"/>
                </a:solidFill>
              </a:rPr>
              <a:t>A major disaster declaration provides a full range of long-term Federal assistance programs for individuals and public infrastructure</a:t>
            </a:r>
            <a:r>
              <a:rPr lang="en-US" sz="2800" dirty="0" smtClean="0">
                <a:solidFill>
                  <a:schemeClr val="bg1"/>
                </a:solidFill>
              </a:rPr>
              <a:t>.</a:t>
            </a:r>
            <a:endParaRPr lang="en-US" sz="2800" dirty="0">
              <a:solidFill>
                <a:schemeClr val="bg1"/>
              </a:solidFill>
            </a:endParaRPr>
          </a:p>
        </p:txBody>
      </p:sp>
      <p:pic>
        <p:nvPicPr>
          <p:cNvPr id="2050" name="Picture 2" descr="https://i.imwx.com/web/2013/katrina-cimss-ssec.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78288" y="1679944"/>
            <a:ext cx="4870019" cy="396406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614.5585" end="2212.4096"/>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2765126"/>
      </p:ext>
    </p:extLst>
  </p:cSld>
  <p:clrMapOvr>
    <a:masterClrMapping/>
  </p:clrMapOvr>
  <mc:AlternateContent xmlns:mc="http://schemas.openxmlformats.org/markup-compatibility/2006">
    <mc:Choice xmlns:p14="http://schemas.microsoft.com/office/powerpoint/2010/main" Requires="p14">
      <p:transition spd="slow" p14:dur="2000" advTm="51504"/>
    </mc:Choice>
    <mc:Fallback>
      <p:transition spd="slow" advTm="5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86" y="0"/>
            <a:ext cx="3221000" cy="2157884"/>
          </a:xfrm>
        </p:spPr>
        <p:txBody>
          <a:bodyPr>
            <a:normAutofit fontScale="90000"/>
          </a:bodyPr>
          <a:lstStyle/>
          <a:p>
            <a:r>
              <a:rPr lang="en-US" sz="5400" b="1" dirty="0" smtClean="0"/>
              <a:t>Emergency Declaration</a:t>
            </a:r>
            <a:endParaRPr lang="en-US" sz="5400" b="1" dirty="0"/>
          </a:p>
        </p:txBody>
      </p:sp>
      <p:sp>
        <p:nvSpPr>
          <p:cNvPr id="4" name="Text Placeholder 3"/>
          <p:cNvSpPr>
            <a:spLocks noGrp="1"/>
          </p:cNvSpPr>
          <p:nvPr>
            <p:ph type="body" sz="half" idx="2"/>
          </p:nvPr>
        </p:nvSpPr>
        <p:spPr>
          <a:xfrm>
            <a:off x="298378" y="1682161"/>
            <a:ext cx="3391120" cy="3011432"/>
          </a:xfrm>
        </p:spPr>
        <p:txBody>
          <a:bodyPr>
            <a:noAutofit/>
          </a:bodyPr>
          <a:lstStyle/>
          <a:p>
            <a:r>
              <a:rPr lang="en-US" sz="2900" i="1" dirty="0" smtClean="0">
                <a:solidFill>
                  <a:schemeClr val="bg1"/>
                </a:solidFill>
              </a:rPr>
              <a:t>Limited in scope, and without some of the long-term Federal recovery programs available in a major disaster declaration.</a:t>
            </a:r>
            <a:endParaRPr lang="en-US" sz="2800" dirty="0">
              <a:solidFill>
                <a:schemeClr val="bg1"/>
              </a:solidFill>
            </a:endParaRPr>
          </a:p>
        </p:txBody>
      </p:sp>
      <p:pic>
        <p:nvPicPr>
          <p:cNvPr id="3074" name="Picture 2" descr="https://upload.wikimedia.org/wikipedia/commons/9/98/F5_tornado_Elie_Manitoba_2007.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963" r="22176"/>
          <a:stretch/>
        </p:blipFill>
        <p:spPr bwMode="auto">
          <a:xfrm>
            <a:off x="4125432" y="0"/>
            <a:ext cx="50185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717.5179000000001" end="2511.312"/>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4141564"/>
      </p:ext>
    </p:extLst>
  </p:cSld>
  <p:clrMapOvr>
    <a:masterClrMapping/>
  </p:clrMapOvr>
  <mc:AlternateContent xmlns:mc="http://schemas.openxmlformats.org/markup-compatibility/2006">
    <mc:Choice xmlns:p14="http://schemas.microsoft.com/office/powerpoint/2010/main" Requires="p14">
      <p:transition spd="slow" p14:dur="2000" advTm="37576"/>
    </mc:Choice>
    <mc:Fallback>
      <p:transition spd="slow" advTm="37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86" y="0"/>
            <a:ext cx="3221000" cy="2157884"/>
          </a:xfrm>
        </p:spPr>
        <p:txBody>
          <a:bodyPr>
            <a:normAutofit fontScale="90000"/>
          </a:bodyPr>
          <a:lstStyle/>
          <a:p>
            <a:r>
              <a:rPr lang="en-US" sz="5400" b="1" dirty="0" smtClean="0"/>
              <a:t>Situation of Distress</a:t>
            </a:r>
            <a:endParaRPr lang="en-US" sz="5400" b="1" dirty="0"/>
          </a:p>
        </p:txBody>
      </p:sp>
      <p:sp>
        <p:nvSpPr>
          <p:cNvPr id="4" name="Text Placeholder 3"/>
          <p:cNvSpPr>
            <a:spLocks noGrp="1"/>
          </p:cNvSpPr>
          <p:nvPr>
            <p:ph type="body" sz="half" idx="2"/>
          </p:nvPr>
        </p:nvSpPr>
        <p:spPr>
          <a:xfrm>
            <a:off x="298378" y="1224942"/>
            <a:ext cx="3391120" cy="3011432"/>
          </a:xfrm>
        </p:spPr>
        <p:txBody>
          <a:bodyPr>
            <a:noAutofit/>
          </a:bodyPr>
          <a:lstStyle/>
          <a:p>
            <a:r>
              <a:rPr lang="en-US" sz="2900" i="1" dirty="0" smtClean="0">
                <a:solidFill>
                  <a:schemeClr val="bg1"/>
                </a:solidFill>
              </a:rPr>
              <a:t>When a natural catastrophe or other situation has not been declared a disaster or emergency by the President, but, in the judgement of the SDA or FNS, warrants the use of USDA Foods.</a:t>
            </a:r>
            <a:endParaRPr lang="en-US" sz="2800" dirty="0">
              <a:solidFill>
                <a:schemeClr val="bg1"/>
              </a:solidFill>
            </a:endParaRPr>
          </a:p>
        </p:txBody>
      </p:sp>
      <p:pic>
        <p:nvPicPr>
          <p:cNvPr id="1026" name="Picture 2" descr="https://media.giphy.com/media/HmTLatwLWpTQk/giphy.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06187" y="1785589"/>
            <a:ext cx="4634366" cy="348816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019.0877" end="2649.6261"/>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0811567"/>
      </p:ext>
    </p:extLst>
  </p:cSld>
  <p:clrMapOvr>
    <a:masterClrMapping/>
  </p:clrMapOvr>
  <mc:AlternateContent xmlns:mc="http://schemas.openxmlformats.org/markup-compatibility/2006">
    <mc:Choice xmlns:p14="http://schemas.microsoft.com/office/powerpoint/2010/main" Requires="p14">
      <p:transition spd="slow" p14:dur="2000" advTm="42623"/>
    </mc:Choice>
    <mc:Fallback>
      <p:transition spd="slow" advTm="4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71" y="1843646"/>
            <a:ext cx="7209728" cy="2852737"/>
          </a:xfrm>
        </p:spPr>
        <p:txBody>
          <a:bodyPr>
            <a:normAutofit fontScale="90000"/>
          </a:bodyPr>
          <a:lstStyle/>
          <a:p>
            <a:r>
              <a:rPr lang="en-US" dirty="0" smtClean="0"/>
              <a:t>DISASTER Response agencies</a:t>
            </a:r>
            <a:endParaRPr lang="en-US"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322.3217" end="1418.142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7674833"/>
      </p:ext>
    </p:extLst>
  </p:cSld>
  <p:clrMapOvr>
    <a:masterClrMapping/>
  </p:clrMapOvr>
  <mc:AlternateContent xmlns:mc="http://schemas.openxmlformats.org/markup-compatibility/2006">
    <mc:Choice xmlns:p14="http://schemas.microsoft.com/office/powerpoint/2010/main" Requires="p14">
      <p:transition spd="slow" p14:dur="2000" advTm="8050"/>
    </mc:Choice>
    <mc:Fallback>
      <p:transition spd="slow" advTm="8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75416"/>
            <a:ext cx="8115300" cy="1485900"/>
          </a:xfrm>
        </p:spPr>
        <p:txBody>
          <a:bodyPr>
            <a:normAutofit fontScale="90000"/>
          </a:bodyPr>
          <a:lstStyle/>
          <a:p>
            <a:r>
              <a:rPr lang="en-US" dirty="0" smtClean="0"/>
              <a:t>Local Government and Non-Governmental Organizations (NGOs)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894053" y="2158406"/>
            <a:ext cx="3335840" cy="3581401"/>
          </a:xfrm>
        </p:spPr>
        <p:txBody>
          <a:bodyPr>
            <a:noAutofit/>
          </a:bodyPr>
          <a:lstStyle/>
          <a:p>
            <a:r>
              <a:rPr lang="en-US" sz="3200" dirty="0" smtClean="0"/>
              <a:t>Primary groups responsible for disaster feeding.</a:t>
            </a:r>
          </a:p>
          <a:p>
            <a:r>
              <a:rPr lang="en-US" sz="3200" dirty="0" smtClean="0"/>
              <a:t>Can request USDA Foods to supplement their resources.</a:t>
            </a:r>
            <a:endParaRPr lang="en-US" sz="3200" dirty="0"/>
          </a:p>
        </p:txBody>
      </p:sp>
      <p:pic>
        <p:nvPicPr>
          <p:cNvPr id="2052" name="Picture 4" descr="https://alabamaredcross.files.wordpress.com/2014/05/dsc_0525.jpg"/>
          <p:cNvPicPr>
            <a:picLocks noChangeAspect="1" noChangeArrowheads="1"/>
          </p:cNvPicPr>
          <p:nvPr/>
        </p:nvPicPr>
        <p:blipFill rotWithShape="1">
          <a:blip r:embed="rId5">
            <a:extLst>
              <a:ext uri="{28A0092B-C50C-407E-A947-70E740481C1C}">
                <a14:useLocalDpi xmlns:a14="http://schemas.microsoft.com/office/drawing/2010/main" val="0"/>
              </a:ext>
            </a:extLst>
          </a:blip>
          <a:srcRect r="5696"/>
          <a:stretch/>
        </p:blipFill>
        <p:spPr bwMode="auto">
          <a:xfrm>
            <a:off x="527714" y="1826182"/>
            <a:ext cx="4203774" cy="431482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0646697"/>
      </p:ext>
    </p:extLst>
  </p:cSld>
  <p:clrMapOvr>
    <a:masterClrMapping/>
  </p:clrMapOvr>
  <mc:AlternateContent xmlns:mc="http://schemas.openxmlformats.org/markup-compatibility/2006">
    <mc:Choice xmlns:p14="http://schemas.microsoft.com/office/powerpoint/2010/main" Requires="p14">
      <p:transition spd="slow" p14:dur="2000" advTm="37048"/>
    </mc:Choice>
    <mc:Fallback>
      <p:transition spd="slow" advTm="3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TF00001241</Template>
  <TotalTime>2440</TotalTime>
  <Words>2852</Words>
  <Application>Microsoft Office PowerPoint</Application>
  <PresentationFormat>On-screen Show (4:3)</PresentationFormat>
  <Paragraphs>211</Paragraphs>
  <Slides>28</Slides>
  <Notes>28</Notes>
  <HiddenSlides>0</HiddenSlides>
  <MMClips>27</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Crop</vt:lpstr>
      <vt:lpstr>Food assistance for disaster relief</vt:lpstr>
      <vt:lpstr>Resources</vt:lpstr>
      <vt:lpstr>Course Outline</vt:lpstr>
      <vt:lpstr>Types OF DISASTERS</vt:lpstr>
      <vt:lpstr>Major Disaster</vt:lpstr>
      <vt:lpstr>Emergency Declaration</vt:lpstr>
      <vt:lpstr>Situation of Distress</vt:lpstr>
      <vt:lpstr>DISASTER Response agencies</vt:lpstr>
      <vt:lpstr>Local Government and Non-Governmental Organizations (NGOs)</vt:lpstr>
      <vt:lpstr>State Operations Center at Texas Department of Public Safety</vt:lpstr>
      <vt:lpstr>Texas Department of Agriculture (TDA)</vt:lpstr>
      <vt:lpstr>United States Department of Agriculture (USDA)</vt:lpstr>
      <vt:lpstr>Process of Requesting  USDA Foods for Disaster Feeding</vt:lpstr>
      <vt:lpstr>Process of Requesting  USDA Foods for Disaster Feeding</vt:lpstr>
      <vt:lpstr>Process of Requesting  USDA Foods for Disaster Feeding</vt:lpstr>
      <vt:lpstr>Process of Requesting  USDA Foods for Disaster Feeding</vt:lpstr>
      <vt:lpstr>USE OF USDA FOODS FOR DISASTERS</vt:lpstr>
      <vt:lpstr>Congregate Feeding</vt:lpstr>
      <vt:lpstr>Disaster Household Distribution</vt:lpstr>
      <vt:lpstr>Schools and Contracted Warehouses</vt:lpstr>
      <vt:lpstr>Food Banks/Food Pantries</vt:lpstr>
      <vt:lpstr>Food Banks</vt:lpstr>
      <vt:lpstr>Replacement and reporting</vt:lpstr>
      <vt:lpstr>Reporting</vt:lpstr>
      <vt:lpstr>Replacement of USDA Foods for NSLP</vt:lpstr>
      <vt:lpstr>Replacement of TEFAP or CSFP Foods</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De Leon</dc:creator>
  <cp:lastModifiedBy>cwarrenlocal</cp:lastModifiedBy>
  <cp:revision>115</cp:revision>
  <dcterms:created xsi:type="dcterms:W3CDTF">2015-09-21T23:24:45Z</dcterms:created>
  <dcterms:modified xsi:type="dcterms:W3CDTF">2016-05-24T20:28:24Z</dcterms:modified>
</cp:coreProperties>
</file>