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"/>
  </p:notesMasterIdLst>
  <p:handoutMasterIdLst>
    <p:handoutMasterId r:id="rId7"/>
  </p:handoutMasterIdLst>
  <p:sldIdLst>
    <p:sldId id="264" r:id="rId2"/>
    <p:sldId id="267" r:id="rId3"/>
    <p:sldId id="268" r:id="rId4"/>
    <p:sldId id="269" r:id="rId5"/>
  </p:sldIdLst>
  <p:sldSz cx="10058400" cy="7772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urtney Thompson" initials="CT" lastIdx="7" clrIdx="0">
    <p:extLst>
      <p:ext uri="{19B8F6BF-5375-455C-9EA6-DF929625EA0E}">
        <p15:presenceInfo xmlns:p15="http://schemas.microsoft.com/office/powerpoint/2012/main" userId="S::CThompson@texasagriculture.gov::9f425e25-9334-4787-b893-69d57560b9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C93B"/>
    <a:srgbClr val="399EC2"/>
    <a:srgbClr val="EB8E2F"/>
    <a:srgbClr val="DE472C"/>
    <a:srgbClr val="B6E3E2"/>
    <a:srgbClr val="762562"/>
    <a:srgbClr val="4CC3C2"/>
    <a:srgbClr val="490E49"/>
    <a:srgbClr val="EAEAEC"/>
    <a:srgbClr val="853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97" autoAdjust="0"/>
    <p:restoredTop sz="85000" autoAdjust="0"/>
  </p:normalViewPr>
  <p:slideViewPr>
    <p:cSldViewPr snapToGrid="0" snapToObjects="1">
      <p:cViewPr varScale="1">
        <p:scale>
          <a:sx n="95" d="100"/>
          <a:sy n="95" d="100"/>
        </p:scale>
        <p:origin x="2442" y="10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31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A72135-1B93-284C-B852-D7B891F94D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A7D22-BE55-084B-95A3-2CE5342BFA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56DE1-0B4F-C64B-9182-C3A4ACEFB6C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2CE8E-8BDF-D344-B0A5-CEAEEB399B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1DF63-4881-CB4D-918B-DCFB215C43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9CFD3-2AF5-8842-8F61-48CC4BD1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52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F0DDD-8CAF-5F4E-9C3F-ED5234CE0B93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57250"/>
            <a:ext cx="29940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B6E35-F2BB-6144-8D73-F2711B47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 for menus</a:t>
            </a:r>
          </a:p>
          <a:p>
            <a:r>
              <a:rPr lang="en-US" dirty="0"/>
              <a:t>Cranberry Orange Muffin</a:t>
            </a:r>
          </a:p>
          <a:p>
            <a:r>
              <a:rPr lang="en-US" dirty="0"/>
              <a:t>https://www.vernerearlylearning.org/uploads/1/1/4/1/114129345/cranberry-orange-muffin-v4.pdf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B6E35-F2BB-6144-8D73-F2711B475C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4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 for menus</a:t>
            </a:r>
          </a:p>
          <a:p>
            <a:r>
              <a:rPr lang="en-US" dirty="0"/>
              <a:t>Cranberry Orange Muffin</a:t>
            </a:r>
          </a:p>
          <a:p>
            <a:r>
              <a:rPr lang="en-US" dirty="0"/>
              <a:t>https://www.vernerearlylearning.org/uploads/1/1/4/1/114129345/cranberry-orange-muffin-v4.pdf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B6E35-F2BB-6144-8D73-F2711B475C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0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 for menus</a:t>
            </a:r>
          </a:p>
          <a:p>
            <a:r>
              <a:rPr lang="en-US" dirty="0"/>
              <a:t>Cranberry Orange Muffin</a:t>
            </a:r>
          </a:p>
          <a:p>
            <a:r>
              <a:rPr lang="en-US" dirty="0"/>
              <a:t>https://www.vernerearlylearning.org/uploads/1/1/4/1/114129345/cranberry-orange-muffin-v4.pdf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B6E35-F2BB-6144-8D73-F2711B475C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 for menus</a:t>
            </a:r>
          </a:p>
          <a:p>
            <a:r>
              <a:rPr lang="en-US" dirty="0"/>
              <a:t>Cranberry Orange Muffin</a:t>
            </a:r>
          </a:p>
          <a:p>
            <a:r>
              <a:rPr lang="en-US" dirty="0"/>
              <a:t>https://www.vernerearlylearning.org/uploads/1/1/4/1/114129345/cranberry-orange-muffin-v4.pdf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B6E35-F2BB-6144-8D73-F2711B475C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6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3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CEB12118-CC2A-4A42-9313-C60FDA7318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564" y="1547567"/>
            <a:ext cx="3910949" cy="3511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3014" b="0" i="0">
                <a:solidFill>
                  <a:schemeClr val="accent5"/>
                </a:solidFill>
                <a:latin typeface="Rockwell" panose="02060603020205020403" pitchFamily="18" charset="77"/>
              </a:defRPr>
            </a:lvl1pPr>
            <a:lvl2pPr marL="300272" indent="0">
              <a:buNone/>
              <a:defRPr/>
            </a:lvl2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D3C1E01F-8FE3-4B84-AA53-5608D3BFFE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3565" y="2591646"/>
            <a:ext cx="3910949" cy="4789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36" b="0" i="0" spc="116" baseline="0">
                <a:solidFill>
                  <a:srgbClr val="399E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 SUBTITLE GOES HERE</a:t>
            </a:r>
          </a:p>
        </p:txBody>
      </p:sp>
      <p:sp>
        <p:nvSpPr>
          <p:cNvPr id="4" name="Text Placeholder 43">
            <a:extLst>
              <a:ext uri="{FF2B5EF4-FFF2-40B4-BE49-F238E27FC236}">
                <a16:creationId xmlns:a16="http://schemas.microsoft.com/office/drawing/2014/main" id="{259B1811-9D84-42D8-9923-C1607FDD17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3565" y="1920660"/>
            <a:ext cx="3910949" cy="670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buNone/>
              <a:defRPr sz="2859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SECOND TITLE</a:t>
            </a:r>
          </a:p>
        </p:txBody>
      </p:sp>
      <p:sp>
        <p:nvSpPr>
          <p:cNvPr id="56" name="Text Placeholder 18">
            <a:extLst>
              <a:ext uri="{FF2B5EF4-FFF2-40B4-BE49-F238E27FC236}">
                <a16:creationId xmlns:a16="http://schemas.microsoft.com/office/drawing/2014/main" id="{2426BFEA-AC61-44A3-B7E0-ED39C194B6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9649" y="5063952"/>
            <a:ext cx="4915793" cy="419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5">
                <a:solidFill>
                  <a:srgbClr val="399EC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CALL OUT 1 GOES HERE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2BB65DF4-F0E4-413F-8EE7-4FBA3DA1E08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9649" y="5322842"/>
            <a:ext cx="4915793" cy="419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5">
                <a:solidFill>
                  <a:srgbClr val="EB8E2F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 dirty="0"/>
              <a:t>CALL OUT 2 GOES HERE</a:t>
            </a:r>
          </a:p>
        </p:txBody>
      </p:sp>
      <p:sp>
        <p:nvSpPr>
          <p:cNvPr id="58" name="Text Placeholder 25">
            <a:extLst>
              <a:ext uri="{FF2B5EF4-FFF2-40B4-BE49-F238E27FC236}">
                <a16:creationId xmlns:a16="http://schemas.microsoft.com/office/drawing/2014/main" id="{3242D891-81CD-4FF9-8C5B-2FF543C2E83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318" y="5910652"/>
            <a:ext cx="2734296" cy="2283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927" b="1" i="0">
                <a:solidFill>
                  <a:srgbClr val="DE472C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50791A2B-E99B-4E63-AD3C-24D66091B34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316" y="6057064"/>
            <a:ext cx="2734295" cy="6687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92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927" dirty="0">
                <a:solidFill>
                  <a:schemeClr val="tx1"/>
                </a:solidFill>
              </a:rPr>
              <a:t>Copy goes here copy goes here copy goes here copy goes here copy goes here copy goes here</a:t>
            </a:r>
          </a:p>
        </p:txBody>
      </p:sp>
      <p:sp>
        <p:nvSpPr>
          <p:cNvPr id="60" name="Text Placeholder 25">
            <a:extLst>
              <a:ext uri="{FF2B5EF4-FFF2-40B4-BE49-F238E27FC236}">
                <a16:creationId xmlns:a16="http://schemas.microsoft.com/office/drawing/2014/main" id="{92CA6A75-3560-47DD-9F3C-2D93E65FA2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79560" y="5915362"/>
            <a:ext cx="2734296" cy="2283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927" b="1" i="0">
                <a:solidFill>
                  <a:srgbClr val="DE472C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955EC122-C033-44DE-9FC0-A21CB9718F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79559" y="6061775"/>
            <a:ext cx="2734295" cy="6687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92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927" dirty="0">
                <a:solidFill>
                  <a:schemeClr val="tx1"/>
                </a:solidFill>
              </a:rPr>
              <a:t>Copy goes here copy goes here copy goes here copy goes here copy goes here copy goes here</a:t>
            </a:r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32688203-2284-4D18-89BE-E63866E5B3D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03582" y="5915362"/>
            <a:ext cx="2734296" cy="2283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927" b="1" i="0">
                <a:solidFill>
                  <a:srgbClr val="DE472C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0DCAA020-90A8-477A-B8A7-D52472BFF1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803580" y="6061775"/>
            <a:ext cx="2734295" cy="6687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92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927" dirty="0">
                <a:solidFill>
                  <a:schemeClr val="tx1"/>
                </a:solidFill>
              </a:rPr>
              <a:t>Copy goes here copy goes here copy goes here copy goes here copy goes here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06564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9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6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55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3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5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8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9AEE7-2FD8-C649-965B-92798B4470A7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15D4F-4B28-6848-8D6A-1F5921DA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ns.usda.gov/tn/standardized-recipes-cacfp" TargetMode="External"/><Relationship Id="rId13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hyperlink" Target="http://www.squaremeals.org/cacfpmealpattern" TargetMode="External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ns-prod.azureedge.net/sites/default/files/resource-files/Tomato_Soup_25_Servings.pdf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fns-prod.azureedge.net/sites/default/files/resource-files/Minestrone%20Soup%20As%20Vegetable%2025%20Servings.pdf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fns-prod.azureedge.net/sites/default/files/resource-files/Quiche_Self_Forming_Crust_25_Servings.pdf" TargetMode="External"/><Relationship Id="rId9" Type="http://schemas.openxmlformats.org/officeDocument/2006/relationships/image" Target="../media/image2.jpe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www.fns.usda.gov/tn/standardized-recipes-cacfp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hyperlink" Target="http://www.squaremeals.org/cacfpmealpatter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ns-prod.azureedge.net/sites/default/files/resource-files/Chicken%20or%20Turkey%20and%20Rice%20Soup%2025%20Servings.pdf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theicn.org/cnrb/recipes-for-centers-vegetables/broccoli-bites-usda-recipe-for-cacfp/" TargetMode="External"/><Relationship Id="rId10" Type="http://schemas.openxmlformats.org/officeDocument/2006/relationships/image" Target="../media/image9.jpeg"/><Relationship Id="rId4" Type="http://schemas.openxmlformats.org/officeDocument/2006/relationships/hyperlink" Target="https://fns-prod.azureedge.net/sites/default/files/resource-files/Bean_Burrito_Bowl_as_Vegetable_25_Servings.pdf" TargetMode="Externa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11" Type="http://schemas.openxmlformats.org/officeDocument/2006/relationships/hyperlink" Target="https://www.fns.usda.gov/tn/standardized-recipes-cacfp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://www.squaremeals.org/cacfpmealpattern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hyperlink" Target="https://www.fns.usda.gov/tn/standardized-recipes-cacf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hyperlink" Target="http://www.squaremeals.org/cacfpmealpattern" TargetMode="External"/><Relationship Id="rId5" Type="http://schemas.openxmlformats.org/officeDocument/2006/relationships/hyperlink" Target="https://theicn.org/cnrb/recipes-for-centers-main-dishes/chicken-stir-fry-usda-recipe-for-cacfp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fns-prod.azureedge.net/sites/default/files/resource-files/Roasted%20Potatoes%20and%20Turkey%20Hash%2025%20Servings.pdf" TargetMode="Externa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black, white, standing, cat&#10;&#10;Description automatically generated">
            <a:extLst>
              <a:ext uri="{FF2B5EF4-FFF2-40B4-BE49-F238E27FC236}">
                <a16:creationId xmlns:a16="http://schemas.microsoft.com/office/drawing/2014/main" id="{955F1034-42B7-4888-BAE9-44790E44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6"/>
            <a:ext cx="10058400" cy="702302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C79FB61-EFB0-4DCE-A2E4-CC3D837D8755}"/>
              </a:ext>
            </a:extLst>
          </p:cNvPr>
          <p:cNvSpPr/>
          <p:nvPr/>
        </p:nvSpPr>
        <p:spPr>
          <a:xfrm>
            <a:off x="-10055" y="1752093"/>
            <a:ext cx="8139371" cy="4918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algn="ctr"/>
            <a:endParaRPr lang="en-US" dirty="0"/>
          </a:p>
        </p:txBody>
      </p:sp>
      <p:graphicFrame>
        <p:nvGraphicFramePr>
          <p:cNvPr id="83" name="Table 2">
            <a:extLst>
              <a:ext uri="{FF2B5EF4-FFF2-40B4-BE49-F238E27FC236}">
                <a16:creationId xmlns:a16="http://schemas.microsoft.com/office/drawing/2014/main" id="{99CEFC35-33D0-4C64-9B23-975CD2EA6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588795"/>
              </p:ext>
            </p:extLst>
          </p:nvPr>
        </p:nvGraphicFramePr>
        <p:xfrm>
          <a:off x="-10057" y="1265697"/>
          <a:ext cx="8139373" cy="5413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58">
                  <a:extLst>
                    <a:ext uri="{9D8B030D-6E8A-4147-A177-3AD203B41FA5}">
                      <a16:colId xmlns:a16="http://schemas.microsoft.com/office/drawing/2014/main" val="3229741310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810341181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479212150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2476939385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2224518761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1004651735"/>
                    </a:ext>
                  </a:extLst>
                </a:gridCol>
              </a:tblGrid>
              <a:tr h="47425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Wednesday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Thursday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64237"/>
                  </a:ext>
                </a:extLst>
              </a:tr>
              <a:tr h="16527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Breakfast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Ready to Eat Cereal WG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Blueberries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Oatmeal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WG Toast</a:t>
                      </a:r>
                    </a:p>
                    <a:p>
                      <a:pPr algn="ctr"/>
                      <a:r>
                        <a:rPr lang="en-US" sz="1200" dirty="0"/>
                        <a:t>Yogurt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Waffles w Syrup</a:t>
                      </a:r>
                    </a:p>
                    <a:p>
                      <a:pPr algn="ctr"/>
                      <a:r>
                        <a:rPr lang="en-US" sz="1200" dirty="0"/>
                        <a:t>Turkey Sausage</a:t>
                      </a:r>
                    </a:p>
                    <a:p>
                      <a:pPr algn="ctr"/>
                      <a:r>
                        <a:rPr lang="en-US" sz="1200" dirty="0"/>
                        <a:t>Banana</a:t>
                      </a:r>
                    </a:p>
                    <a:p>
                      <a:pPr algn="ctr"/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French Toast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Grapes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4"/>
                        </a:rPr>
                        <a:t>Quiche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Grapefruit</a:t>
                      </a:r>
                    </a:p>
                    <a:p>
                      <a:pPr algn="ctr"/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45056"/>
                  </a:ext>
                </a:extLst>
              </a:tr>
              <a:tr h="16537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Lunch/ Supper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Spinach and Kale Salad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WG Dinner Roll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Mandarin Oranges Milk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Baked Chicken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Brown Rice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Cooked Carrots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Green Beans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5"/>
                        </a:rPr>
                        <a:t>Minestrone Soup </a:t>
                      </a:r>
                      <a:endParaRPr lang="en-US" sz="1200" dirty="0"/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Cheese Cubes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Pears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French Bread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Beef Chalupa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Taco Shells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Shredded Lettuce &amp; Died Tomatoes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Pineapple Chunks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6"/>
                        </a:rPr>
                        <a:t>Tomato Soup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WG Grilled Cheese Sandwich </a:t>
                      </a:r>
                    </a:p>
                    <a:p>
                      <a:pPr algn="ctr"/>
                      <a:r>
                        <a:rPr lang="en-US" sz="1200" dirty="0"/>
                        <a:t>Seasonal Fruit</a:t>
                      </a:r>
                    </a:p>
                    <a:p>
                      <a:pPr algn="ctr"/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08955"/>
                  </a:ext>
                </a:extLst>
              </a:tr>
              <a:tr h="16330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Snack 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Hard Boiled Egg</a:t>
                      </a:r>
                    </a:p>
                    <a:p>
                      <a:pPr algn="ctr"/>
                      <a:r>
                        <a:rPr lang="en-US" sz="1200" dirty="0"/>
                        <a:t>Celery Sticks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Cottage Cheese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Seasonal Fruit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Rice Cakes</a:t>
                      </a:r>
                    </a:p>
                    <a:p>
                      <a:pPr algn="ctr"/>
                      <a:r>
                        <a:rPr lang="en-US" sz="1200" dirty="0"/>
                        <a:t>Fruit Cocktail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WG crackers</a:t>
                      </a:r>
                    </a:p>
                    <a:p>
                      <a:pPr algn="ctr"/>
                      <a:r>
                        <a:rPr lang="en-US" sz="1200" dirty="0"/>
                        <a:t>Hummus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Vanilla Yogurt</a:t>
                      </a:r>
                    </a:p>
                    <a:p>
                      <a:pPr algn="ctr"/>
                      <a:r>
                        <a:rPr lang="en-US" sz="1200" dirty="0"/>
                        <a:t>Apricots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435794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CD967DED-63B6-8D47-9FE2-C5011175E68D}"/>
              </a:ext>
            </a:extLst>
          </p:cNvPr>
          <p:cNvSpPr/>
          <p:nvPr/>
        </p:nvSpPr>
        <p:spPr>
          <a:xfrm>
            <a:off x="3665" y="1020248"/>
            <a:ext cx="10051070" cy="323401"/>
          </a:xfrm>
          <a:prstGeom prst="rect">
            <a:avLst/>
          </a:prstGeom>
          <a:solidFill>
            <a:srgbClr val="399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r>
              <a:rPr lang="en-US" sz="2000" spc="100" dirty="0"/>
              <a:t>Sample Menu for Adult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E983AF0-6844-429B-ABCB-BFB3F75E404C}"/>
              </a:ext>
            </a:extLst>
          </p:cNvPr>
          <p:cNvSpPr/>
          <p:nvPr/>
        </p:nvSpPr>
        <p:spPr>
          <a:xfrm>
            <a:off x="3665" y="6803043"/>
            <a:ext cx="10054735" cy="969357"/>
          </a:xfrm>
          <a:prstGeom prst="rect">
            <a:avLst/>
          </a:prstGeom>
          <a:solidFill>
            <a:srgbClr val="399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62B6984-9EC5-4763-9F7C-5E13A2CBE2E0}"/>
              </a:ext>
            </a:extLst>
          </p:cNvPr>
          <p:cNvSpPr/>
          <p:nvPr/>
        </p:nvSpPr>
        <p:spPr>
          <a:xfrm>
            <a:off x="8304794" y="1752093"/>
            <a:ext cx="1753605" cy="4918890"/>
          </a:xfrm>
          <a:prstGeom prst="rect">
            <a:avLst/>
          </a:prstGeom>
          <a:solidFill>
            <a:srgbClr val="DE4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8EFF0E-633C-4BB4-A5E6-2A6785C874E1}"/>
              </a:ext>
            </a:extLst>
          </p:cNvPr>
          <p:cNvSpPr txBox="1"/>
          <p:nvPr/>
        </p:nvSpPr>
        <p:spPr>
          <a:xfrm>
            <a:off x="8301130" y="1724481"/>
            <a:ext cx="175360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50" b="0" i="0" dirty="0">
                <a:effectLst/>
              </a:rPr>
              <a:t>Adult participants must select 3 food items during breakfast and must have 3 of 5 food components at lunch if the meal is participating in Offer Versus Serve.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>
                <a:solidFill>
                  <a:schemeClr val="bg1"/>
                </a:solidFill>
              </a:rPr>
              <a:t>Milk is optional at Supper. Yogurt may be substituted for milk once a day when yogurt is not a meat alternate in the same meal.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/>
              <a:t>For complete meal patterns please go to </a:t>
            </a:r>
            <a:r>
              <a:rPr lang="en-US" sz="115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www.SquareMeals.org/</a:t>
            </a:r>
          </a:p>
          <a:p>
            <a:r>
              <a:rPr lang="en-US" sz="115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cacfpmealpattern</a:t>
            </a:r>
            <a:endParaRPr lang="en-US" sz="1150" dirty="0"/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>
                <a:solidFill>
                  <a:schemeClr val="bg1"/>
                </a:solidFill>
              </a:rPr>
              <a:t>USDA Standardized Recipes can be found here: </a:t>
            </a:r>
            <a:r>
              <a:rPr lang="en-US" sz="115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https://www.fns.usda.gov/tn/standardized-recipes-cacfp</a:t>
            </a:r>
            <a:endParaRPr lang="en-US" sz="1150" dirty="0">
              <a:solidFill>
                <a:schemeClr val="bg1"/>
              </a:solidFill>
            </a:endParaRP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/>
              <a:t>WG= Whole Grain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endParaRPr lang="en-US" sz="1150" dirty="0"/>
          </a:p>
        </p:txBody>
      </p:sp>
      <p:pic>
        <p:nvPicPr>
          <p:cNvPr id="6" name="Picture 5" descr="A picture containing table, food, banana, cup&#10;&#10;Description automatically generated">
            <a:extLst>
              <a:ext uri="{FF2B5EF4-FFF2-40B4-BE49-F238E27FC236}">
                <a16:creationId xmlns:a16="http://schemas.microsoft.com/office/drawing/2014/main" id="{4F3081EB-F0C8-4A97-80D1-788D7FDAF7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"/>
          <a:stretch/>
        </p:blipFill>
        <p:spPr>
          <a:xfrm>
            <a:off x="3712413" y="2511628"/>
            <a:ext cx="1230083" cy="73855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87FBFDD-181D-4305-8707-F29C0BA7A9FC}"/>
              </a:ext>
            </a:extLst>
          </p:cNvPr>
          <p:cNvSpPr txBox="1"/>
          <p:nvPr/>
        </p:nvSpPr>
        <p:spPr>
          <a:xfrm>
            <a:off x="2028415" y="7119107"/>
            <a:ext cx="600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DEPARTMENT OF AGRICULTURE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 SID MILLER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product was funded by USDA.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institution is an equal opportunity provider.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2C10BF-5BD4-441C-9BF4-B523B763CBE2}"/>
              </a:ext>
            </a:extLst>
          </p:cNvPr>
          <p:cNvSpPr txBox="1"/>
          <p:nvPr/>
        </p:nvSpPr>
        <p:spPr>
          <a:xfrm>
            <a:off x="204710" y="7368214"/>
            <a:ext cx="24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Nutrition Division </a:t>
            </a:r>
          </a:p>
          <a:p>
            <a:pPr lvl="0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and Adult Care Food Program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E25351-016E-4A5C-A108-522101BE1E20}"/>
              </a:ext>
            </a:extLst>
          </p:cNvPr>
          <p:cNvSpPr txBox="1"/>
          <p:nvPr/>
        </p:nvSpPr>
        <p:spPr>
          <a:xfrm>
            <a:off x="8119258" y="7370356"/>
            <a:ext cx="166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02/2021</a:t>
            </a:r>
          </a:p>
          <a:p>
            <a:pPr lvl="0" algn="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www.SquareMeals.org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A93C52-2182-4962-A2EE-873FE730CF2D}"/>
              </a:ext>
            </a:extLst>
          </p:cNvPr>
          <p:cNvGrpSpPr/>
          <p:nvPr/>
        </p:nvGrpSpPr>
        <p:grpSpPr>
          <a:xfrm>
            <a:off x="9243747" y="6891689"/>
            <a:ext cx="472209" cy="469840"/>
            <a:chOff x="6671684" y="318173"/>
            <a:chExt cx="518632" cy="515041"/>
          </a:xfrm>
        </p:grpSpPr>
        <p:sp>
          <p:nvSpPr>
            <p:cNvPr id="54" name="Freeform 69">
              <a:extLst>
                <a:ext uri="{FF2B5EF4-FFF2-40B4-BE49-F238E27FC236}">
                  <a16:creationId xmlns:a16="http://schemas.microsoft.com/office/drawing/2014/main" id="{193E5671-688E-4AF4-8A68-6A8B1EF97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684" y="318501"/>
              <a:ext cx="244749" cy="245417"/>
            </a:xfrm>
            <a:custGeom>
              <a:avLst/>
              <a:gdLst>
                <a:gd name="T0" fmla="*/ 448 w 448"/>
                <a:gd name="T1" fmla="*/ 423 h 448"/>
                <a:gd name="T2" fmla="*/ 448 w 448"/>
                <a:gd name="T3" fmla="*/ 24 h 448"/>
                <a:gd name="T4" fmla="*/ 424 w 448"/>
                <a:gd name="T5" fmla="*/ 0 h 448"/>
                <a:gd name="T6" fmla="*/ 25 w 448"/>
                <a:gd name="T7" fmla="*/ 0 h 448"/>
                <a:gd name="T8" fmla="*/ 0 w 448"/>
                <a:gd name="T9" fmla="*/ 24 h 448"/>
                <a:gd name="T10" fmla="*/ 0 w 448"/>
                <a:gd name="T11" fmla="*/ 423 h 448"/>
                <a:gd name="T12" fmla="*/ 25 w 448"/>
                <a:gd name="T13" fmla="*/ 448 h 448"/>
                <a:gd name="T14" fmla="*/ 240 w 448"/>
                <a:gd name="T15" fmla="*/ 448 h 448"/>
                <a:gd name="T16" fmla="*/ 240 w 448"/>
                <a:gd name="T17" fmla="*/ 274 h 448"/>
                <a:gd name="T18" fmla="*/ 181 w 448"/>
                <a:gd name="T19" fmla="*/ 274 h 448"/>
                <a:gd name="T20" fmla="*/ 181 w 448"/>
                <a:gd name="T21" fmla="*/ 207 h 448"/>
                <a:gd name="T22" fmla="*/ 240 w 448"/>
                <a:gd name="T23" fmla="*/ 207 h 448"/>
                <a:gd name="T24" fmla="*/ 240 w 448"/>
                <a:gd name="T25" fmla="*/ 157 h 448"/>
                <a:gd name="T26" fmla="*/ 327 w 448"/>
                <a:gd name="T27" fmla="*/ 67 h 448"/>
                <a:gd name="T28" fmla="*/ 379 w 448"/>
                <a:gd name="T29" fmla="*/ 70 h 448"/>
                <a:gd name="T30" fmla="*/ 379 w 448"/>
                <a:gd name="T31" fmla="*/ 130 h 448"/>
                <a:gd name="T32" fmla="*/ 343 w 448"/>
                <a:gd name="T33" fmla="*/ 130 h 448"/>
                <a:gd name="T34" fmla="*/ 310 w 448"/>
                <a:gd name="T35" fmla="*/ 163 h 448"/>
                <a:gd name="T36" fmla="*/ 310 w 448"/>
                <a:gd name="T37" fmla="*/ 207 h 448"/>
                <a:gd name="T38" fmla="*/ 376 w 448"/>
                <a:gd name="T39" fmla="*/ 207 h 448"/>
                <a:gd name="T40" fmla="*/ 368 w 448"/>
                <a:gd name="T41" fmla="*/ 274 h 448"/>
                <a:gd name="T42" fmla="*/ 310 w 448"/>
                <a:gd name="T43" fmla="*/ 274 h 448"/>
                <a:gd name="T44" fmla="*/ 310 w 448"/>
                <a:gd name="T45" fmla="*/ 448 h 448"/>
                <a:gd name="T46" fmla="*/ 424 w 448"/>
                <a:gd name="T47" fmla="*/ 448 h 448"/>
                <a:gd name="T48" fmla="*/ 448 w 448"/>
                <a:gd name="T49" fmla="*/ 42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8" h="448">
                  <a:moveTo>
                    <a:pt x="448" y="423"/>
                  </a:moveTo>
                  <a:cubicBezTo>
                    <a:pt x="448" y="24"/>
                    <a:pt x="448" y="24"/>
                    <a:pt x="448" y="24"/>
                  </a:cubicBezTo>
                  <a:cubicBezTo>
                    <a:pt x="448" y="11"/>
                    <a:pt x="437" y="0"/>
                    <a:pt x="4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" y="11"/>
                    <a:pt x="0" y="2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" y="437"/>
                    <a:pt x="12" y="448"/>
                    <a:pt x="25" y="448"/>
                  </a:cubicBezTo>
                  <a:cubicBezTo>
                    <a:pt x="240" y="448"/>
                    <a:pt x="240" y="448"/>
                    <a:pt x="240" y="448"/>
                  </a:cubicBezTo>
                  <a:cubicBezTo>
                    <a:pt x="240" y="274"/>
                    <a:pt x="240" y="274"/>
                    <a:pt x="240" y="274"/>
                  </a:cubicBezTo>
                  <a:cubicBezTo>
                    <a:pt x="181" y="274"/>
                    <a:pt x="181" y="274"/>
                    <a:pt x="181" y="274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240" y="207"/>
                    <a:pt x="240" y="207"/>
                    <a:pt x="240" y="20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40" y="99"/>
                    <a:pt x="275" y="67"/>
                    <a:pt x="327" y="67"/>
                  </a:cubicBezTo>
                  <a:cubicBezTo>
                    <a:pt x="351" y="67"/>
                    <a:pt x="373" y="69"/>
                    <a:pt x="379" y="70"/>
                  </a:cubicBezTo>
                  <a:cubicBezTo>
                    <a:pt x="379" y="130"/>
                    <a:pt x="379" y="130"/>
                    <a:pt x="379" y="130"/>
                  </a:cubicBezTo>
                  <a:cubicBezTo>
                    <a:pt x="343" y="130"/>
                    <a:pt x="343" y="130"/>
                    <a:pt x="343" y="130"/>
                  </a:cubicBezTo>
                  <a:cubicBezTo>
                    <a:pt x="315" y="130"/>
                    <a:pt x="310" y="144"/>
                    <a:pt x="310" y="163"/>
                  </a:cubicBezTo>
                  <a:cubicBezTo>
                    <a:pt x="310" y="207"/>
                    <a:pt x="310" y="207"/>
                    <a:pt x="310" y="207"/>
                  </a:cubicBezTo>
                  <a:cubicBezTo>
                    <a:pt x="376" y="207"/>
                    <a:pt x="376" y="207"/>
                    <a:pt x="376" y="207"/>
                  </a:cubicBezTo>
                  <a:cubicBezTo>
                    <a:pt x="368" y="274"/>
                    <a:pt x="368" y="274"/>
                    <a:pt x="368" y="274"/>
                  </a:cubicBezTo>
                  <a:cubicBezTo>
                    <a:pt x="310" y="274"/>
                    <a:pt x="310" y="274"/>
                    <a:pt x="310" y="274"/>
                  </a:cubicBezTo>
                  <a:cubicBezTo>
                    <a:pt x="310" y="448"/>
                    <a:pt x="310" y="448"/>
                    <a:pt x="310" y="448"/>
                  </a:cubicBezTo>
                  <a:cubicBezTo>
                    <a:pt x="424" y="448"/>
                    <a:pt x="424" y="448"/>
                    <a:pt x="424" y="448"/>
                  </a:cubicBezTo>
                  <a:cubicBezTo>
                    <a:pt x="437" y="448"/>
                    <a:pt x="448" y="437"/>
                    <a:pt x="448" y="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0658" tIns="35329" rIns="70658" bIns="35329" numCol="1" anchor="t" anchorCtr="0" compatLnSpc="1">
              <a:prstTxWarp prst="textNoShape">
                <a:avLst/>
              </a:prstTxWarp>
            </a:bodyPr>
            <a:lstStyle/>
            <a:p>
              <a:endParaRPr lang="en-US" sz="155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89890FA-7158-400B-BF01-D2B03F905221}"/>
                </a:ext>
              </a:extLst>
            </p:cNvPr>
            <p:cNvGrpSpPr/>
            <p:nvPr/>
          </p:nvGrpSpPr>
          <p:grpSpPr>
            <a:xfrm>
              <a:off x="6946100" y="318173"/>
              <a:ext cx="244216" cy="244881"/>
              <a:chOff x="6946098" y="-3916184"/>
              <a:chExt cx="4071938" cy="4083050"/>
            </a:xfrm>
            <a:solidFill>
              <a:schemeClr val="accent3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FBD9E56-E087-4E61-BA11-B29F76D47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3759" y="-2312820"/>
                <a:ext cx="909639" cy="911211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8" name="Freeform 76">
                <a:extLst>
                  <a:ext uri="{FF2B5EF4-FFF2-40B4-BE49-F238E27FC236}">
                    <a16:creationId xmlns:a16="http://schemas.microsoft.com/office/drawing/2014/main" id="{ABDE2B86-5B7F-4A4D-8481-EF369F024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6098" y="-3916184"/>
                <a:ext cx="4071938" cy="4083050"/>
              </a:xfrm>
              <a:custGeom>
                <a:avLst/>
                <a:gdLst>
                  <a:gd name="T0" fmla="*/ 448 w 448"/>
                  <a:gd name="T1" fmla="*/ 423 h 448"/>
                  <a:gd name="T2" fmla="*/ 448 w 448"/>
                  <a:gd name="T3" fmla="*/ 24 h 448"/>
                  <a:gd name="T4" fmla="*/ 423 w 448"/>
                  <a:gd name="T5" fmla="*/ 0 h 448"/>
                  <a:gd name="T6" fmla="*/ 24 w 448"/>
                  <a:gd name="T7" fmla="*/ 0 h 448"/>
                  <a:gd name="T8" fmla="*/ 0 w 448"/>
                  <a:gd name="T9" fmla="*/ 24 h 448"/>
                  <a:gd name="T10" fmla="*/ 0 w 448"/>
                  <a:gd name="T11" fmla="*/ 423 h 448"/>
                  <a:gd name="T12" fmla="*/ 24 w 448"/>
                  <a:gd name="T13" fmla="*/ 448 h 448"/>
                  <a:gd name="T14" fmla="*/ 423 w 448"/>
                  <a:gd name="T15" fmla="*/ 448 h 448"/>
                  <a:gd name="T16" fmla="*/ 448 w 448"/>
                  <a:gd name="T17" fmla="*/ 423 h 448"/>
                  <a:gd name="T18" fmla="*/ 367 w 448"/>
                  <a:gd name="T19" fmla="*/ 289 h 448"/>
                  <a:gd name="T20" fmla="*/ 286 w 448"/>
                  <a:gd name="T21" fmla="*/ 370 h 448"/>
                  <a:gd name="T22" fmla="*/ 170 w 448"/>
                  <a:gd name="T23" fmla="*/ 370 h 448"/>
                  <a:gd name="T24" fmla="*/ 89 w 448"/>
                  <a:gd name="T25" fmla="*/ 289 h 448"/>
                  <a:gd name="T26" fmla="*/ 89 w 448"/>
                  <a:gd name="T27" fmla="*/ 165 h 448"/>
                  <a:gd name="T28" fmla="*/ 170 w 448"/>
                  <a:gd name="T29" fmla="*/ 85 h 448"/>
                  <a:gd name="T30" fmla="*/ 286 w 448"/>
                  <a:gd name="T31" fmla="*/ 85 h 448"/>
                  <a:gd name="T32" fmla="*/ 367 w 448"/>
                  <a:gd name="T33" fmla="*/ 165 h 448"/>
                  <a:gd name="T34" fmla="*/ 367 w 448"/>
                  <a:gd name="T35" fmla="*/ 289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8" h="448">
                    <a:moveTo>
                      <a:pt x="448" y="423"/>
                    </a:moveTo>
                    <a:cubicBezTo>
                      <a:pt x="448" y="24"/>
                      <a:pt x="448" y="24"/>
                      <a:pt x="448" y="24"/>
                    </a:cubicBezTo>
                    <a:cubicBezTo>
                      <a:pt x="448" y="11"/>
                      <a:pt x="437" y="0"/>
                      <a:pt x="4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423"/>
                      <a:pt x="0" y="423"/>
                      <a:pt x="0" y="423"/>
                    </a:cubicBezTo>
                    <a:cubicBezTo>
                      <a:pt x="0" y="437"/>
                      <a:pt x="11" y="448"/>
                      <a:pt x="24" y="448"/>
                    </a:cubicBezTo>
                    <a:cubicBezTo>
                      <a:pt x="423" y="448"/>
                      <a:pt x="423" y="448"/>
                      <a:pt x="423" y="448"/>
                    </a:cubicBezTo>
                    <a:cubicBezTo>
                      <a:pt x="437" y="448"/>
                      <a:pt x="448" y="437"/>
                      <a:pt x="448" y="423"/>
                    </a:cubicBezTo>
                    <a:close/>
                    <a:moveTo>
                      <a:pt x="367" y="289"/>
                    </a:moveTo>
                    <a:cubicBezTo>
                      <a:pt x="367" y="333"/>
                      <a:pt x="330" y="370"/>
                      <a:pt x="286" y="370"/>
                    </a:cubicBezTo>
                    <a:cubicBezTo>
                      <a:pt x="170" y="370"/>
                      <a:pt x="170" y="370"/>
                      <a:pt x="170" y="370"/>
                    </a:cubicBezTo>
                    <a:cubicBezTo>
                      <a:pt x="126" y="370"/>
                      <a:pt x="89" y="333"/>
                      <a:pt x="89" y="289"/>
                    </a:cubicBezTo>
                    <a:cubicBezTo>
                      <a:pt x="89" y="165"/>
                      <a:pt x="89" y="165"/>
                      <a:pt x="89" y="165"/>
                    </a:cubicBezTo>
                    <a:cubicBezTo>
                      <a:pt x="89" y="121"/>
                      <a:pt x="126" y="85"/>
                      <a:pt x="170" y="85"/>
                    </a:cubicBezTo>
                    <a:cubicBezTo>
                      <a:pt x="286" y="85"/>
                      <a:pt x="286" y="85"/>
                      <a:pt x="286" y="85"/>
                    </a:cubicBezTo>
                    <a:cubicBezTo>
                      <a:pt x="330" y="85"/>
                      <a:pt x="367" y="121"/>
                      <a:pt x="367" y="165"/>
                    </a:cubicBezTo>
                    <a:lnTo>
                      <a:pt x="367" y="28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9" name="Freeform 77">
                <a:extLst>
                  <a:ext uri="{FF2B5EF4-FFF2-40B4-BE49-F238E27FC236}">
                    <a16:creationId xmlns:a16="http://schemas.microsoft.com/office/drawing/2014/main" id="{FB8588F4-278E-49B2-A525-E6463ECE0D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55748" y="-2951004"/>
                <a:ext cx="2125661" cy="2206636"/>
              </a:xfrm>
              <a:custGeom>
                <a:avLst/>
                <a:gdLst>
                  <a:gd name="T0" fmla="*/ 175 w 234"/>
                  <a:gd name="T1" fmla="*/ 0 h 242"/>
                  <a:gd name="T2" fmla="*/ 59 w 234"/>
                  <a:gd name="T3" fmla="*/ 0 h 242"/>
                  <a:gd name="T4" fmla="*/ 17 w 234"/>
                  <a:gd name="T5" fmla="*/ 17 h 242"/>
                  <a:gd name="T6" fmla="*/ 0 w 234"/>
                  <a:gd name="T7" fmla="*/ 59 h 242"/>
                  <a:gd name="T8" fmla="*/ 0 w 234"/>
                  <a:gd name="T9" fmla="*/ 183 h 242"/>
                  <a:gd name="T10" fmla="*/ 17 w 234"/>
                  <a:gd name="T11" fmla="*/ 225 h 242"/>
                  <a:gd name="T12" fmla="*/ 59 w 234"/>
                  <a:gd name="T13" fmla="*/ 242 h 242"/>
                  <a:gd name="T14" fmla="*/ 175 w 234"/>
                  <a:gd name="T15" fmla="*/ 242 h 242"/>
                  <a:gd name="T16" fmla="*/ 217 w 234"/>
                  <a:gd name="T17" fmla="*/ 225 h 242"/>
                  <a:gd name="T18" fmla="*/ 234 w 234"/>
                  <a:gd name="T19" fmla="*/ 183 h 242"/>
                  <a:gd name="T20" fmla="*/ 234 w 234"/>
                  <a:gd name="T21" fmla="*/ 59 h 242"/>
                  <a:gd name="T22" fmla="*/ 217 w 234"/>
                  <a:gd name="T23" fmla="*/ 17 h 242"/>
                  <a:gd name="T24" fmla="*/ 175 w 234"/>
                  <a:gd name="T25" fmla="*/ 0 h 242"/>
                  <a:gd name="T26" fmla="*/ 117 w 234"/>
                  <a:gd name="T27" fmla="*/ 196 h 242"/>
                  <a:gd name="T28" fmla="*/ 41 w 234"/>
                  <a:gd name="T29" fmla="*/ 120 h 242"/>
                  <a:gd name="T30" fmla="*/ 117 w 234"/>
                  <a:gd name="T31" fmla="*/ 44 h 242"/>
                  <a:gd name="T32" fmla="*/ 194 w 234"/>
                  <a:gd name="T33" fmla="*/ 120 h 242"/>
                  <a:gd name="T34" fmla="*/ 117 w 234"/>
                  <a:gd name="T35" fmla="*/ 196 h 242"/>
                  <a:gd name="T36" fmla="*/ 195 w 234"/>
                  <a:gd name="T37" fmla="*/ 60 h 242"/>
                  <a:gd name="T38" fmla="*/ 177 w 234"/>
                  <a:gd name="T39" fmla="*/ 42 h 242"/>
                  <a:gd name="T40" fmla="*/ 195 w 234"/>
                  <a:gd name="T41" fmla="*/ 24 h 242"/>
                  <a:gd name="T42" fmla="*/ 213 w 234"/>
                  <a:gd name="T43" fmla="*/ 42 h 242"/>
                  <a:gd name="T44" fmla="*/ 195 w 234"/>
                  <a:gd name="T45" fmla="*/ 6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4" h="242">
                    <a:moveTo>
                      <a:pt x="175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43" y="0"/>
                      <a:pt x="28" y="6"/>
                      <a:pt x="17" y="17"/>
                    </a:cubicBezTo>
                    <a:cubicBezTo>
                      <a:pt x="6" y="29"/>
                      <a:pt x="0" y="43"/>
                      <a:pt x="0" y="59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9"/>
                      <a:pt x="6" y="213"/>
                      <a:pt x="17" y="225"/>
                    </a:cubicBezTo>
                    <a:cubicBezTo>
                      <a:pt x="28" y="236"/>
                      <a:pt x="43" y="242"/>
                      <a:pt x="59" y="242"/>
                    </a:cubicBezTo>
                    <a:cubicBezTo>
                      <a:pt x="175" y="242"/>
                      <a:pt x="175" y="242"/>
                      <a:pt x="175" y="242"/>
                    </a:cubicBezTo>
                    <a:cubicBezTo>
                      <a:pt x="191" y="242"/>
                      <a:pt x="206" y="236"/>
                      <a:pt x="217" y="225"/>
                    </a:cubicBezTo>
                    <a:cubicBezTo>
                      <a:pt x="228" y="213"/>
                      <a:pt x="234" y="199"/>
                      <a:pt x="234" y="183"/>
                    </a:cubicBezTo>
                    <a:cubicBezTo>
                      <a:pt x="234" y="59"/>
                      <a:pt x="234" y="59"/>
                      <a:pt x="234" y="59"/>
                    </a:cubicBezTo>
                    <a:cubicBezTo>
                      <a:pt x="234" y="43"/>
                      <a:pt x="228" y="29"/>
                      <a:pt x="217" y="17"/>
                    </a:cubicBezTo>
                    <a:cubicBezTo>
                      <a:pt x="206" y="6"/>
                      <a:pt x="191" y="0"/>
                      <a:pt x="175" y="0"/>
                    </a:cubicBezTo>
                    <a:close/>
                    <a:moveTo>
                      <a:pt x="117" y="196"/>
                    </a:moveTo>
                    <a:cubicBezTo>
                      <a:pt x="75" y="196"/>
                      <a:pt x="41" y="162"/>
                      <a:pt x="41" y="120"/>
                    </a:cubicBezTo>
                    <a:cubicBezTo>
                      <a:pt x="41" y="78"/>
                      <a:pt x="75" y="44"/>
                      <a:pt x="117" y="44"/>
                    </a:cubicBezTo>
                    <a:cubicBezTo>
                      <a:pt x="160" y="44"/>
                      <a:pt x="194" y="78"/>
                      <a:pt x="194" y="120"/>
                    </a:cubicBezTo>
                    <a:cubicBezTo>
                      <a:pt x="194" y="162"/>
                      <a:pt x="160" y="196"/>
                      <a:pt x="117" y="196"/>
                    </a:cubicBezTo>
                    <a:close/>
                    <a:moveTo>
                      <a:pt x="195" y="60"/>
                    </a:moveTo>
                    <a:cubicBezTo>
                      <a:pt x="185" y="60"/>
                      <a:pt x="177" y="52"/>
                      <a:pt x="177" y="42"/>
                    </a:cubicBezTo>
                    <a:cubicBezTo>
                      <a:pt x="177" y="32"/>
                      <a:pt x="185" y="24"/>
                      <a:pt x="195" y="24"/>
                    </a:cubicBezTo>
                    <a:cubicBezTo>
                      <a:pt x="205" y="24"/>
                      <a:pt x="213" y="32"/>
                      <a:pt x="213" y="42"/>
                    </a:cubicBezTo>
                    <a:cubicBezTo>
                      <a:pt x="213" y="52"/>
                      <a:pt x="205" y="60"/>
                      <a:pt x="195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</p:grpSp>
        <p:sp>
          <p:nvSpPr>
            <p:cNvPr id="56" name="Freeform 71">
              <a:extLst>
                <a:ext uri="{FF2B5EF4-FFF2-40B4-BE49-F238E27FC236}">
                  <a16:creationId xmlns:a16="http://schemas.microsoft.com/office/drawing/2014/main" id="{5031FE7E-06B6-480E-B932-7C334884FA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1684" y="586936"/>
              <a:ext cx="245511" cy="246278"/>
            </a:xfrm>
            <a:custGeom>
              <a:avLst/>
              <a:gdLst>
                <a:gd name="T0" fmla="*/ 448 w 448"/>
                <a:gd name="T1" fmla="*/ 423 h 448"/>
                <a:gd name="T2" fmla="*/ 448 w 448"/>
                <a:gd name="T3" fmla="*/ 24 h 448"/>
                <a:gd name="T4" fmla="*/ 424 w 448"/>
                <a:gd name="T5" fmla="*/ 0 h 448"/>
                <a:gd name="T6" fmla="*/ 25 w 448"/>
                <a:gd name="T7" fmla="*/ 0 h 448"/>
                <a:gd name="T8" fmla="*/ 0 w 448"/>
                <a:gd name="T9" fmla="*/ 24 h 448"/>
                <a:gd name="T10" fmla="*/ 0 w 448"/>
                <a:gd name="T11" fmla="*/ 423 h 448"/>
                <a:gd name="T12" fmla="*/ 25 w 448"/>
                <a:gd name="T13" fmla="*/ 448 h 448"/>
                <a:gd name="T14" fmla="*/ 424 w 448"/>
                <a:gd name="T15" fmla="*/ 448 h 448"/>
                <a:gd name="T16" fmla="*/ 448 w 448"/>
                <a:gd name="T17" fmla="*/ 423 h 448"/>
                <a:gd name="T18" fmla="*/ 354 w 448"/>
                <a:gd name="T19" fmla="*/ 172 h 448"/>
                <a:gd name="T20" fmla="*/ 354 w 448"/>
                <a:gd name="T21" fmla="*/ 180 h 448"/>
                <a:gd name="T22" fmla="*/ 178 w 448"/>
                <a:gd name="T23" fmla="*/ 356 h 448"/>
                <a:gd name="T24" fmla="*/ 83 w 448"/>
                <a:gd name="T25" fmla="*/ 328 h 448"/>
                <a:gd name="T26" fmla="*/ 98 w 448"/>
                <a:gd name="T27" fmla="*/ 329 h 448"/>
                <a:gd name="T28" fmla="*/ 175 w 448"/>
                <a:gd name="T29" fmla="*/ 303 h 448"/>
                <a:gd name="T30" fmla="*/ 117 w 448"/>
                <a:gd name="T31" fmla="*/ 260 h 448"/>
                <a:gd name="T32" fmla="*/ 129 w 448"/>
                <a:gd name="T33" fmla="*/ 261 h 448"/>
                <a:gd name="T34" fmla="*/ 145 w 448"/>
                <a:gd name="T35" fmla="*/ 259 h 448"/>
                <a:gd name="T36" fmla="*/ 95 w 448"/>
                <a:gd name="T37" fmla="*/ 198 h 448"/>
                <a:gd name="T38" fmla="*/ 95 w 448"/>
                <a:gd name="T39" fmla="*/ 197 h 448"/>
                <a:gd name="T40" fmla="*/ 123 w 448"/>
                <a:gd name="T41" fmla="*/ 205 h 448"/>
                <a:gd name="T42" fmla="*/ 96 w 448"/>
                <a:gd name="T43" fmla="*/ 153 h 448"/>
                <a:gd name="T44" fmla="*/ 104 w 448"/>
                <a:gd name="T45" fmla="*/ 122 h 448"/>
                <a:gd name="T46" fmla="*/ 231 w 448"/>
                <a:gd name="T47" fmla="*/ 187 h 448"/>
                <a:gd name="T48" fmla="*/ 230 w 448"/>
                <a:gd name="T49" fmla="*/ 173 h 448"/>
                <a:gd name="T50" fmla="*/ 292 w 448"/>
                <a:gd name="T51" fmla="*/ 111 h 448"/>
                <a:gd name="T52" fmla="*/ 337 w 448"/>
                <a:gd name="T53" fmla="*/ 131 h 448"/>
                <a:gd name="T54" fmla="*/ 376 w 448"/>
                <a:gd name="T55" fmla="*/ 116 h 448"/>
                <a:gd name="T56" fmla="*/ 349 w 448"/>
                <a:gd name="T57" fmla="*/ 150 h 448"/>
                <a:gd name="T58" fmla="*/ 384 w 448"/>
                <a:gd name="T59" fmla="*/ 140 h 448"/>
                <a:gd name="T60" fmla="*/ 354 w 448"/>
                <a:gd name="T61" fmla="*/ 17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8" h="448">
                  <a:moveTo>
                    <a:pt x="448" y="423"/>
                  </a:moveTo>
                  <a:cubicBezTo>
                    <a:pt x="448" y="24"/>
                    <a:pt x="448" y="24"/>
                    <a:pt x="448" y="24"/>
                  </a:cubicBezTo>
                  <a:cubicBezTo>
                    <a:pt x="448" y="11"/>
                    <a:pt x="437" y="0"/>
                    <a:pt x="4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" y="11"/>
                    <a:pt x="0" y="2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" y="437"/>
                    <a:pt x="12" y="448"/>
                    <a:pt x="25" y="448"/>
                  </a:cubicBezTo>
                  <a:cubicBezTo>
                    <a:pt x="424" y="448"/>
                    <a:pt x="424" y="448"/>
                    <a:pt x="424" y="448"/>
                  </a:cubicBezTo>
                  <a:cubicBezTo>
                    <a:pt x="437" y="448"/>
                    <a:pt x="448" y="437"/>
                    <a:pt x="448" y="423"/>
                  </a:cubicBezTo>
                  <a:close/>
                  <a:moveTo>
                    <a:pt x="354" y="172"/>
                  </a:moveTo>
                  <a:cubicBezTo>
                    <a:pt x="354" y="175"/>
                    <a:pt x="354" y="177"/>
                    <a:pt x="354" y="180"/>
                  </a:cubicBezTo>
                  <a:cubicBezTo>
                    <a:pt x="354" y="262"/>
                    <a:pt x="292" y="356"/>
                    <a:pt x="178" y="356"/>
                  </a:cubicBezTo>
                  <a:cubicBezTo>
                    <a:pt x="143" y="356"/>
                    <a:pt x="110" y="346"/>
                    <a:pt x="83" y="328"/>
                  </a:cubicBezTo>
                  <a:cubicBezTo>
                    <a:pt x="88" y="329"/>
                    <a:pt x="93" y="329"/>
                    <a:pt x="98" y="329"/>
                  </a:cubicBezTo>
                  <a:cubicBezTo>
                    <a:pt x="127" y="329"/>
                    <a:pt x="153" y="319"/>
                    <a:pt x="175" y="303"/>
                  </a:cubicBezTo>
                  <a:cubicBezTo>
                    <a:pt x="148" y="302"/>
                    <a:pt x="125" y="284"/>
                    <a:pt x="117" y="260"/>
                  </a:cubicBezTo>
                  <a:cubicBezTo>
                    <a:pt x="121" y="260"/>
                    <a:pt x="125" y="261"/>
                    <a:pt x="129" y="261"/>
                  </a:cubicBezTo>
                  <a:cubicBezTo>
                    <a:pt x="134" y="261"/>
                    <a:pt x="140" y="260"/>
                    <a:pt x="145" y="259"/>
                  </a:cubicBezTo>
                  <a:cubicBezTo>
                    <a:pt x="117" y="253"/>
                    <a:pt x="95" y="228"/>
                    <a:pt x="95" y="198"/>
                  </a:cubicBezTo>
                  <a:cubicBezTo>
                    <a:pt x="95" y="198"/>
                    <a:pt x="95" y="197"/>
                    <a:pt x="95" y="197"/>
                  </a:cubicBezTo>
                  <a:cubicBezTo>
                    <a:pt x="104" y="202"/>
                    <a:pt x="113" y="205"/>
                    <a:pt x="123" y="205"/>
                  </a:cubicBezTo>
                  <a:cubicBezTo>
                    <a:pt x="107" y="194"/>
                    <a:pt x="96" y="175"/>
                    <a:pt x="96" y="153"/>
                  </a:cubicBezTo>
                  <a:cubicBezTo>
                    <a:pt x="96" y="142"/>
                    <a:pt x="99" y="132"/>
                    <a:pt x="104" y="122"/>
                  </a:cubicBezTo>
                  <a:cubicBezTo>
                    <a:pt x="135" y="160"/>
                    <a:pt x="180" y="184"/>
                    <a:pt x="231" y="187"/>
                  </a:cubicBezTo>
                  <a:cubicBezTo>
                    <a:pt x="230" y="182"/>
                    <a:pt x="230" y="178"/>
                    <a:pt x="230" y="173"/>
                  </a:cubicBezTo>
                  <a:cubicBezTo>
                    <a:pt x="230" y="139"/>
                    <a:pt x="258" y="111"/>
                    <a:pt x="292" y="111"/>
                  </a:cubicBezTo>
                  <a:cubicBezTo>
                    <a:pt x="309" y="111"/>
                    <a:pt x="326" y="119"/>
                    <a:pt x="337" y="131"/>
                  </a:cubicBezTo>
                  <a:cubicBezTo>
                    <a:pt x="351" y="128"/>
                    <a:pt x="364" y="123"/>
                    <a:pt x="376" y="116"/>
                  </a:cubicBezTo>
                  <a:cubicBezTo>
                    <a:pt x="371" y="130"/>
                    <a:pt x="362" y="142"/>
                    <a:pt x="349" y="150"/>
                  </a:cubicBezTo>
                  <a:cubicBezTo>
                    <a:pt x="361" y="148"/>
                    <a:pt x="373" y="145"/>
                    <a:pt x="384" y="140"/>
                  </a:cubicBezTo>
                  <a:cubicBezTo>
                    <a:pt x="376" y="152"/>
                    <a:pt x="366" y="163"/>
                    <a:pt x="354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0658" tIns="35329" rIns="70658" bIns="35329" numCol="1" anchor="t" anchorCtr="0" compatLnSpc="1">
              <a:prstTxWarp prst="textNoShape">
                <a:avLst/>
              </a:prstTxWarp>
            </a:bodyPr>
            <a:lstStyle/>
            <a:p>
              <a:endParaRPr lang="en-US" sz="155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76A6AD-6C3A-4E10-8D7F-984C94AE6C6F}"/>
                </a:ext>
              </a:extLst>
            </p:cNvPr>
            <p:cNvGrpSpPr/>
            <p:nvPr/>
          </p:nvGrpSpPr>
          <p:grpSpPr>
            <a:xfrm>
              <a:off x="6942733" y="586936"/>
              <a:ext cx="245371" cy="246044"/>
              <a:chOff x="6890082" y="4773134"/>
              <a:chExt cx="4071937" cy="4083059"/>
            </a:xfrm>
            <a:solidFill>
              <a:schemeClr val="accent3"/>
            </a:solidFill>
          </p:grpSpPr>
          <p:sp>
            <p:nvSpPr>
              <p:cNvPr id="71" name="Freeform 73">
                <a:extLst>
                  <a:ext uri="{FF2B5EF4-FFF2-40B4-BE49-F238E27FC236}">
                    <a16:creationId xmlns:a16="http://schemas.microsoft.com/office/drawing/2014/main" id="{39B4DF9A-2C0C-4D4D-A928-12B406AEB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6373" y="6364439"/>
                <a:ext cx="846164" cy="884239"/>
              </a:xfrm>
              <a:custGeom>
                <a:avLst/>
                <a:gdLst>
                  <a:gd name="T0" fmla="*/ 0 w 533"/>
                  <a:gd name="T1" fmla="*/ 557 h 557"/>
                  <a:gd name="T2" fmla="*/ 533 w 533"/>
                  <a:gd name="T3" fmla="*/ 281 h 557"/>
                  <a:gd name="T4" fmla="*/ 0 w 533"/>
                  <a:gd name="T5" fmla="*/ 0 h 557"/>
                  <a:gd name="T6" fmla="*/ 0 w 533"/>
                  <a:gd name="T7" fmla="*/ 557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3" h="557">
                    <a:moveTo>
                      <a:pt x="0" y="557"/>
                    </a:moveTo>
                    <a:lnTo>
                      <a:pt x="533" y="281"/>
                    </a:lnTo>
                    <a:lnTo>
                      <a:pt x="0" y="0"/>
                    </a:lnTo>
                    <a:lnTo>
                      <a:pt x="0" y="55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6" name="Freeform 74">
                <a:extLst>
                  <a:ext uri="{FF2B5EF4-FFF2-40B4-BE49-F238E27FC236}">
                    <a16:creationId xmlns:a16="http://schemas.microsoft.com/office/drawing/2014/main" id="{DC0E3D9A-A92B-4846-9254-E26CE0FFE3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0082" y="4773134"/>
                <a:ext cx="4071937" cy="4083059"/>
              </a:xfrm>
              <a:custGeom>
                <a:avLst/>
                <a:gdLst>
                  <a:gd name="T0" fmla="*/ 448 w 448"/>
                  <a:gd name="T1" fmla="*/ 423 h 448"/>
                  <a:gd name="T2" fmla="*/ 448 w 448"/>
                  <a:gd name="T3" fmla="*/ 24 h 448"/>
                  <a:gd name="T4" fmla="*/ 423 w 448"/>
                  <a:gd name="T5" fmla="*/ 0 h 448"/>
                  <a:gd name="T6" fmla="*/ 25 w 448"/>
                  <a:gd name="T7" fmla="*/ 0 h 448"/>
                  <a:gd name="T8" fmla="*/ 0 w 448"/>
                  <a:gd name="T9" fmla="*/ 24 h 448"/>
                  <a:gd name="T10" fmla="*/ 0 w 448"/>
                  <a:gd name="T11" fmla="*/ 423 h 448"/>
                  <a:gd name="T12" fmla="*/ 25 w 448"/>
                  <a:gd name="T13" fmla="*/ 448 h 448"/>
                  <a:gd name="T14" fmla="*/ 423 w 448"/>
                  <a:gd name="T15" fmla="*/ 448 h 448"/>
                  <a:gd name="T16" fmla="*/ 448 w 448"/>
                  <a:gd name="T17" fmla="*/ 423 h 448"/>
                  <a:gd name="T18" fmla="*/ 400 w 448"/>
                  <a:gd name="T19" fmla="*/ 238 h 448"/>
                  <a:gd name="T20" fmla="*/ 396 w 448"/>
                  <a:gd name="T21" fmla="*/ 294 h 448"/>
                  <a:gd name="T22" fmla="*/ 383 w 448"/>
                  <a:gd name="T23" fmla="*/ 328 h 448"/>
                  <a:gd name="T24" fmla="*/ 348 w 448"/>
                  <a:gd name="T25" fmla="*/ 343 h 448"/>
                  <a:gd name="T26" fmla="*/ 227 w 448"/>
                  <a:gd name="T27" fmla="*/ 347 h 448"/>
                  <a:gd name="T28" fmla="*/ 110 w 448"/>
                  <a:gd name="T29" fmla="*/ 343 h 448"/>
                  <a:gd name="T30" fmla="*/ 72 w 448"/>
                  <a:gd name="T31" fmla="*/ 328 h 448"/>
                  <a:gd name="T32" fmla="*/ 58 w 448"/>
                  <a:gd name="T33" fmla="*/ 294 h 448"/>
                  <a:gd name="T34" fmla="*/ 55 w 448"/>
                  <a:gd name="T35" fmla="*/ 238 h 448"/>
                  <a:gd name="T36" fmla="*/ 55 w 448"/>
                  <a:gd name="T37" fmla="*/ 212 h 448"/>
                  <a:gd name="T38" fmla="*/ 58 w 448"/>
                  <a:gd name="T39" fmla="*/ 156 h 448"/>
                  <a:gd name="T40" fmla="*/ 72 w 448"/>
                  <a:gd name="T41" fmla="*/ 122 h 448"/>
                  <a:gd name="T42" fmla="*/ 107 w 448"/>
                  <a:gd name="T43" fmla="*/ 108 h 448"/>
                  <a:gd name="T44" fmla="*/ 227 w 448"/>
                  <a:gd name="T45" fmla="*/ 104 h 448"/>
                  <a:gd name="T46" fmla="*/ 228 w 448"/>
                  <a:gd name="T47" fmla="*/ 104 h 448"/>
                  <a:gd name="T48" fmla="*/ 348 w 448"/>
                  <a:gd name="T49" fmla="*/ 108 h 448"/>
                  <a:gd name="T50" fmla="*/ 383 w 448"/>
                  <a:gd name="T51" fmla="*/ 122 h 448"/>
                  <a:gd name="T52" fmla="*/ 396 w 448"/>
                  <a:gd name="T53" fmla="*/ 156 h 448"/>
                  <a:gd name="T54" fmla="*/ 400 w 448"/>
                  <a:gd name="T55" fmla="*/ 212 h 448"/>
                  <a:gd name="T56" fmla="*/ 400 w 448"/>
                  <a:gd name="T57" fmla="*/ 23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48" h="448">
                    <a:moveTo>
                      <a:pt x="448" y="423"/>
                    </a:moveTo>
                    <a:cubicBezTo>
                      <a:pt x="448" y="24"/>
                      <a:pt x="448" y="24"/>
                      <a:pt x="448" y="24"/>
                    </a:cubicBezTo>
                    <a:cubicBezTo>
                      <a:pt x="448" y="11"/>
                      <a:pt x="437" y="0"/>
                      <a:pt x="42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423"/>
                      <a:pt x="0" y="423"/>
                      <a:pt x="0" y="423"/>
                    </a:cubicBezTo>
                    <a:cubicBezTo>
                      <a:pt x="0" y="437"/>
                      <a:pt x="11" y="448"/>
                      <a:pt x="25" y="448"/>
                    </a:cubicBezTo>
                    <a:cubicBezTo>
                      <a:pt x="423" y="448"/>
                      <a:pt x="423" y="448"/>
                      <a:pt x="423" y="448"/>
                    </a:cubicBezTo>
                    <a:cubicBezTo>
                      <a:pt x="437" y="448"/>
                      <a:pt x="448" y="437"/>
                      <a:pt x="448" y="423"/>
                    </a:cubicBezTo>
                    <a:close/>
                    <a:moveTo>
                      <a:pt x="400" y="238"/>
                    </a:moveTo>
                    <a:cubicBezTo>
                      <a:pt x="400" y="266"/>
                      <a:pt x="396" y="294"/>
                      <a:pt x="396" y="294"/>
                    </a:cubicBezTo>
                    <a:cubicBezTo>
                      <a:pt x="396" y="294"/>
                      <a:pt x="393" y="318"/>
                      <a:pt x="383" y="328"/>
                    </a:cubicBezTo>
                    <a:cubicBezTo>
                      <a:pt x="370" y="342"/>
                      <a:pt x="355" y="342"/>
                      <a:pt x="348" y="343"/>
                    </a:cubicBezTo>
                    <a:cubicBezTo>
                      <a:pt x="300" y="347"/>
                      <a:pt x="227" y="347"/>
                      <a:pt x="227" y="347"/>
                    </a:cubicBezTo>
                    <a:cubicBezTo>
                      <a:pt x="227" y="347"/>
                      <a:pt x="138" y="346"/>
                      <a:pt x="110" y="343"/>
                    </a:cubicBezTo>
                    <a:cubicBezTo>
                      <a:pt x="102" y="342"/>
                      <a:pt x="85" y="342"/>
                      <a:pt x="72" y="328"/>
                    </a:cubicBezTo>
                    <a:cubicBezTo>
                      <a:pt x="62" y="318"/>
                      <a:pt x="58" y="294"/>
                      <a:pt x="58" y="294"/>
                    </a:cubicBezTo>
                    <a:cubicBezTo>
                      <a:pt x="58" y="294"/>
                      <a:pt x="55" y="266"/>
                      <a:pt x="55" y="238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5" y="184"/>
                      <a:pt x="58" y="156"/>
                      <a:pt x="58" y="156"/>
                    </a:cubicBezTo>
                    <a:cubicBezTo>
                      <a:pt x="58" y="156"/>
                      <a:pt x="62" y="133"/>
                      <a:pt x="72" y="122"/>
                    </a:cubicBezTo>
                    <a:cubicBezTo>
                      <a:pt x="85" y="108"/>
                      <a:pt x="100" y="108"/>
                      <a:pt x="107" y="108"/>
                    </a:cubicBezTo>
                    <a:cubicBezTo>
                      <a:pt x="155" y="104"/>
                      <a:pt x="227" y="104"/>
                      <a:pt x="227" y="104"/>
                    </a:cubicBezTo>
                    <a:cubicBezTo>
                      <a:pt x="228" y="104"/>
                      <a:pt x="228" y="104"/>
                      <a:pt x="228" y="104"/>
                    </a:cubicBezTo>
                    <a:cubicBezTo>
                      <a:pt x="228" y="104"/>
                      <a:pt x="300" y="104"/>
                      <a:pt x="348" y="108"/>
                    </a:cubicBezTo>
                    <a:cubicBezTo>
                      <a:pt x="355" y="108"/>
                      <a:pt x="370" y="108"/>
                      <a:pt x="383" y="122"/>
                    </a:cubicBezTo>
                    <a:cubicBezTo>
                      <a:pt x="393" y="133"/>
                      <a:pt x="396" y="156"/>
                      <a:pt x="396" y="156"/>
                    </a:cubicBezTo>
                    <a:cubicBezTo>
                      <a:pt x="396" y="156"/>
                      <a:pt x="400" y="184"/>
                      <a:pt x="400" y="212"/>
                    </a:cubicBezTo>
                    <a:lnTo>
                      <a:pt x="400" y="23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AAD4A58-B93F-498C-B7A0-F926035F02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60" y="6567430"/>
            <a:ext cx="511156" cy="51115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A598706-6805-4A2D-AAA8-FC2BF4BE78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9" y="6643987"/>
            <a:ext cx="483046" cy="731940"/>
          </a:xfrm>
          <a:prstGeom prst="rect">
            <a:avLst/>
          </a:prstGeom>
        </p:spPr>
      </p:pic>
      <p:pic>
        <p:nvPicPr>
          <p:cNvPr id="32" name="Picture 31" descr="A cake with fruit on a plate&#10;&#10;Description automatically generated">
            <a:extLst>
              <a:ext uri="{FF2B5EF4-FFF2-40B4-BE49-F238E27FC236}">
                <a16:creationId xmlns:a16="http://schemas.microsoft.com/office/drawing/2014/main" id="{290CDDF6-20C8-43EE-95E3-7A2DCAC8DA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5"/>
          <a:stretch/>
        </p:blipFill>
        <p:spPr>
          <a:xfrm>
            <a:off x="694404" y="2611930"/>
            <a:ext cx="1234680" cy="738556"/>
          </a:xfrm>
          <a:prstGeom prst="rect">
            <a:avLst/>
          </a:prstGeom>
        </p:spPr>
      </p:pic>
      <p:pic>
        <p:nvPicPr>
          <p:cNvPr id="27" name="Picture 26" descr="A plate of food&#10;&#10;Description automatically generated">
            <a:extLst>
              <a:ext uri="{FF2B5EF4-FFF2-40B4-BE49-F238E27FC236}">
                <a16:creationId xmlns:a16="http://schemas.microsoft.com/office/drawing/2014/main" id="{1BEE321E-F989-40B7-A7DA-289F1E4A19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41" y="5716109"/>
            <a:ext cx="1227800" cy="819423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9FC58478-9FF0-4EEA-A47A-2ABA5F0840C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86"/>
          <a:stretch/>
        </p:blipFill>
        <p:spPr>
          <a:xfrm>
            <a:off x="-145705" y="-193120"/>
            <a:ext cx="4682539" cy="12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black, white, standing, cat&#10;&#10;Description automatically generated">
            <a:extLst>
              <a:ext uri="{FF2B5EF4-FFF2-40B4-BE49-F238E27FC236}">
                <a16:creationId xmlns:a16="http://schemas.microsoft.com/office/drawing/2014/main" id="{955F1034-42B7-4888-BAE9-44790E44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6"/>
            <a:ext cx="10058400" cy="702302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C79FB61-EFB0-4DCE-A2E4-CC3D837D8755}"/>
              </a:ext>
            </a:extLst>
          </p:cNvPr>
          <p:cNvSpPr/>
          <p:nvPr/>
        </p:nvSpPr>
        <p:spPr>
          <a:xfrm>
            <a:off x="-10055" y="1752093"/>
            <a:ext cx="8139371" cy="4918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algn="ctr"/>
            <a:endParaRPr lang="en-US" dirty="0"/>
          </a:p>
        </p:txBody>
      </p:sp>
      <p:graphicFrame>
        <p:nvGraphicFramePr>
          <p:cNvPr id="83" name="Table 2">
            <a:extLst>
              <a:ext uri="{FF2B5EF4-FFF2-40B4-BE49-F238E27FC236}">
                <a16:creationId xmlns:a16="http://schemas.microsoft.com/office/drawing/2014/main" id="{99CEFC35-33D0-4C64-9B23-975CD2EA6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189730"/>
              </p:ext>
            </p:extLst>
          </p:nvPr>
        </p:nvGraphicFramePr>
        <p:xfrm>
          <a:off x="-10057" y="1265697"/>
          <a:ext cx="8139373" cy="5413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58">
                  <a:extLst>
                    <a:ext uri="{9D8B030D-6E8A-4147-A177-3AD203B41FA5}">
                      <a16:colId xmlns:a16="http://schemas.microsoft.com/office/drawing/2014/main" val="3229741310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810341181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479212150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2476939385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2224518761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1004651735"/>
                    </a:ext>
                  </a:extLst>
                </a:gridCol>
              </a:tblGrid>
              <a:tr h="47425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Wednesday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Thursday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64237"/>
                  </a:ext>
                </a:extLst>
              </a:tr>
              <a:tr h="16527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Breakfast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WG Bagel w</a:t>
                      </a:r>
                    </a:p>
                    <a:p>
                      <a:pPr algn="ctr"/>
                      <a:r>
                        <a:rPr lang="en-US" sz="1200" dirty="0"/>
                        <a:t>Cream Cheese</a:t>
                      </a:r>
                    </a:p>
                    <a:p>
                      <a:pPr algn="ctr"/>
                      <a:r>
                        <a:rPr lang="en-US" sz="1200" dirty="0"/>
                        <a:t>Orange Wedges</a:t>
                      </a:r>
                    </a:p>
                    <a:p>
                      <a:pPr algn="ctr"/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Hot Grits</a:t>
                      </a:r>
                    </a:p>
                    <a:p>
                      <a:pPr algn="ctr"/>
                      <a:r>
                        <a:rPr lang="en-US" sz="1200" dirty="0"/>
                        <a:t>Grapefruit</a:t>
                      </a:r>
                    </a:p>
                    <a:p>
                      <a:pPr algn="ctr"/>
                      <a:r>
                        <a:rPr lang="en-US" sz="1200" dirty="0"/>
                        <a:t>Yogurt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WG Raisin Bread Toast</a:t>
                      </a:r>
                    </a:p>
                    <a:p>
                      <a:pPr algn="ctr"/>
                      <a:r>
                        <a:rPr lang="en-US" sz="1200" dirty="0"/>
                        <a:t>Banana</a:t>
                      </a:r>
                    </a:p>
                    <a:p>
                      <a:pPr algn="ctr"/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WG Waffles w/ Maple Syrup</a:t>
                      </a:r>
                    </a:p>
                    <a:p>
                      <a:pPr algn="ctr"/>
                      <a:r>
                        <a:rPr lang="en-US" sz="1200" dirty="0"/>
                        <a:t>Prunes</a:t>
                      </a:r>
                    </a:p>
                    <a:p>
                      <a:pPr algn="ctr"/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Toasted WG English </a:t>
                      </a:r>
                      <a:r>
                        <a:rPr lang="en-US" sz="1200" dirty="0"/>
                        <a:t>Muffin w Jam</a:t>
                      </a:r>
                    </a:p>
                    <a:p>
                      <a:pPr algn="ctr"/>
                      <a:r>
                        <a:rPr lang="en-US" sz="1200" dirty="0"/>
                        <a:t>Apple Slices</a:t>
                      </a:r>
                    </a:p>
                    <a:p>
                      <a:pPr algn="ctr"/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45056"/>
                  </a:ext>
                </a:extLst>
              </a:tr>
              <a:tr h="16537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Lunch/ Supper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Ham &amp; Cheese Sandwiches (WG)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Roasted Potato Salad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Cantaloupe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4"/>
                        </a:rPr>
                        <a:t>Bean Burrito Bowl</a:t>
                      </a:r>
                      <a:r>
                        <a:rPr lang="en-US" sz="1200" dirty="0"/>
                        <a:t> *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Lettuce, Tomatoes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Pear Slices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*</a:t>
                      </a:r>
                      <a:r>
                        <a:rPr lang="en-US" sz="800" dirty="0"/>
                        <a:t>beans count as Meat Alternate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Baked Fish Filet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WG Linguini Pasta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5"/>
                        </a:rPr>
                        <a:t>Broccoli Bites</a:t>
                      </a:r>
                      <a:endParaRPr lang="en-US" sz="1200" dirty="0"/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Seasonal Fruit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linkClick r:id="rId6"/>
                        </a:rPr>
                        <a:t>Chicken &amp; Rice Soup</a:t>
                      </a:r>
                      <a:endParaRPr lang="en-US" sz="1200" dirty="0"/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Saltine Crackers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Zucchini Sticks 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Peach Slices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Hamburger Patty on 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WG Bun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Lettuce, Tomato, Onion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Strawberries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Milk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08955"/>
                  </a:ext>
                </a:extLst>
              </a:tr>
              <a:tr h="16330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Snack 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WG Tortilla Chips</a:t>
                      </a:r>
                    </a:p>
                    <a:p>
                      <a:pPr algn="ctr"/>
                      <a:r>
                        <a:rPr lang="en-US" sz="1200" dirty="0"/>
                        <a:t>Pico de Gallo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Apple Slices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Pretzels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Graham Crackers</a:t>
                      </a:r>
                    </a:p>
                    <a:p>
                      <a:pPr algn="ctr"/>
                      <a:r>
                        <a:rPr lang="en-US" sz="1200" dirty="0" err="1"/>
                        <a:t>Sunbutter</a:t>
                      </a:r>
                      <a:r>
                        <a:rPr lang="en-US" sz="1200" dirty="0"/>
                        <a:t> Spread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Grapes</a:t>
                      </a:r>
                    </a:p>
                    <a:p>
                      <a:pPr algn="ctr"/>
                      <a:r>
                        <a:rPr lang="en-US" sz="1200" dirty="0"/>
                        <a:t>Cheese Cubes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Baby Carrots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Cucumber Dip</a:t>
                      </a:r>
                    </a:p>
                    <a:p>
                      <a:pPr algn="ctr"/>
                      <a:r>
                        <a:rPr lang="en-US" sz="1200" dirty="0"/>
                        <a:t>Pineapple Tidbits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435794"/>
                  </a:ext>
                </a:extLst>
              </a:tr>
            </a:tbl>
          </a:graphicData>
        </a:graphic>
      </p:graphicFrame>
      <p:sp>
        <p:nvSpPr>
          <p:cNvPr id="51" name="Rectangle 50">
            <a:extLst>
              <a:ext uri="{FF2B5EF4-FFF2-40B4-BE49-F238E27FC236}">
                <a16:creationId xmlns:a16="http://schemas.microsoft.com/office/drawing/2014/main" id="{6E983AF0-6844-429B-ABCB-BFB3F75E404C}"/>
              </a:ext>
            </a:extLst>
          </p:cNvPr>
          <p:cNvSpPr/>
          <p:nvPr/>
        </p:nvSpPr>
        <p:spPr>
          <a:xfrm>
            <a:off x="3665" y="6803043"/>
            <a:ext cx="10054735" cy="969357"/>
          </a:xfrm>
          <a:prstGeom prst="rect">
            <a:avLst/>
          </a:prstGeom>
          <a:solidFill>
            <a:srgbClr val="399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7FBFDD-181D-4305-8707-F29C0BA7A9FC}"/>
              </a:ext>
            </a:extLst>
          </p:cNvPr>
          <p:cNvSpPr txBox="1"/>
          <p:nvPr/>
        </p:nvSpPr>
        <p:spPr>
          <a:xfrm>
            <a:off x="2028415" y="7119107"/>
            <a:ext cx="600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DEPARTMENT OF AGRICULTURE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 SID MILLER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product was funded by USDA.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institution is an equal opportunity provider.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2C10BF-5BD4-441C-9BF4-B523B763CBE2}"/>
              </a:ext>
            </a:extLst>
          </p:cNvPr>
          <p:cNvSpPr txBox="1"/>
          <p:nvPr/>
        </p:nvSpPr>
        <p:spPr>
          <a:xfrm>
            <a:off x="204710" y="7368214"/>
            <a:ext cx="24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Nutrition Division </a:t>
            </a:r>
          </a:p>
          <a:p>
            <a:pPr lvl="0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and Adult Care Food Program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E25351-016E-4A5C-A108-522101BE1E20}"/>
              </a:ext>
            </a:extLst>
          </p:cNvPr>
          <p:cNvSpPr txBox="1"/>
          <p:nvPr/>
        </p:nvSpPr>
        <p:spPr>
          <a:xfrm>
            <a:off x="8119258" y="7370356"/>
            <a:ext cx="166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02/2021</a:t>
            </a:r>
          </a:p>
          <a:p>
            <a:pPr lvl="0" algn="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www.SquareMeals.org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A93C52-2182-4962-A2EE-873FE730CF2D}"/>
              </a:ext>
            </a:extLst>
          </p:cNvPr>
          <p:cNvGrpSpPr/>
          <p:nvPr/>
        </p:nvGrpSpPr>
        <p:grpSpPr>
          <a:xfrm>
            <a:off x="9243747" y="6891689"/>
            <a:ext cx="472209" cy="469840"/>
            <a:chOff x="6671684" y="318173"/>
            <a:chExt cx="518632" cy="515041"/>
          </a:xfrm>
        </p:grpSpPr>
        <p:sp>
          <p:nvSpPr>
            <p:cNvPr id="54" name="Freeform 69">
              <a:extLst>
                <a:ext uri="{FF2B5EF4-FFF2-40B4-BE49-F238E27FC236}">
                  <a16:creationId xmlns:a16="http://schemas.microsoft.com/office/drawing/2014/main" id="{193E5671-688E-4AF4-8A68-6A8B1EF97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684" y="318501"/>
              <a:ext cx="244749" cy="245417"/>
            </a:xfrm>
            <a:custGeom>
              <a:avLst/>
              <a:gdLst>
                <a:gd name="T0" fmla="*/ 448 w 448"/>
                <a:gd name="T1" fmla="*/ 423 h 448"/>
                <a:gd name="T2" fmla="*/ 448 w 448"/>
                <a:gd name="T3" fmla="*/ 24 h 448"/>
                <a:gd name="T4" fmla="*/ 424 w 448"/>
                <a:gd name="T5" fmla="*/ 0 h 448"/>
                <a:gd name="T6" fmla="*/ 25 w 448"/>
                <a:gd name="T7" fmla="*/ 0 h 448"/>
                <a:gd name="T8" fmla="*/ 0 w 448"/>
                <a:gd name="T9" fmla="*/ 24 h 448"/>
                <a:gd name="T10" fmla="*/ 0 w 448"/>
                <a:gd name="T11" fmla="*/ 423 h 448"/>
                <a:gd name="T12" fmla="*/ 25 w 448"/>
                <a:gd name="T13" fmla="*/ 448 h 448"/>
                <a:gd name="T14" fmla="*/ 240 w 448"/>
                <a:gd name="T15" fmla="*/ 448 h 448"/>
                <a:gd name="T16" fmla="*/ 240 w 448"/>
                <a:gd name="T17" fmla="*/ 274 h 448"/>
                <a:gd name="T18" fmla="*/ 181 w 448"/>
                <a:gd name="T19" fmla="*/ 274 h 448"/>
                <a:gd name="T20" fmla="*/ 181 w 448"/>
                <a:gd name="T21" fmla="*/ 207 h 448"/>
                <a:gd name="T22" fmla="*/ 240 w 448"/>
                <a:gd name="T23" fmla="*/ 207 h 448"/>
                <a:gd name="T24" fmla="*/ 240 w 448"/>
                <a:gd name="T25" fmla="*/ 157 h 448"/>
                <a:gd name="T26" fmla="*/ 327 w 448"/>
                <a:gd name="T27" fmla="*/ 67 h 448"/>
                <a:gd name="T28" fmla="*/ 379 w 448"/>
                <a:gd name="T29" fmla="*/ 70 h 448"/>
                <a:gd name="T30" fmla="*/ 379 w 448"/>
                <a:gd name="T31" fmla="*/ 130 h 448"/>
                <a:gd name="T32" fmla="*/ 343 w 448"/>
                <a:gd name="T33" fmla="*/ 130 h 448"/>
                <a:gd name="T34" fmla="*/ 310 w 448"/>
                <a:gd name="T35" fmla="*/ 163 h 448"/>
                <a:gd name="T36" fmla="*/ 310 w 448"/>
                <a:gd name="T37" fmla="*/ 207 h 448"/>
                <a:gd name="T38" fmla="*/ 376 w 448"/>
                <a:gd name="T39" fmla="*/ 207 h 448"/>
                <a:gd name="T40" fmla="*/ 368 w 448"/>
                <a:gd name="T41" fmla="*/ 274 h 448"/>
                <a:gd name="T42" fmla="*/ 310 w 448"/>
                <a:gd name="T43" fmla="*/ 274 h 448"/>
                <a:gd name="T44" fmla="*/ 310 w 448"/>
                <a:gd name="T45" fmla="*/ 448 h 448"/>
                <a:gd name="T46" fmla="*/ 424 w 448"/>
                <a:gd name="T47" fmla="*/ 448 h 448"/>
                <a:gd name="T48" fmla="*/ 448 w 448"/>
                <a:gd name="T49" fmla="*/ 42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8" h="448">
                  <a:moveTo>
                    <a:pt x="448" y="423"/>
                  </a:moveTo>
                  <a:cubicBezTo>
                    <a:pt x="448" y="24"/>
                    <a:pt x="448" y="24"/>
                    <a:pt x="448" y="24"/>
                  </a:cubicBezTo>
                  <a:cubicBezTo>
                    <a:pt x="448" y="11"/>
                    <a:pt x="437" y="0"/>
                    <a:pt x="4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" y="11"/>
                    <a:pt x="0" y="2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" y="437"/>
                    <a:pt x="12" y="448"/>
                    <a:pt x="25" y="448"/>
                  </a:cubicBezTo>
                  <a:cubicBezTo>
                    <a:pt x="240" y="448"/>
                    <a:pt x="240" y="448"/>
                    <a:pt x="240" y="448"/>
                  </a:cubicBezTo>
                  <a:cubicBezTo>
                    <a:pt x="240" y="274"/>
                    <a:pt x="240" y="274"/>
                    <a:pt x="240" y="274"/>
                  </a:cubicBezTo>
                  <a:cubicBezTo>
                    <a:pt x="181" y="274"/>
                    <a:pt x="181" y="274"/>
                    <a:pt x="181" y="274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240" y="207"/>
                    <a:pt x="240" y="207"/>
                    <a:pt x="240" y="20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40" y="99"/>
                    <a:pt x="275" y="67"/>
                    <a:pt x="327" y="67"/>
                  </a:cubicBezTo>
                  <a:cubicBezTo>
                    <a:pt x="351" y="67"/>
                    <a:pt x="373" y="69"/>
                    <a:pt x="379" y="70"/>
                  </a:cubicBezTo>
                  <a:cubicBezTo>
                    <a:pt x="379" y="130"/>
                    <a:pt x="379" y="130"/>
                    <a:pt x="379" y="130"/>
                  </a:cubicBezTo>
                  <a:cubicBezTo>
                    <a:pt x="343" y="130"/>
                    <a:pt x="343" y="130"/>
                    <a:pt x="343" y="130"/>
                  </a:cubicBezTo>
                  <a:cubicBezTo>
                    <a:pt x="315" y="130"/>
                    <a:pt x="310" y="144"/>
                    <a:pt x="310" y="163"/>
                  </a:cubicBezTo>
                  <a:cubicBezTo>
                    <a:pt x="310" y="207"/>
                    <a:pt x="310" y="207"/>
                    <a:pt x="310" y="207"/>
                  </a:cubicBezTo>
                  <a:cubicBezTo>
                    <a:pt x="376" y="207"/>
                    <a:pt x="376" y="207"/>
                    <a:pt x="376" y="207"/>
                  </a:cubicBezTo>
                  <a:cubicBezTo>
                    <a:pt x="368" y="274"/>
                    <a:pt x="368" y="274"/>
                    <a:pt x="368" y="274"/>
                  </a:cubicBezTo>
                  <a:cubicBezTo>
                    <a:pt x="310" y="274"/>
                    <a:pt x="310" y="274"/>
                    <a:pt x="310" y="274"/>
                  </a:cubicBezTo>
                  <a:cubicBezTo>
                    <a:pt x="310" y="448"/>
                    <a:pt x="310" y="448"/>
                    <a:pt x="310" y="448"/>
                  </a:cubicBezTo>
                  <a:cubicBezTo>
                    <a:pt x="424" y="448"/>
                    <a:pt x="424" y="448"/>
                    <a:pt x="424" y="448"/>
                  </a:cubicBezTo>
                  <a:cubicBezTo>
                    <a:pt x="437" y="448"/>
                    <a:pt x="448" y="437"/>
                    <a:pt x="448" y="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0658" tIns="35329" rIns="70658" bIns="35329" numCol="1" anchor="t" anchorCtr="0" compatLnSpc="1">
              <a:prstTxWarp prst="textNoShape">
                <a:avLst/>
              </a:prstTxWarp>
            </a:bodyPr>
            <a:lstStyle/>
            <a:p>
              <a:endParaRPr lang="en-US" sz="155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89890FA-7158-400B-BF01-D2B03F905221}"/>
                </a:ext>
              </a:extLst>
            </p:cNvPr>
            <p:cNvGrpSpPr/>
            <p:nvPr/>
          </p:nvGrpSpPr>
          <p:grpSpPr>
            <a:xfrm>
              <a:off x="6946100" y="318173"/>
              <a:ext cx="244216" cy="244881"/>
              <a:chOff x="6946098" y="-3916184"/>
              <a:chExt cx="4071938" cy="4083050"/>
            </a:xfrm>
            <a:solidFill>
              <a:schemeClr val="accent3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FBD9E56-E087-4E61-BA11-B29F76D47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3759" y="-2312820"/>
                <a:ext cx="909639" cy="911211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8" name="Freeform 76">
                <a:extLst>
                  <a:ext uri="{FF2B5EF4-FFF2-40B4-BE49-F238E27FC236}">
                    <a16:creationId xmlns:a16="http://schemas.microsoft.com/office/drawing/2014/main" id="{ABDE2B86-5B7F-4A4D-8481-EF369F024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6098" y="-3916184"/>
                <a:ext cx="4071938" cy="4083050"/>
              </a:xfrm>
              <a:custGeom>
                <a:avLst/>
                <a:gdLst>
                  <a:gd name="T0" fmla="*/ 448 w 448"/>
                  <a:gd name="T1" fmla="*/ 423 h 448"/>
                  <a:gd name="T2" fmla="*/ 448 w 448"/>
                  <a:gd name="T3" fmla="*/ 24 h 448"/>
                  <a:gd name="T4" fmla="*/ 423 w 448"/>
                  <a:gd name="T5" fmla="*/ 0 h 448"/>
                  <a:gd name="T6" fmla="*/ 24 w 448"/>
                  <a:gd name="T7" fmla="*/ 0 h 448"/>
                  <a:gd name="T8" fmla="*/ 0 w 448"/>
                  <a:gd name="T9" fmla="*/ 24 h 448"/>
                  <a:gd name="T10" fmla="*/ 0 w 448"/>
                  <a:gd name="T11" fmla="*/ 423 h 448"/>
                  <a:gd name="T12" fmla="*/ 24 w 448"/>
                  <a:gd name="T13" fmla="*/ 448 h 448"/>
                  <a:gd name="T14" fmla="*/ 423 w 448"/>
                  <a:gd name="T15" fmla="*/ 448 h 448"/>
                  <a:gd name="T16" fmla="*/ 448 w 448"/>
                  <a:gd name="T17" fmla="*/ 423 h 448"/>
                  <a:gd name="T18" fmla="*/ 367 w 448"/>
                  <a:gd name="T19" fmla="*/ 289 h 448"/>
                  <a:gd name="T20" fmla="*/ 286 w 448"/>
                  <a:gd name="T21" fmla="*/ 370 h 448"/>
                  <a:gd name="T22" fmla="*/ 170 w 448"/>
                  <a:gd name="T23" fmla="*/ 370 h 448"/>
                  <a:gd name="T24" fmla="*/ 89 w 448"/>
                  <a:gd name="T25" fmla="*/ 289 h 448"/>
                  <a:gd name="T26" fmla="*/ 89 w 448"/>
                  <a:gd name="T27" fmla="*/ 165 h 448"/>
                  <a:gd name="T28" fmla="*/ 170 w 448"/>
                  <a:gd name="T29" fmla="*/ 85 h 448"/>
                  <a:gd name="T30" fmla="*/ 286 w 448"/>
                  <a:gd name="T31" fmla="*/ 85 h 448"/>
                  <a:gd name="T32" fmla="*/ 367 w 448"/>
                  <a:gd name="T33" fmla="*/ 165 h 448"/>
                  <a:gd name="T34" fmla="*/ 367 w 448"/>
                  <a:gd name="T35" fmla="*/ 289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8" h="448">
                    <a:moveTo>
                      <a:pt x="448" y="423"/>
                    </a:moveTo>
                    <a:cubicBezTo>
                      <a:pt x="448" y="24"/>
                      <a:pt x="448" y="24"/>
                      <a:pt x="448" y="24"/>
                    </a:cubicBezTo>
                    <a:cubicBezTo>
                      <a:pt x="448" y="11"/>
                      <a:pt x="437" y="0"/>
                      <a:pt x="4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423"/>
                      <a:pt x="0" y="423"/>
                      <a:pt x="0" y="423"/>
                    </a:cubicBezTo>
                    <a:cubicBezTo>
                      <a:pt x="0" y="437"/>
                      <a:pt x="11" y="448"/>
                      <a:pt x="24" y="448"/>
                    </a:cubicBezTo>
                    <a:cubicBezTo>
                      <a:pt x="423" y="448"/>
                      <a:pt x="423" y="448"/>
                      <a:pt x="423" y="448"/>
                    </a:cubicBezTo>
                    <a:cubicBezTo>
                      <a:pt x="437" y="448"/>
                      <a:pt x="448" y="437"/>
                      <a:pt x="448" y="423"/>
                    </a:cubicBezTo>
                    <a:close/>
                    <a:moveTo>
                      <a:pt x="367" y="289"/>
                    </a:moveTo>
                    <a:cubicBezTo>
                      <a:pt x="367" y="333"/>
                      <a:pt x="330" y="370"/>
                      <a:pt x="286" y="370"/>
                    </a:cubicBezTo>
                    <a:cubicBezTo>
                      <a:pt x="170" y="370"/>
                      <a:pt x="170" y="370"/>
                      <a:pt x="170" y="370"/>
                    </a:cubicBezTo>
                    <a:cubicBezTo>
                      <a:pt x="126" y="370"/>
                      <a:pt x="89" y="333"/>
                      <a:pt x="89" y="289"/>
                    </a:cubicBezTo>
                    <a:cubicBezTo>
                      <a:pt x="89" y="165"/>
                      <a:pt x="89" y="165"/>
                      <a:pt x="89" y="165"/>
                    </a:cubicBezTo>
                    <a:cubicBezTo>
                      <a:pt x="89" y="121"/>
                      <a:pt x="126" y="85"/>
                      <a:pt x="170" y="85"/>
                    </a:cubicBezTo>
                    <a:cubicBezTo>
                      <a:pt x="286" y="85"/>
                      <a:pt x="286" y="85"/>
                      <a:pt x="286" y="85"/>
                    </a:cubicBezTo>
                    <a:cubicBezTo>
                      <a:pt x="330" y="85"/>
                      <a:pt x="367" y="121"/>
                      <a:pt x="367" y="165"/>
                    </a:cubicBezTo>
                    <a:lnTo>
                      <a:pt x="367" y="28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9" name="Freeform 77">
                <a:extLst>
                  <a:ext uri="{FF2B5EF4-FFF2-40B4-BE49-F238E27FC236}">
                    <a16:creationId xmlns:a16="http://schemas.microsoft.com/office/drawing/2014/main" id="{FB8588F4-278E-49B2-A525-E6463ECE0D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55748" y="-2951004"/>
                <a:ext cx="2125661" cy="2206636"/>
              </a:xfrm>
              <a:custGeom>
                <a:avLst/>
                <a:gdLst>
                  <a:gd name="T0" fmla="*/ 175 w 234"/>
                  <a:gd name="T1" fmla="*/ 0 h 242"/>
                  <a:gd name="T2" fmla="*/ 59 w 234"/>
                  <a:gd name="T3" fmla="*/ 0 h 242"/>
                  <a:gd name="T4" fmla="*/ 17 w 234"/>
                  <a:gd name="T5" fmla="*/ 17 h 242"/>
                  <a:gd name="T6" fmla="*/ 0 w 234"/>
                  <a:gd name="T7" fmla="*/ 59 h 242"/>
                  <a:gd name="T8" fmla="*/ 0 w 234"/>
                  <a:gd name="T9" fmla="*/ 183 h 242"/>
                  <a:gd name="T10" fmla="*/ 17 w 234"/>
                  <a:gd name="T11" fmla="*/ 225 h 242"/>
                  <a:gd name="T12" fmla="*/ 59 w 234"/>
                  <a:gd name="T13" fmla="*/ 242 h 242"/>
                  <a:gd name="T14" fmla="*/ 175 w 234"/>
                  <a:gd name="T15" fmla="*/ 242 h 242"/>
                  <a:gd name="T16" fmla="*/ 217 w 234"/>
                  <a:gd name="T17" fmla="*/ 225 h 242"/>
                  <a:gd name="T18" fmla="*/ 234 w 234"/>
                  <a:gd name="T19" fmla="*/ 183 h 242"/>
                  <a:gd name="T20" fmla="*/ 234 w 234"/>
                  <a:gd name="T21" fmla="*/ 59 h 242"/>
                  <a:gd name="T22" fmla="*/ 217 w 234"/>
                  <a:gd name="T23" fmla="*/ 17 h 242"/>
                  <a:gd name="T24" fmla="*/ 175 w 234"/>
                  <a:gd name="T25" fmla="*/ 0 h 242"/>
                  <a:gd name="T26" fmla="*/ 117 w 234"/>
                  <a:gd name="T27" fmla="*/ 196 h 242"/>
                  <a:gd name="T28" fmla="*/ 41 w 234"/>
                  <a:gd name="T29" fmla="*/ 120 h 242"/>
                  <a:gd name="T30" fmla="*/ 117 w 234"/>
                  <a:gd name="T31" fmla="*/ 44 h 242"/>
                  <a:gd name="T32" fmla="*/ 194 w 234"/>
                  <a:gd name="T33" fmla="*/ 120 h 242"/>
                  <a:gd name="T34" fmla="*/ 117 w 234"/>
                  <a:gd name="T35" fmla="*/ 196 h 242"/>
                  <a:gd name="T36" fmla="*/ 195 w 234"/>
                  <a:gd name="T37" fmla="*/ 60 h 242"/>
                  <a:gd name="T38" fmla="*/ 177 w 234"/>
                  <a:gd name="T39" fmla="*/ 42 h 242"/>
                  <a:gd name="T40" fmla="*/ 195 w 234"/>
                  <a:gd name="T41" fmla="*/ 24 h 242"/>
                  <a:gd name="T42" fmla="*/ 213 w 234"/>
                  <a:gd name="T43" fmla="*/ 42 h 242"/>
                  <a:gd name="T44" fmla="*/ 195 w 234"/>
                  <a:gd name="T45" fmla="*/ 6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4" h="242">
                    <a:moveTo>
                      <a:pt x="175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43" y="0"/>
                      <a:pt x="28" y="6"/>
                      <a:pt x="17" y="17"/>
                    </a:cubicBezTo>
                    <a:cubicBezTo>
                      <a:pt x="6" y="29"/>
                      <a:pt x="0" y="43"/>
                      <a:pt x="0" y="59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9"/>
                      <a:pt x="6" y="213"/>
                      <a:pt x="17" y="225"/>
                    </a:cubicBezTo>
                    <a:cubicBezTo>
                      <a:pt x="28" y="236"/>
                      <a:pt x="43" y="242"/>
                      <a:pt x="59" y="242"/>
                    </a:cubicBezTo>
                    <a:cubicBezTo>
                      <a:pt x="175" y="242"/>
                      <a:pt x="175" y="242"/>
                      <a:pt x="175" y="242"/>
                    </a:cubicBezTo>
                    <a:cubicBezTo>
                      <a:pt x="191" y="242"/>
                      <a:pt x="206" y="236"/>
                      <a:pt x="217" y="225"/>
                    </a:cubicBezTo>
                    <a:cubicBezTo>
                      <a:pt x="228" y="213"/>
                      <a:pt x="234" y="199"/>
                      <a:pt x="234" y="183"/>
                    </a:cubicBezTo>
                    <a:cubicBezTo>
                      <a:pt x="234" y="59"/>
                      <a:pt x="234" y="59"/>
                      <a:pt x="234" y="59"/>
                    </a:cubicBezTo>
                    <a:cubicBezTo>
                      <a:pt x="234" y="43"/>
                      <a:pt x="228" y="29"/>
                      <a:pt x="217" y="17"/>
                    </a:cubicBezTo>
                    <a:cubicBezTo>
                      <a:pt x="206" y="6"/>
                      <a:pt x="191" y="0"/>
                      <a:pt x="175" y="0"/>
                    </a:cubicBezTo>
                    <a:close/>
                    <a:moveTo>
                      <a:pt x="117" y="196"/>
                    </a:moveTo>
                    <a:cubicBezTo>
                      <a:pt x="75" y="196"/>
                      <a:pt x="41" y="162"/>
                      <a:pt x="41" y="120"/>
                    </a:cubicBezTo>
                    <a:cubicBezTo>
                      <a:pt x="41" y="78"/>
                      <a:pt x="75" y="44"/>
                      <a:pt x="117" y="44"/>
                    </a:cubicBezTo>
                    <a:cubicBezTo>
                      <a:pt x="160" y="44"/>
                      <a:pt x="194" y="78"/>
                      <a:pt x="194" y="120"/>
                    </a:cubicBezTo>
                    <a:cubicBezTo>
                      <a:pt x="194" y="162"/>
                      <a:pt x="160" y="196"/>
                      <a:pt x="117" y="196"/>
                    </a:cubicBezTo>
                    <a:close/>
                    <a:moveTo>
                      <a:pt x="195" y="60"/>
                    </a:moveTo>
                    <a:cubicBezTo>
                      <a:pt x="185" y="60"/>
                      <a:pt x="177" y="52"/>
                      <a:pt x="177" y="42"/>
                    </a:cubicBezTo>
                    <a:cubicBezTo>
                      <a:pt x="177" y="32"/>
                      <a:pt x="185" y="24"/>
                      <a:pt x="195" y="24"/>
                    </a:cubicBezTo>
                    <a:cubicBezTo>
                      <a:pt x="205" y="24"/>
                      <a:pt x="213" y="32"/>
                      <a:pt x="213" y="42"/>
                    </a:cubicBezTo>
                    <a:cubicBezTo>
                      <a:pt x="213" y="52"/>
                      <a:pt x="205" y="60"/>
                      <a:pt x="195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</p:grpSp>
        <p:sp>
          <p:nvSpPr>
            <p:cNvPr id="56" name="Freeform 71">
              <a:extLst>
                <a:ext uri="{FF2B5EF4-FFF2-40B4-BE49-F238E27FC236}">
                  <a16:creationId xmlns:a16="http://schemas.microsoft.com/office/drawing/2014/main" id="{5031FE7E-06B6-480E-B932-7C334884FA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1684" y="586936"/>
              <a:ext cx="245511" cy="246278"/>
            </a:xfrm>
            <a:custGeom>
              <a:avLst/>
              <a:gdLst>
                <a:gd name="T0" fmla="*/ 448 w 448"/>
                <a:gd name="T1" fmla="*/ 423 h 448"/>
                <a:gd name="T2" fmla="*/ 448 w 448"/>
                <a:gd name="T3" fmla="*/ 24 h 448"/>
                <a:gd name="T4" fmla="*/ 424 w 448"/>
                <a:gd name="T5" fmla="*/ 0 h 448"/>
                <a:gd name="T6" fmla="*/ 25 w 448"/>
                <a:gd name="T7" fmla="*/ 0 h 448"/>
                <a:gd name="T8" fmla="*/ 0 w 448"/>
                <a:gd name="T9" fmla="*/ 24 h 448"/>
                <a:gd name="T10" fmla="*/ 0 w 448"/>
                <a:gd name="T11" fmla="*/ 423 h 448"/>
                <a:gd name="T12" fmla="*/ 25 w 448"/>
                <a:gd name="T13" fmla="*/ 448 h 448"/>
                <a:gd name="T14" fmla="*/ 424 w 448"/>
                <a:gd name="T15" fmla="*/ 448 h 448"/>
                <a:gd name="T16" fmla="*/ 448 w 448"/>
                <a:gd name="T17" fmla="*/ 423 h 448"/>
                <a:gd name="T18" fmla="*/ 354 w 448"/>
                <a:gd name="T19" fmla="*/ 172 h 448"/>
                <a:gd name="T20" fmla="*/ 354 w 448"/>
                <a:gd name="T21" fmla="*/ 180 h 448"/>
                <a:gd name="T22" fmla="*/ 178 w 448"/>
                <a:gd name="T23" fmla="*/ 356 h 448"/>
                <a:gd name="T24" fmla="*/ 83 w 448"/>
                <a:gd name="T25" fmla="*/ 328 h 448"/>
                <a:gd name="T26" fmla="*/ 98 w 448"/>
                <a:gd name="T27" fmla="*/ 329 h 448"/>
                <a:gd name="T28" fmla="*/ 175 w 448"/>
                <a:gd name="T29" fmla="*/ 303 h 448"/>
                <a:gd name="T30" fmla="*/ 117 w 448"/>
                <a:gd name="T31" fmla="*/ 260 h 448"/>
                <a:gd name="T32" fmla="*/ 129 w 448"/>
                <a:gd name="T33" fmla="*/ 261 h 448"/>
                <a:gd name="T34" fmla="*/ 145 w 448"/>
                <a:gd name="T35" fmla="*/ 259 h 448"/>
                <a:gd name="T36" fmla="*/ 95 w 448"/>
                <a:gd name="T37" fmla="*/ 198 h 448"/>
                <a:gd name="T38" fmla="*/ 95 w 448"/>
                <a:gd name="T39" fmla="*/ 197 h 448"/>
                <a:gd name="T40" fmla="*/ 123 w 448"/>
                <a:gd name="T41" fmla="*/ 205 h 448"/>
                <a:gd name="T42" fmla="*/ 96 w 448"/>
                <a:gd name="T43" fmla="*/ 153 h 448"/>
                <a:gd name="T44" fmla="*/ 104 w 448"/>
                <a:gd name="T45" fmla="*/ 122 h 448"/>
                <a:gd name="T46" fmla="*/ 231 w 448"/>
                <a:gd name="T47" fmla="*/ 187 h 448"/>
                <a:gd name="T48" fmla="*/ 230 w 448"/>
                <a:gd name="T49" fmla="*/ 173 h 448"/>
                <a:gd name="T50" fmla="*/ 292 w 448"/>
                <a:gd name="T51" fmla="*/ 111 h 448"/>
                <a:gd name="T52" fmla="*/ 337 w 448"/>
                <a:gd name="T53" fmla="*/ 131 h 448"/>
                <a:gd name="T54" fmla="*/ 376 w 448"/>
                <a:gd name="T55" fmla="*/ 116 h 448"/>
                <a:gd name="T56" fmla="*/ 349 w 448"/>
                <a:gd name="T57" fmla="*/ 150 h 448"/>
                <a:gd name="T58" fmla="*/ 384 w 448"/>
                <a:gd name="T59" fmla="*/ 140 h 448"/>
                <a:gd name="T60" fmla="*/ 354 w 448"/>
                <a:gd name="T61" fmla="*/ 17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8" h="448">
                  <a:moveTo>
                    <a:pt x="448" y="423"/>
                  </a:moveTo>
                  <a:cubicBezTo>
                    <a:pt x="448" y="24"/>
                    <a:pt x="448" y="24"/>
                    <a:pt x="448" y="24"/>
                  </a:cubicBezTo>
                  <a:cubicBezTo>
                    <a:pt x="448" y="11"/>
                    <a:pt x="437" y="0"/>
                    <a:pt x="4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" y="11"/>
                    <a:pt x="0" y="2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" y="437"/>
                    <a:pt x="12" y="448"/>
                    <a:pt x="25" y="448"/>
                  </a:cubicBezTo>
                  <a:cubicBezTo>
                    <a:pt x="424" y="448"/>
                    <a:pt x="424" y="448"/>
                    <a:pt x="424" y="448"/>
                  </a:cubicBezTo>
                  <a:cubicBezTo>
                    <a:pt x="437" y="448"/>
                    <a:pt x="448" y="437"/>
                    <a:pt x="448" y="423"/>
                  </a:cubicBezTo>
                  <a:close/>
                  <a:moveTo>
                    <a:pt x="354" y="172"/>
                  </a:moveTo>
                  <a:cubicBezTo>
                    <a:pt x="354" y="175"/>
                    <a:pt x="354" y="177"/>
                    <a:pt x="354" y="180"/>
                  </a:cubicBezTo>
                  <a:cubicBezTo>
                    <a:pt x="354" y="262"/>
                    <a:pt x="292" y="356"/>
                    <a:pt x="178" y="356"/>
                  </a:cubicBezTo>
                  <a:cubicBezTo>
                    <a:pt x="143" y="356"/>
                    <a:pt x="110" y="346"/>
                    <a:pt x="83" y="328"/>
                  </a:cubicBezTo>
                  <a:cubicBezTo>
                    <a:pt x="88" y="329"/>
                    <a:pt x="93" y="329"/>
                    <a:pt x="98" y="329"/>
                  </a:cubicBezTo>
                  <a:cubicBezTo>
                    <a:pt x="127" y="329"/>
                    <a:pt x="153" y="319"/>
                    <a:pt x="175" y="303"/>
                  </a:cubicBezTo>
                  <a:cubicBezTo>
                    <a:pt x="148" y="302"/>
                    <a:pt x="125" y="284"/>
                    <a:pt x="117" y="260"/>
                  </a:cubicBezTo>
                  <a:cubicBezTo>
                    <a:pt x="121" y="260"/>
                    <a:pt x="125" y="261"/>
                    <a:pt x="129" y="261"/>
                  </a:cubicBezTo>
                  <a:cubicBezTo>
                    <a:pt x="134" y="261"/>
                    <a:pt x="140" y="260"/>
                    <a:pt x="145" y="259"/>
                  </a:cubicBezTo>
                  <a:cubicBezTo>
                    <a:pt x="117" y="253"/>
                    <a:pt x="95" y="228"/>
                    <a:pt x="95" y="198"/>
                  </a:cubicBezTo>
                  <a:cubicBezTo>
                    <a:pt x="95" y="198"/>
                    <a:pt x="95" y="197"/>
                    <a:pt x="95" y="197"/>
                  </a:cubicBezTo>
                  <a:cubicBezTo>
                    <a:pt x="104" y="202"/>
                    <a:pt x="113" y="205"/>
                    <a:pt x="123" y="205"/>
                  </a:cubicBezTo>
                  <a:cubicBezTo>
                    <a:pt x="107" y="194"/>
                    <a:pt x="96" y="175"/>
                    <a:pt x="96" y="153"/>
                  </a:cubicBezTo>
                  <a:cubicBezTo>
                    <a:pt x="96" y="142"/>
                    <a:pt x="99" y="132"/>
                    <a:pt x="104" y="122"/>
                  </a:cubicBezTo>
                  <a:cubicBezTo>
                    <a:pt x="135" y="160"/>
                    <a:pt x="180" y="184"/>
                    <a:pt x="231" y="187"/>
                  </a:cubicBezTo>
                  <a:cubicBezTo>
                    <a:pt x="230" y="182"/>
                    <a:pt x="230" y="178"/>
                    <a:pt x="230" y="173"/>
                  </a:cubicBezTo>
                  <a:cubicBezTo>
                    <a:pt x="230" y="139"/>
                    <a:pt x="258" y="111"/>
                    <a:pt x="292" y="111"/>
                  </a:cubicBezTo>
                  <a:cubicBezTo>
                    <a:pt x="309" y="111"/>
                    <a:pt x="326" y="119"/>
                    <a:pt x="337" y="131"/>
                  </a:cubicBezTo>
                  <a:cubicBezTo>
                    <a:pt x="351" y="128"/>
                    <a:pt x="364" y="123"/>
                    <a:pt x="376" y="116"/>
                  </a:cubicBezTo>
                  <a:cubicBezTo>
                    <a:pt x="371" y="130"/>
                    <a:pt x="362" y="142"/>
                    <a:pt x="349" y="150"/>
                  </a:cubicBezTo>
                  <a:cubicBezTo>
                    <a:pt x="361" y="148"/>
                    <a:pt x="373" y="145"/>
                    <a:pt x="384" y="140"/>
                  </a:cubicBezTo>
                  <a:cubicBezTo>
                    <a:pt x="376" y="152"/>
                    <a:pt x="366" y="163"/>
                    <a:pt x="354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0658" tIns="35329" rIns="70658" bIns="35329" numCol="1" anchor="t" anchorCtr="0" compatLnSpc="1">
              <a:prstTxWarp prst="textNoShape">
                <a:avLst/>
              </a:prstTxWarp>
            </a:bodyPr>
            <a:lstStyle/>
            <a:p>
              <a:endParaRPr lang="en-US" sz="155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76A6AD-6C3A-4E10-8D7F-984C94AE6C6F}"/>
                </a:ext>
              </a:extLst>
            </p:cNvPr>
            <p:cNvGrpSpPr/>
            <p:nvPr/>
          </p:nvGrpSpPr>
          <p:grpSpPr>
            <a:xfrm>
              <a:off x="6942733" y="586936"/>
              <a:ext cx="245371" cy="246044"/>
              <a:chOff x="6890082" y="4773134"/>
              <a:chExt cx="4071937" cy="4083059"/>
            </a:xfrm>
            <a:solidFill>
              <a:schemeClr val="accent3"/>
            </a:solidFill>
          </p:grpSpPr>
          <p:sp>
            <p:nvSpPr>
              <p:cNvPr id="71" name="Freeform 73">
                <a:extLst>
                  <a:ext uri="{FF2B5EF4-FFF2-40B4-BE49-F238E27FC236}">
                    <a16:creationId xmlns:a16="http://schemas.microsoft.com/office/drawing/2014/main" id="{39B4DF9A-2C0C-4D4D-A928-12B406AEB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6373" y="6364439"/>
                <a:ext cx="846164" cy="884239"/>
              </a:xfrm>
              <a:custGeom>
                <a:avLst/>
                <a:gdLst>
                  <a:gd name="T0" fmla="*/ 0 w 533"/>
                  <a:gd name="T1" fmla="*/ 557 h 557"/>
                  <a:gd name="T2" fmla="*/ 533 w 533"/>
                  <a:gd name="T3" fmla="*/ 281 h 557"/>
                  <a:gd name="T4" fmla="*/ 0 w 533"/>
                  <a:gd name="T5" fmla="*/ 0 h 557"/>
                  <a:gd name="T6" fmla="*/ 0 w 533"/>
                  <a:gd name="T7" fmla="*/ 557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3" h="557">
                    <a:moveTo>
                      <a:pt x="0" y="557"/>
                    </a:moveTo>
                    <a:lnTo>
                      <a:pt x="533" y="281"/>
                    </a:lnTo>
                    <a:lnTo>
                      <a:pt x="0" y="0"/>
                    </a:lnTo>
                    <a:lnTo>
                      <a:pt x="0" y="55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6" name="Freeform 74">
                <a:extLst>
                  <a:ext uri="{FF2B5EF4-FFF2-40B4-BE49-F238E27FC236}">
                    <a16:creationId xmlns:a16="http://schemas.microsoft.com/office/drawing/2014/main" id="{DC0E3D9A-A92B-4846-9254-E26CE0FFE3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0082" y="4773134"/>
                <a:ext cx="4071937" cy="4083059"/>
              </a:xfrm>
              <a:custGeom>
                <a:avLst/>
                <a:gdLst>
                  <a:gd name="T0" fmla="*/ 448 w 448"/>
                  <a:gd name="T1" fmla="*/ 423 h 448"/>
                  <a:gd name="T2" fmla="*/ 448 w 448"/>
                  <a:gd name="T3" fmla="*/ 24 h 448"/>
                  <a:gd name="T4" fmla="*/ 423 w 448"/>
                  <a:gd name="T5" fmla="*/ 0 h 448"/>
                  <a:gd name="T6" fmla="*/ 25 w 448"/>
                  <a:gd name="T7" fmla="*/ 0 h 448"/>
                  <a:gd name="T8" fmla="*/ 0 w 448"/>
                  <a:gd name="T9" fmla="*/ 24 h 448"/>
                  <a:gd name="T10" fmla="*/ 0 w 448"/>
                  <a:gd name="T11" fmla="*/ 423 h 448"/>
                  <a:gd name="T12" fmla="*/ 25 w 448"/>
                  <a:gd name="T13" fmla="*/ 448 h 448"/>
                  <a:gd name="T14" fmla="*/ 423 w 448"/>
                  <a:gd name="T15" fmla="*/ 448 h 448"/>
                  <a:gd name="T16" fmla="*/ 448 w 448"/>
                  <a:gd name="T17" fmla="*/ 423 h 448"/>
                  <a:gd name="T18" fmla="*/ 400 w 448"/>
                  <a:gd name="T19" fmla="*/ 238 h 448"/>
                  <a:gd name="T20" fmla="*/ 396 w 448"/>
                  <a:gd name="T21" fmla="*/ 294 h 448"/>
                  <a:gd name="T22" fmla="*/ 383 w 448"/>
                  <a:gd name="T23" fmla="*/ 328 h 448"/>
                  <a:gd name="T24" fmla="*/ 348 w 448"/>
                  <a:gd name="T25" fmla="*/ 343 h 448"/>
                  <a:gd name="T26" fmla="*/ 227 w 448"/>
                  <a:gd name="T27" fmla="*/ 347 h 448"/>
                  <a:gd name="T28" fmla="*/ 110 w 448"/>
                  <a:gd name="T29" fmla="*/ 343 h 448"/>
                  <a:gd name="T30" fmla="*/ 72 w 448"/>
                  <a:gd name="T31" fmla="*/ 328 h 448"/>
                  <a:gd name="T32" fmla="*/ 58 w 448"/>
                  <a:gd name="T33" fmla="*/ 294 h 448"/>
                  <a:gd name="T34" fmla="*/ 55 w 448"/>
                  <a:gd name="T35" fmla="*/ 238 h 448"/>
                  <a:gd name="T36" fmla="*/ 55 w 448"/>
                  <a:gd name="T37" fmla="*/ 212 h 448"/>
                  <a:gd name="T38" fmla="*/ 58 w 448"/>
                  <a:gd name="T39" fmla="*/ 156 h 448"/>
                  <a:gd name="T40" fmla="*/ 72 w 448"/>
                  <a:gd name="T41" fmla="*/ 122 h 448"/>
                  <a:gd name="T42" fmla="*/ 107 w 448"/>
                  <a:gd name="T43" fmla="*/ 108 h 448"/>
                  <a:gd name="T44" fmla="*/ 227 w 448"/>
                  <a:gd name="T45" fmla="*/ 104 h 448"/>
                  <a:gd name="T46" fmla="*/ 228 w 448"/>
                  <a:gd name="T47" fmla="*/ 104 h 448"/>
                  <a:gd name="T48" fmla="*/ 348 w 448"/>
                  <a:gd name="T49" fmla="*/ 108 h 448"/>
                  <a:gd name="T50" fmla="*/ 383 w 448"/>
                  <a:gd name="T51" fmla="*/ 122 h 448"/>
                  <a:gd name="T52" fmla="*/ 396 w 448"/>
                  <a:gd name="T53" fmla="*/ 156 h 448"/>
                  <a:gd name="T54" fmla="*/ 400 w 448"/>
                  <a:gd name="T55" fmla="*/ 212 h 448"/>
                  <a:gd name="T56" fmla="*/ 400 w 448"/>
                  <a:gd name="T57" fmla="*/ 23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48" h="448">
                    <a:moveTo>
                      <a:pt x="448" y="423"/>
                    </a:moveTo>
                    <a:cubicBezTo>
                      <a:pt x="448" y="24"/>
                      <a:pt x="448" y="24"/>
                      <a:pt x="448" y="24"/>
                    </a:cubicBezTo>
                    <a:cubicBezTo>
                      <a:pt x="448" y="11"/>
                      <a:pt x="437" y="0"/>
                      <a:pt x="42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423"/>
                      <a:pt x="0" y="423"/>
                      <a:pt x="0" y="423"/>
                    </a:cubicBezTo>
                    <a:cubicBezTo>
                      <a:pt x="0" y="437"/>
                      <a:pt x="11" y="448"/>
                      <a:pt x="25" y="448"/>
                    </a:cubicBezTo>
                    <a:cubicBezTo>
                      <a:pt x="423" y="448"/>
                      <a:pt x="423" y="448"/>
                      <a:pt x="423" y="448"/>
                    </a:cubicBezTo>
                    <a:cubicBezTo>
                      <a:pt x="437" y="448"/>
                      <a:pt x="448" y="437"/>
                      <a:pt x="448" y="423"/>
                    </a:cubicBezTo>
                    <a:close/>
                    <a:moveTo>
                      <a:pt x="400" y="238"/>
                    </a:moveTo>
                    <a:cubicBezTo>
                      <a:pt x="400" y="266"/>
                      <a:pt x="396" y="294"/>
                      <a:pt x="396" y="294"/>
                    </a:cubicBezTo>
                    <a:cubicBezTo>
                      <a:pt x="396" y="294"/>
                      <a:pt x="393" y="318"/>
                      <a:pt x="383" y="328"/>
                    </a:cubicBezTo>
                    <a:cubicBezTo>
                      <a:pt x="370" y="342"/>
                      <a:pt x="355" y="342"/>
                      <a:pt x="348" y="343"/>
                    </a:cubicBezTo>
                    <a:cubicBezTo>
                      <a:pt x="300" y="347"/>
                      <a:pt x="227" y="347"/>
                      <a:pt x="227" y="347"/>
                    </a:cubicBezTo>
                    <a:cubicBezTo>
                      <a:pt x="227" y="347"/>
                      <a:pt x="138" y="346"/>
                      <a:pt x="110" y="343"/>
                    </a:cubicBezTo>
                    <a:cubicBezTo>
                      <a:pt x="102" y="342"/>
                      <a:pt x="85" y="342"/>
                      <a:pt x="72" y="328"/>
                    </a:cubicBezTo>
                    <a:cubicBezTo>
                      <a:pt x="62" y="318"/>
                      <a:pt x="58" y="294"/>
                      <a:pt x="58" y="294"/>
                    </a:cubicBezTo>
                    <a:cubicBezTo>
                      <a:pt x="58" y="294"/>
                      <a:pt x="55" y="266"/>
                      <a:pt x="55" y="238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5" y="184"/>
                      <a:pt x="58" y="156"/>
                      <a:pt x="58" y="156"/>
                    </a:cubicBezTo>
                    <a:cubicBezTo>
                      <a:pt x="58" y="156"/>
                      <a:pt x="62" y="133"/>
                      <a:pt x="72" y="122"/>
                    </a:cubicBezTo>
                    <a:cubicBezTo>
                      <a:pt x="85" y="108"/>
                      <a:pt x="100" y="108"/>
                      <a:pt x="107" y="108"/>
                    </a:cubicBezTo>
                    <a:cubicBezTo>
                      <a:pt x="155" y="104"/>
                      <a:pt x="227" y="104"/>
                      <a:pt x="227" y="104"/>
                    </a:cubicBezTo>
                    <a:cubicBezTo>
                      <a:pt x="228" y="104"/>
                      <a:pt x="228" y="104"/>
                      <a:pt x="228" y="104"/>
                    </a:cubicBezTo>
                    <a:cubicBezTo>
                      <a:pt x="228" y="104"/>
                      <a:pt x="300" y="104"/>
                      <a:pt x="348" y="108"/>
                    </a:cubicBezTo>
                    <a:cubicBezTo>
                      <a:pt x="355" y="108"/>
                      <a:pt x="370" y="108"/>
                      <a:pt x="383" y="122"/>
                    </a:cubicBezTo>
                    <a:cubicBezTo>
                      <a:pt x="393" y="133"/>
                      <a:pt x="396" y="156"/>
                      <a:pt x="396" y="156"/>
                    </a:cubicBezTo>
                    <a:cubicBezTo>
                      <a:pt x="396" y="156"/>
                      <a:pt x="400" y="184"/>
                      <a:pt x="400" y="212"/>
                    </a:cubicBezTo>
                    <a:lnTo>
                      <a:pt x="400" y="23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AAD4A58-B93F-498C-B7A0-F926035F02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60" y="6567430"/>
            <a:ext cx="511156" cy="51115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A598706-6805-4A2D-AAA8-FC2BF4BE7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9" y="6643987"/>
            <a:ext cx="483046" cy="731940"/>
          </a:xfrm>
          <a:prstGeom prst="rect">
            <a:avLst/>
          </a:prstGeom>
        </p:spPr>
      </p:pic>
      <p:pic>
        <p:nvPicPr>
          <p:cNvPr id="31" name="Picture 30" descr="A bowl of fruit salad&#10;&#10;Description automatically generated">
            <a:extLst>
              <a:ext uri="{FF2B5EF4-FFF2-40B4-BE49-F238E27FC236}">
                <a16:creationId xmlns:a16="http://schemas.microsoft.com/office/drawing/2014/main" id="{DE52E2D7-D3AE-42C0-9C0F-B2C974B1D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39" y="4376208"/>
            <a:ext cx="1048215" cy="634545"/>
          </a:xfrm>
          <a:prstGeom prst="rect">
            <a:avLst/>
          </a:prstGeom>
        </p:spPr>
      </p:pic>
      <p:pic>
        <p:nvPicPr>
          <p:cNvPr id="37" name="Picture 36" descr="A close up of a sandwich sitting on top of a table&#10;&#10;Description automatically generated">
            <a:extLst>
              <a:ext uri="{FF2B5EF4-FFF2-40B4-BE49-F238E27FC236}">
                <a16:creationId xmlns:a16="http://schemas.microsoft.com/office/drawing/2014/main" id="{0B8B01CD-CE88-4B1A-AB89-F7ECB8EB84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36" y="4575411"/>
            <a:ext cx="1048216" cy="6986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7BF7E29-6F2C-4FFF-9051-CF017E148EAF}"/>
              </a:ext>
            </a:extLst>
          </p:cNvPr>
          <p:cNvSpPr/>
          <p:nvPr/>
        </p:nvSpPr>
        <p:spPr>
          <a:xfrm>
            <a:off x="3665" y="1020248"/>
            <a:ext cx="10051070" cy="323401"/>
          </a:xfrm>
          <a:prstGeom prst="rect">
            <a:avLst/>
          </a:prstGeom>
          <a:solidFill>
            <a:srgbClr val="399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r>
              <a:rPr lang="en-US" sz="2000" spc="100" dirty="0"/>
              <a:t>Sample Menu for Adult</a:t>
            </a: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C66823D4-F1A4-42AA-AC61-D5853521F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86"/>
          <a:stretch/>
        </p:blipFill>
        <p:spPr>
          <a:xfrm>
            <a:off x="-145705" y="-193120"/>
            <a:ext cx="4682539" cy="121014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7B064F6-17AD-4B1E-9021-6B8775FAC7F0}"/>
              </a:ext>
            </a:extLst>
          </p:cNvPr>
          <p:cNvSpPr/>
          <p:nvPr/>
        </p:nvSpPr>
        <p:spPr>
          <a:xfrm>
            <a:off x="8304794" y="1752093"/>
            <a:ext cx="1753605" cy="4918890"/>
          </a:xfrm>
          <a:prstGeom prst="rect">
            <a:avLst/>
          </a:prstGeom>
          <a:solidFill>
            <a:srgbClr val="DE4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240C0E-B187-4E4E-A049-E30F52D5A400}"/>
              </a:ext>
            </a:extLst>
          </p:cNvPr>
          <p:cNvSpPr txBox="1"/>
          <p:nvPr/>
        </p:nvSpPr>
        <p:spPr>
          <a:xfrm>
            <a:off x="8301130" y="1724481"/>
            <a:ext cx="175360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50" b="0" i="0" dirty="0">
                <a:effectLst/>
              </a:rPr>
              <a:t>Adult participants must select 3 food items during breakfast and must have 3 of 5 food components at lunch if the meal is participating in Offer Versus Serve.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>
                <a:solidFill>
                  <a:schemeClr val="bg1"/>
                </a:solidFill>
              </a:rPr>
              <a:t>Milk is optional at Supper. Yogurt may be substituted for milk once a day when yogurt is not a meat alternate in the same meal.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/>
              <a:t>For complete meal patterns please go to </a:t>
            </a:r>
            <a:r>
              <a:rPr lang="en-US" sz="115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www.SquareMeals.org/</a:t>
            </a:r>
          </a:p>
          <a:p>
            <a:r>
              <a:rPr lang="en-US" sz="1150" dirty="0" err="1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cacfpmealpattern</a:t>
            </a:r>
            <a:endParaRPr lang="en-US" sz="1150" dirty="0"/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>
                <a:solidFill>
                  <a:schemeClr val="bg1"/>
                </a:solidFill>
              </a:rPr>
              <a:t>USDA Standardized Recipes can be found here: </a:t>
            </a:r>
            <a:r>
              <a:rPr lang="en-US" sz="1150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https://www.fns.usda.gov/tn/standardized-recipes-cacfp</a:t>
            </a:r>
            <a:endParaRPr lang="en-US" sz="1150" dirty="0">
              <a:solidFill>
                <a:schemeClr val="bg1"/>
              </a:solidFill>
            </a:endParaRP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/>
              <a:t>WG= Whole Grain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endParaRPr lang="en-US" sz="1150" dirty="0"/>
          </a:p>
        </p:txBody>
      </p:sp>
    </p:spTree>
    <p:extLst>
      <p:ext uri="{BB962C8B-B14F-4D97-AF65-F5344CB8AC3E}">
        <p14:creationId xmlns:p14="http://schemas.microsoft.com/office/powerpoint/2010/main" val="7609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black, white, standing, cat&#10;&#10;Description automatically generated">
            <a:extLst>
              <a:ext uri="{FF2B5EF4-FFF2-40B4-BE49-F238E27FC236}">
                <a16:creationId xmlns:a16="http://schemas.microsoft.com/office/drawing/2014/main" id="{955F1034-42B7-4888-BAE9-44790E44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6"/>
            <a:ext cx="10058400" cy="702302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C79FB61-EFB0-4DCE-A2E4-CC3D837D8755}"/>
              </a:ext>
            </a:extLst>
          </p:cNvPr>
          <p:cNvSpPr/>
          <p:nvPr/>
        </p:nvSpPr>
        <p:spPr>
          <a:xfrm>
            <a:off x="-10055" y="1752093"/>
            <a:ext cx="8139371" cy="4918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algn="ctr"/>
            <a:endParaRPr lang="en-US" dirty="0"/>
          </a:p>
        </p:txBody>
      </p:sp>
      <p:graphicFrame>
        <p:nvGraphicFramePr>
          <p:cNvPr id="83" name="Table 2">
            <a:extLst>
              <a:ext uri="{FF2B5EF4-FFF2-40B4-BE49-F238E27FC236}">
                <a16:creationId xmlns:a16="http://schemas.microsoft.com/office/drawing/2014/main" id="{99CEFC35-33D0-4C64-9B23-975CD2EA6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587591"/>
              </p:ext>
            </p:extLst>
          </p:nvPr>
        </p:nvGraphicFramePr>
        <p:xfrm>
          <a:off x="-10057" y="1265697"/>
          <a:ext cx="8139373" cy="5413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58">
                  <a:extLst>
                    <a:ext uri="{9D8B030D-6E8A-4147-A177-3AD203B41FA5}">
                      <a16:colId xmlns:a16="http://schemas.microsoft.com/office/drawing/2014/main" val="3229741310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810341181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479212150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2476939385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2224518761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1004651735"/>
                    </a:ext>
                  </a:extLst>
                </a:gridCol>
              </a:tblGrid>
              <a:tr h="47425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Wednesday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Thursday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64237"/>
                  </a:ext>
                </a:extLst>
              </a:tr>
              <a:tr h="16527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Breakfast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Pancakes 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Syrup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Blackberries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Banana Bread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Grapefruit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English Muffin w Jam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Mandarin Oranges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Cream of Wheat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Raisins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Toast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Fried Eggs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Pears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45056"/>
                  </a:ext>
                </a:extLst>
              </a:tr>
              <a:tr h="16537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Lunch/ Supper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Breaded Fish Sticks w Ketchup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Spinach Salad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Lemon Roasted Cauliflower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Turkey &amp; Cheese WG Sandwich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Carrots with Dip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Cantaloupe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Pork Roast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Mashed Potatoes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Roasted Brussels Sprouts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Dinner Roll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Lasagna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Green Beans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Apple Slices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Turkey Hot Dog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On a Bun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Oven Roasted Potatoes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Grapes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08955"/>
                  </a:ext>
                </a:extLst>
              </a:tr>
              <a:tr h="16330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Snack 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Trail Mix with Almonds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Raisins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Soft Pretzel with Honey Mustard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Black Bean Hummus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Corn Tortilla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Fruit Salsa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Pita Triangles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Ready to Eat Cereal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435794"/>
                  </a:ext>
                </a:extLst>
              </a:tr>
            </a:tbl>
          </a:graphicData>
        </a:graphic>
      </p:graphicFrame>
      <p:sp>
        <p:nvSpPr>
          <p:cNvPr id="51" name="Rectangle 50">
            <a:extLst>
              <a:ext uri="{FF2B5EF4-FFF2-40B4-BE49-F238E27FC236}">
                <a16:creationId xmlns:a16="http://schemas.microsoft.com/office/drawing/2014/main" id="{6E983AF0-6844-429B-ABCB-BFB3F75E404C}"/>
              </a:ext>
            </a:extLst>
          </p:cNvPr>
          <p:cNvSpPr/>
          <p:nvPr/>
        </p:nvSpPr>
        <p:spPr>
          <a:xfrm>
            <a:off x="3665" y="6803043"/>
            <a:ext cx="10054735" cy="969357"/>
          </a:xfrm>
          <a:prstGeom prst="rect">
            <a:avLst/>
          </a:prstGeom>
          <a:solidFill>
            <a:srgbClr val="399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7FBFDD-181D-4305-8707-F29C0BA7A9FC}"/>
              </a:ext>
            </a:extLst>
          </p:cNvPr>
          <p:cNvSpPr txBox="1"/>
          <p:nvPr/>
        </p:nvSpPr>
        <p:spPr>
          <a:xfrm>
            <a:off x="2028415" y="7119107"/>
            <a:ext cx="600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DEPARTMENT OF AGRICULTURE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 SID MILLER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product was funded by USDA.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institution is an equal opportunity provider.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2C10BF-5BD4-441C-9BF4-B523B763CBE2}"/>
              </a:ext>
            </a:extLst>
          </p:cNvPr>
          <p:cNvSpPr txBox="1"/>
          <p:nvPr/>
        </p:nvSpPr>
        <p:spPr>
          <a:xfrm>
            <a:off x="204710" y="7368214"/>
            <a:ext cx="24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Nutrition Division </a:t>
            </a:r>
          </a:p>
          <a:p>
            <a:pPr lvl="0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and Adult Care Food Program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E25351-016E-4A5C-A108-522101BE1E20}"/>
              </a:ext>
            </a:extLst>
          </p:cNvPr>
          <p:cNvSpPr txBox="1"/>
          <p:nvPr/>
        </p:nvSpPr>
        <p:spPr>
          <a:xfrm>
            <a:off x="8119258" y="7370356"/>
            <a:ext cx="166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02/2021</a:t>
            </a:r>
          </a:p>
          <a:p>
            <a:pPr lvl="0" algn="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www.SquareMeals.org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A93C52-2182-4962-A2EE-873FE730CF2D}"/>
              </a:ext>
            </a:extLst>
          </p:cNvPr>
          <p:cNvGrpSpPr/>
          <p:nvPr/>
        </p:nvGrpSpPr>
        <p:grpSpPr>
          <a:xfrm>
            <a:off x="9243747" y="6891689"/>
            <a:ext cx="472209" cy="469840"/>
            <a:chOff x="6671684" y="318173"/>
            <a:chExt cx="518632" cy="515041"/>
          </a:xfrm>
        </p:grpSpPr>
        <p:sp>
          <p:nvSpPr>
            <p:cNvPr id="54" name="Freeform 69">
              <a:extLst>
                <a:ext uri="{FF2B5EF4-FFF2-40B4-BE49-F238E27FC236}">
                  <a16:creationId xmlns:a16="http://schemas.microsoft.com/office/drawing/2014/main" id="{193E5671-688E-4AF4-8A68-6A8B1EF97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684" y="318501"/>
              <a:ext cx="244749" cy="245417"/>
            </a:xfrm>
            <a:custGeom>
              <a:avLst/>
              <a:gdLst>
                <a:gd name="T0" fmla="*/ 448 w 448"/>
                <a:gd name="T1" fmla="*/ 423 h 448"/>
                <a:gd name="T2" fmla="*/ 448 w 448"/>
                <a:gd name="T3" fmla="*/ 24 h 448"/>
                <a:gd name="T4" fmla="*/ 424 w 448"/>
                <a:gd name="T5" fmla="*/ 0 h 448"/>
                <a:gd name="T6" fmla="*/ 25 w 448"/>
                <a:gd name="T7" fmla="*/ 0 h 448"/>
                <a:gd name="T8" fmla="*/ 0 w 448"/>
                <a:gd name="T9" fmla="*/ 24 h 448"/>
                <a:gd name="T10" fmla="*/ 0 w 448"/>
                <a:gd name="T11" fmla="*/ 423 h 448"/>
                <a:gd name="T12" fmla="*/ 25 w 448"/>
                <a:gd name="T13" fmla="*/ 448 h 448"/>
                <a:gd name="T14" fmla="*/ 240 w 448"/>
                <a:gd name="T15" fmla="*/ 448 h 448"/>
                <a:gd name="T16" fmla="*/ 240 w 448"/>
                <a:gd name="T17" fmla="*/ 274 h 448"/>
                <a:gd name="T18" fmla="*/ 181 w 448"/>
                <a:gd name="T19" fmla="*/ 274 h 448"/>
                <a:gd name="T20" fmla="*/ 181 w 448"/>
                <a:gd name="T21" fmla="*/ 207 h 448"/>
                <a:gd name="T22" fmla="*/ 240 w 448"/>
                <a:gd name="T23" fmla="*/ 207 h 448"/>
                <a:gd name="T24" fmla="*/ 240 w 448"/>
                <a:gd name="T25" fmla="*/ 157 h 448"/>
                <a:gd name="T26" fmla="*/ 327 w 448"/>
                <a:gd name="T27" fmla="*/ 67 h 448"/>
                <a:gd name="T28" fmla="*/ 379 w 448"/>
                <a:gd name="T29" fmla="*/ 70 h 448"/>
                <a:gd name="T30" fmla="*/ 379 w 448"/>
                <a:gd name="T31" fmla="*/ 130 h 448"/>
                <a:gd name="T32" fmla="*/ 343 w 448"/>
                <a:gd name="T33" fmla="*/ 130 h 448"/>
                <a:gd name="T34" fmla="*/ 310 w 448"/>
                <a:gd name="T35" fmla="*/ 163 h 448"/>
                <a:gd name="T36" fmla="*/ 310 w 448"/>
                <a:gd name="T37" fmla="*/ 207 h 448"/>
                <a:gd name="T38" fmla="*/ 376 w 448"/>
                <a:gd name="T39" fmla="*/ 207 h 448"/>
                <a:gd name="T40" fmla="*/ 368 w 448"/>
                <a:gd name="T41" fmla="*/ 274 h 448"/>
                <a:gd name="T42" fmla="*/ 310 w 448"/>
                <a:gd name="T43" fmla="*/ 274 h 448"/>
                <a:gd name="T44" fmla="*/ 310 w 448"/>
                <a:gd name="T45" fmla="*/ 448 h 448"/>
                <a:gd name="T46" fmla="*/ 424 w 448"/>
                <a:gd name="T47" fmla="*/ 448 h 448"/>
                <a:gd name="T48" fmla="*/ 448 w 448"/>
                <a:gd name="T49" fmla="*/ 42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8" h="448">
                  <a:moveTo>
                    <a:pt x="448" y="423"/>
                  </a:moveTo>
                  <a:cubicBezTo>
                    <a:pt x="448" y="24"/>
                    <a:pt x="448" y="24"/>
                    <a:pt x="448" y="24"/>
                  </a:cubicBezTo>
                  <a:cubicBezTo>
                    <a:pt x="448" y="11"/>
                    <a:pt x="437" y="0"/>
                    <a:pt x="4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" y="11"/>
                    <a:pt x="0" y="2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" y="437"/>
                    <a:pt x="12" y="448"/>
                    <a:pt x="25" y="448"/>
                  </a:cubicBezTo>
                  <a:cubicBezTo>
                    <a:pt x="240" y="448"/>
                    <a:pt x="240" y="448"/>
                    <a:pt x="240" y="448"/>
                  </a:cubicBezTo>
                  <a:cubicBezTo>
                    <a:pt x="240" y="274"/>
                    <a:pt x="240" y="274"/>
                    <a:pt x="240" y="274"/>
                  </a:cubicBezTo>
                  <a:cubicBezTo>
                    <a:pt x="181" y="274"/>
                    <a:pt x="181" y="274"/>
                    <a:pt x="181" y="274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240" y="207"/>
                    <a:pt x="240" y="207"/>
                    <a:pt x="240" y="20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40" y="99"/>
                    <a:pt x="275" y="67"/>
                    <a:pt x="327" y="67"/>
                  </a:cubicBezTo>
                  <a:cubicBezTo>
                    <a:pt x="351" y="67"/>
                    <a:pt x="373" y="69"/>
                    <a:pt x="379" y="70"/>
                  </a:cubicBezTo>
                  <a:cubicBezTo>
                    <a:pt x="379" y="130"/>
                    <a:pt x="379" y="130"/>
                    <a:pt x="379" y="130"/>
                  </a:cubicBezTo>
                  <a:cubicBezTo>
                    <a:pt x="343" y="130"/>
                    <a:pt x="343" y="130"/>
                    <a:pt x="343" y="130"/>
                  </a:cubicBezTo>
                  <a:cubicBezTo>
                    <a:pt x="315" y="130"/>
                    <a:pt x="310" y="144"/>
                    <a:pt x="310" y="163"/>
                  </a:cubicBezTo>
                  <a:cubicBezTo>
                    <a:pt x="310" y="207"/>
                    <a:pt x="310" y="207"/>
                    <a:pt x="310" y="207"/>
                  </a:cubicBezTo>
                  <a:cubicBezTo>
                    <a:pt x="376" y="207"/>
                    <a:pt x="376" y="207"/>
                    <a:pt x="376" y="207"/>
                  </a:cubicBezTo>
                  <a:cubicBezTo>
                    <a:pt x="368" y="274"/>
                    <a:pt x="368" y="274"/>
                    <a:pt x="368" y="274"/>
                  </a:cubicBezTo>
                  <a:cubicBezTo>
                    <a:pt x="310" y="274"/>
                    <a:pt x="310" y="274"/>
                    <a:pt x="310" y="274"/>
                  </a:cubicBezTo>
                  <a:cubicBezTo>
                    <a:pt x="310" y="448"/>
                    <a:pt x="310" y="448"/>
                    <a:pt x="310" y="448"/>
                  </a:cubicBezTo>
                  <a:cubicBezTo>
                    <a:pt x="424" y="448"/>
                    <a:pt x="424" y="448"/>
                    <a:pt x="424" y="448"/>
                  </a:cubicBezTo>
                  <a:cubicBezTo>
                    <a:pt x="437" y="448"/>
                    <a:pt x="448" y="437"/>
                    <a:pt x="448" y="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0658" tIns="35329" rIns="70658" bIns="35329" numCol="1" anchor="t" anchorCtr="0" compatLnSpc="1">
              <a:prstTxWarp prst="textNoShape">
                <a:avLst/>
              </a:prstTxWarp>
            </a:bodyPr>
            <a:lstStyle/>
            <a:p>
              <a:endParaRPr lang="en-US" sz="155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89890FA-7158-400B-BF01-D2B03F905221}"/>
                </a:ext>
              </a:extLst>
            </p:cNvPr>
            <p:cNvGrpSpPr/>
            <p:nvPr/>
          </p:nvGrpSpPr>
          <p:grpSpPr>
            <a:xfrm>
              <a:off x="6946100" y="318173"/>
              <a:ext cx="244216" cy="244881"/>
              <a:chOff x="6946098" y="-3916184"/>
              <a:chExt cx="4071938" cy="4083050"/>
            </a:xfrm>
            <a:solidFill>
              <a:schemeClr val="accent3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FBD9E56-E087-4E61-BA11-B29F76D47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3759" y="-2312820"/>
                <a:ext cx="909639" cy="911211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8" name="Freeform 76">
                <a:extLst>
                  <a:ext uri="{FF2B5EF4-FFF2-40B4-BE49-F238E27FC236}">
                    <a16:creationId xmlns:a16="http://schemas.microsoft.com/office/drawing/2014/main" id="{ABDE2B86-5B7F-4A4D-8481-EF369F024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6098" y="-3916184"/>
                <a:ext cx="4071938" cy="4083050"/>
              </a:xfrm>
              <a:custGeom>
                <a:avLst/>
                <a:gdLst>
                  <a:gd name="T0" fmla="*/ 448 w 448"/>
                  <a:gd name="T1" fmla="*/ 423 h 448"/>
                  <a:gd name="T2" fmla="*/ 448 w 448"/>
                  <a:gd name="T3" fmla="*/ 24 h 448"/>
                  <a:gd name="T4" fmla="*/ 423 w 448"/>
                  <a:gd name="T5" fmla="*/ 0 h 448"/>
                  <a:gd name="T6" fmla="*/ 24 w 448"/>
                  <a:gd name="T7" fmla="*/ 0 h 448"/>
                  <a:gd name="T8" fmla="*/ 0 w 448"/>
                  <a:gd name="T9" fmla="*/ 24 h 448"/>
                  <a:gd name="T10" fmla="*/ 0 w 448"/>
                  <a:gd name="T11" fmla="*/ 423 h 448"/>
                  <a:gd name="T12" fmla="*/ 24 w 448"/>
                  <a:gd name="T13" fmla="*/ 448 h 448"/>
                  <a:gd name="T14" fmla="*/ 423 w 448"/>
                  <a:gd name="T15" fmla="*/ 448 h 448"/>
                  <a:gd name="T16" fmla="*/ 448 w 448"/>
                  <a:gd name="T17" fmla="*/ 423 h 448"/>
                  <a:gd name="T18" fmla="*/ 367 w 448"/>
                  <a:gd name="T19" fmla="*/ 289 h 448"/>
                  <a:gd name="T20" fmla="*/ 286 w 448"/>
                  <a:gd name="T21" fmla="*/ 370 h 448"/>
                  <a:gd name="T22" fmla="*/ 170 w 448"/>
                  <a:gd name="T23" fmla="*/ 370 h 448"/>
                  <a:gd name="T24" fmla="*/ 89 w 448"/>
                  <a:gd name="T25" fmla="*/ 289 h 448"/>
                  <a:gd name="T26" fmla="*/ 89 w 448"/>
                  <a:gd name="T27" fmla="*/ 165 h 448"/>
                  <a:gd name="T28" fmla="*/ 170 w 448"/>
                  <a:gd name="T29" fmla="*/ 85 h 448"/>
                  <a:gd name="T30" fmla="*/ 286 w 448"/>
                  <a:gd name="T31" fmla="*/ 85 h 448"/>
                  <a:gd name="T32" fmla="*/ 367 w 448"/>
                  <a:gd name="T33" fmla="*/ 165 h 448"/>
                  <a:gd name="T34" fmla="*/ 367 w 448"/>
                  <a:gd name="T35" fmla="*/ 289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8" h="448">
                    <a:moveTo>
                      <a:pt x="448" y="423"/>
                    </a:moveTo>
                    <a:cubicBezTo>
                      <a:pt x="448" y="24"/>
                      <a:pt x="448" y="24"/>
                      <a:pt x="448" y="24"/>
                    </a:cubicBezTo>
                    <a:cubicBezTo>
                      <a:pt x="448" y="11"/>
                      <a:pt x="437" y="0"/>
                      <a:pt x="4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423"/>
                      <a:pt x="0" y="423"/>
                      <a:pt x="0" y="423"/>
                    </a:cubicBezTo>
                    <a:cubicBezTo>
                      <a:pt x="0" y="437"/>
                      <a:pt x="11" y="448"/>
                      <a:pt x="24" y="448"/>
                    </a:cubicBezTo>
                    <a:cubicBezTo>
                      <a:pt x="423" y="448"/>
                      <a:pt x="423" y="448"/>
                      <a:pt x="423" y="448"/>
                    </a:cubicBezTo>
                    <a:cubicBezTo>
                      <a:pt x="437" y="448"/>
                      <a:pt x="448" y="437"/>
                      <a:pt x="448" y="423"/>
                    </a:cubicBezTo>
                    <a:close/>
                    <a:moveTo>
                      <a:pt x="367" y="289"/>
                    </a:moveTo>
                    <a:cubicBezTo>
                      <a:pt x="367" y="333"/>
                      <a:pt x="330" y="370"/>
                      <a:pt x="286" y="370"/>
                    </a:cubicBezTo>
                    <a:cubicBezTo>
                      <a:pt x="170" y="370"/>
                      <a:pt x="170" y="370"/>
                      <a:pt x="170" y="370"/>
                    </a:cubicBezTo>
                    <a:cubicBezTo>
                      <a:pt x="126" y="370"/>
                      <a:pt x="89" y="333"/>
                      <a:pt x="89" y="289"/>
                    </a:cubicBezTo>
                    <a:cubicBezTo>
                      <a:pt x="89" y="165"/>
                      <a:pt x="89" y="165"/>
                      <a:pt x="89" y="165"/>
                    </a:cubicBezTo>
                    <a:cubicBezTo>
                      <a:pt x="89" y="121"/>
                      <a:pt x="126" y="85"/>
                      <a:pt x="170" y="85"/>
                    </a:cubicBezTo>
                    <a:cubicBezTo>
                      <a:pt x="286" y="85"/>
                      <a:pt x="286" y="85"/>
                      <a:pt x="286" y="85"/>
                    </a:cubicBezTo>
                    <a:cubicBezTo>
                      <a:pt x="330" y="85"/>
                      <a:pt x="367" y="121"/>
                      <a:pt x="367" y="165"/>
                    </a:cubicBezTo>
                    <a:lnTo>
                      <a:pt x="367" y="28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9" name="Freeform 77">
                <a:extLst>
                  <a:ext uri="{FF2B5EF4-FFF2-40B4-BE49-F238E27FC236}">
                    <a16:creationId xmlns:a16="http://schemas.microsoft.com/office/drawing/2014/main" id="{FB8588F4-278E-49B2-A525-E6463ECE0D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55748" y="-2951004"/>
                <a:ext cx="2125661" cy="2206636"/>
              </a:xfrm>
              <a:custGeom>
                <a:avLst/>
                <a:gdLst>
                  <a:gd name="T0" fmla="*/ 175 w 234"/>
                  <a:gd name="T1" fmla="*/ 0 h 242"/>
                  <a:gd name="T2" fmla="*/ 59 w 234"/>
                  <a:gd name="T3" fmla="*/ 0 h 242"/>
                  <a:gd name="T4" fmla="*/ 17 w 234"/>
                  <a:gd name="T5" fmla="*/ 17 h 242"/>
                  <a:gd name="T6" fmla="*/ 0 w 234"/>
                  <a:gd name="T7" fmla="*/ 59 h 242"/>
                  <a:gd name="T8" fmla="*/ 0 w 234"/>
                  <a:gd name="T9" fmla="*/ 183 h 242"/>
                  <a:gd name="T10" fmla="*/ 17 w 234"/>
                  <a:gd name="T11" fmla="*/ 225 h 242"/>
                  <a:gd name="T12" fmla="*/ 59 w 234"/>
                  <a:gd name="T13" fmla="*/ 242 h 242"/>
                  <a:gd name="T14" fmla="*/ 175 w 234"/>
                  <a:gd name="T15" fmla="*/ 242 h 242"/>
                  <a:gd name="T16" fmla="*/ 217 w 234"/>
                  <a:gd name="T17" fmla="*/ 225 h 242"/>
                  <a:gd name="T18" fmla="*/ 234 w 234"/>
                  <a:gd name="T19" fmla="*/ 183 h 242"/>
                  <a:gd name="T20" fmla="*/ 234 w 234"/>
                  <a:gd name="T21" fmla="*/ 59 h 242"/>
                  <a:gd name="T22" fmla="*/ 217 w 234"/>
                  <a:gd name="T23" fmla="*/ 17 h 242"/>
                  <a:gd name="T24" fmla="*/ 175 w 234"/>
                  <a:gd name="T25" fmla="*/ 0 h 242"/>
                  <a:gd name="T26" fmla="*/ 117 w 234"/>
                  <a:gd name="T27" fmla="*/ 196 h 242"/>
                  <a:gd name="T28" fmla="*/ 41 w 234"/>
                  <a:gd name="T29" fmla="*/ 120 h 242"/>
                  <a:gd name="T30" fmla="*/ 117 w 234"/>
                  <a:gd name="T31" fmla="*/ 44 h 242"/>
                  <a:gd name="T32" fmla="*/ 194 w 234"/>
                  <a:gd name="T33" fmla="*/ 120 h 242"/>
                  <a:gd name="T34" fmla="*/ 117 w 234"/>
                  <a:gd name="T35" fmla="*/ 196 h 242"/>
                  <a:gd name="T36" fmla="*/ 195 w 234"/>
                  <a:gd name="T37" fmla="*/ 60 h 242"/>
                  <a:gd name="T38" fmla="*/ 177 w 234"/>
                  <a:gd name="T39" fmla="*/ 42 h 242"/>
                  <a:gd name="T40" fmla="*/ 195 w 234"/>
                  <a:gd name="T41" fmla="*/ 24 h 242"/>
                  <a:gd name="T42" fmla="*/ 213 w 234"/>
                  <a:gd name="T43" fmla="*/ 42 h 242"/>
                  <a:gd name="T44" fmla="*/ 195 w 234"/>
                  <a:gd name="T45" fmla="*/ 6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4" h="242">
                    <a:moveTo>
                      <a:pt x="175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43" y="0"/>
                      <a:pt x="28" y="6"/>
                      <a:pt x="17" y="17"/>
                    </a:cubicBezTo>
                    <a:cubicBezTo>
                      <a:pt x="6" y="29"/>
                      <a:pt x="0" y="43"/>
                      <a:pt x="0" y="59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9"/>
                      <a:pt x="6" y="213"/>
                      <a:pt x="17" y="225"/>
                    </a:cubicBezTo>
                    <a:cubicBezTo>
                      <a:pt x="28" y="236"/>
                      <a:pt x="43" y="242"/>
                      <a:pt x="59" y="242"/>
                    </a:cubicBezTo>
                    <a:cubicBezTo>
                      <a:pt x="175" y="242"/>
                      <a:pt x="175" y="242"/>
                      <a:pt x="175" y="242"/>
                    </a:cubicBezTo>
                    <a:cubicBezTo>
                      <a:pt x="191" y="242"/>
                      <a:pt x="206" y="236"/>
                      <a:pt x="217" y="225"/>
                    </a:cubicBezTo>
                    <a:cubicBezTo>
                      <a:pt x="228" y="213"/>
                      <a:pt x="234" y="199"/>
                      <a:pt x="234" y="183"/>
                    </a:cubicBezTo>
                    <a:cubicBezTo>
                      <a:pt x="234" y="59"/>
                      <a:pt x="234" y="59"/>
                      <a:pt x="234" y="59"/>
                    </a:cubicBezTo>
                    <a:cubicBezTo>
                      <a:pt x="234" y="43"/>
                      <a:pt x="228" y="29"/>
                      <a:pt x="217" y="17"/>
                    </a:cubicBezTo>
                    <a:cubicBezTo>
                      <a:pt x="206" y="6"/>
                      <a:pt x="191" y="0"/>
                      <a:pt x="175" y="0"/>
                    </a:cubicBezTo>
                    <a:close/>
                    <a:moveTo>
                      <a:pt x="117" y="196"/>
                    </a:moveTo>
                    <a:cubicBezTo>
                      <a:pt x="75" y="196"/>
                      <a:pt x="41" y="162"/>
                      <a:pt x="41" y="120"/>
                    </a:cubicBezTo>
                    <a:cubicBezTo>
                      <a:pt x="41" y="78"/>
                      <a:pt x="75" y="44"/>
                      <a:pt x="117" y="44"/>
                    </a:cubicBezTo>
                    <a:cubicBezTo>
                      <a:pt x="160" y="44"/>
                      <a:pt x="194" y="78"/>
                      <a:pt x="194" y="120"/>
                    </a:cubicBezTo>
                    <a:cubicBezTo>
                      <a:pt x="194" y="162"/>
                      <a:pt x="160" y="196"/>
                      <a:pt x="117" y="196"/>
                    </a:cubicBezTo>
                    <a:close/>
                    <a:moveTo>
                      <a:pt x="195" y="60"/>
                    </a:moveTo>
                    <a:cubicBezTo>
                      <a:pt x="185" y="60"/>
                      <a:pt x="177" y="52"/>
                      <a:pt x="177" y="42"/>
                    </a:cubicBezTo>
                    <a:cubicBezTo>
                      <a:pt x="177" y="32"/>
                      <a:pt x="185" y="24"/>
                      <a:pt x="195" y="24"/>
                    </a:cubicBezTo>
                    <a:cubicBezTo>
                      <a:pt x="205" y="24"/>
                      <a:pt x="213" y="32"/>
                      <a:pt x="213" y="42"/>
                    </a:cubicBezTo>
                    <a:cubicBezTo>
                      <a:pt x="213" y="52"/>
                      <a:pt x="205" y="60"/>
                      <a:pt x="195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</p:grpSp>
        <p:sp>
          <p:nvSpPr>
            <p:cNvPr id="56" name="Freeform 71">
              <a:extLst>
                <a:ext uri="{FF2B5EF4-FFF2-40B4-BE49-F238E27FC236}">
                  <a16:creationId xmlns:a16="http://schemas.microsoft.com/office/drawing/2014/main" id="{5031FE7E-06B6-480E-B932-7C334884FA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1684" y="586936"/>
              <a:ext cx="245511" cy="246278"/>
            </a:xfrm>
            <a:custGeom>
              <a:avLst/>
              <a:gdLst>
                <a:gd name="T0" fmla="*/ 448 w 448"/>
                <a:gd name="T1" fmla="*/ 423 h 448"/>
                <a:gd name="T2" fmla="*/ 448 w 448"/>
                <a:gd name="T3" fmla="*/ 24 h 448"/>
                <a:gd name="T4" fmla="*/ 424 w 448"/>
                <a:gd name="T5" fmla="*/ 0 h 448"/>
                <a:gd name="T6" fmla="*/ 25 w 448"/>
                <a:gd name="T7" fmla="*/ 0 h 448"/>
                <a:gd name="T8" fmla="*/ 0 w 448"/>
                <a:gd name="T9" fmla="*/ 24 h 448"/>
                <a:gd name="T10" fmla="*/ 0 w 448"/>
                <a:gd name="T11" fmla="*/ 423 h 448"/>
                <a:gd name="T12" fmla="*/ 25 w 448"/>
                <a:gd name="T13" fmla="*/ 448 h 448"/>
                <a:gd name="T14" fmla="*/ 424 w 448"/>
                <a:gd name="T15" fmla="*/ 448 h 448"/>
                <a:gd name="T16" fmla="*/ 448 w 448"/>
                <a:gd name="T17" fmla="*/ 423 h 448"/>
                <a:gd name="T18" fmla="*/ 354 w 448"/>
                <a:gd name="T19" fmla="*/ 172 h 448"/>
                <a:gd name="T20" fmla="*/ 354 w 448"/>
                <a:gd name="T21" fmla="*/ 180 h 448"/>
                <a:gd name="T22" fmla="*/ 178 w 448"/>
                <a:gd name="T23" fmla="*/ 356 h 448"/>
                <a:gd name="T24" fmla="*/ 83 w 448"/>
                <a:gd name="T25" fmla="*/ 328 h 448"/>
                <a:gd name="T26" fmla="*/ 98 w 448"/>
                <a:gd name="T27" fmla="*/ 329 h 448"/>
                <a:gd name="T28" fmla="*/ 175 w 448"/>
                <a:gd name="T29" fmla="*/ 303 h 448"/>
                <a:gd name="T30" fmla="*/ 117 w 448"/>
                <a:gd name="T31" fmla="*/ 260 h 448"/>
                <a:gd name="T32" fmla="*/ 129 w 448"/>
                <a:gd name="T33" fmla="*/ 261 h 448"/>
                <a:gd name="T34" fmla="*/ 145 w 448"/>
                <a:gd name="T35" fmla="*/ 259 h 448"/>
                <a:gd name="T36" fmla="*/ 95 w 448"/>
                <a:gd name="T37" fmla="*/ 198 h 448"/>
                <a:gd name="T38" fmla="*/ 95 w 448"/>
                <a:gd name="T39" fmla="*/ 197 h 448"/>
                <a:gd name="T40" fmla="*/ 123 w 448"/>
                <a:gd name="T41" fmla="*/ 205 h 448"/>
                <a:gd name="T42" fmla="*/ 96 w 448"/>
                <a:gd name="T43" fmla="*/ 153 h 448"/>
                <a:gd name="T44" fmla="*/ 104 w 448"/>
                <a:gd name="T45" fmla="*/ 122 h 448"/>
                <a:gd name="T46" fmla="*/ 231 w 448"/>
                <a:gd name="T47" fmla="*/ 187 h 448"/>
                <a:gd name="T48" fmla="*/ 230 w 448"/>
                <a:gd name="T49" fmla="*/ 173 h 448"/>
                <a:gd name="T50" fmla="*/ 292 w 448"/>
                <a:gd name="T51" fmla="*/ 111 h 448"/>
                <a:gd name="T52" fmla="*/ 337 w 448"/>
                <a:gd name="T53" fmla="*/ 131 h 448"/>
                <a:gd name="T54" fmla="*/ 376 w 448"/>
                <a:gd name="T55" fmla="*/ 116 h 448"/>
                <a:gd name="T56" fmla="*/ 349 w 448"/>
                <a:gd name="T57" fmla="*/ 150 h 448"/>
                <a:gd name="T58" fmla="*/ 384 w 448"/>
                <a:gd name="T59" fmla="*/ 140 h 448"/>
                <a:gd name="T60" fmla="*/ 354 w 448"/>
                <a:gd name="T61" fmla="*/ 17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8" h="448">
                  <a:moveTo>
                    <a:pt x="448" y="423"/>
                  </a:moveTo>
                  <a:cubicBezTo>
                    <a:pt x="448" y="24"/>
                    <a:pt x="448" y="24"/>
                    <a:pt x="448" y="24"/>
                  </a:cubicBezTo>
                  <a:cubicBezTo>
                    <a:pt x="448" y="11"/>
                    <a:pt x="437" y="0"/>
                    <a:pt x="4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" y="11"/>
                    <a:pt x="0" y="2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" y="437"/>
                    <a:pt x="12" y="448"/>
                    <a:pt x="25" y="448"/>
                  </a:cubicBezTo>
                  <a:cubicBezTo>
                    <a:pt x="424" y="448"/>
                    <a:pt x="424" y="448"/>
                    <a:pt x="424" y="448"/>
                  </a:cubicBezTo>
                  <a:cubicBezTo>
                    <a:pt x="437" y="448"/>
                    <a:pt x="448" y="437"/>
                    <a:pt x="448" y="423"/>
                  </a:cubicBezTo>
                  <a:close/>
                  <a:moveTo>
                    <a:pt x="354" y="172"/>
                  </a:moveTo>
                  <a:cubicBezTo>
                    <a:pt x="354" y="175"/>
                    <a:pt x="354" y="177"/>
                    <a:pt x="354" y="180"/>
                  </a:cubicBezTo>
                  <a:cubicBezTo>
                    <a:pt x="354" y="262"/>
                    <a:pt x="292" y="356"/>
                    <a:pt x="178" y="356"/>
                  </a:cubicBezTo>
                  <a:cubicBezTo>
                    <a:pt x="143" y="356"/>
                    <a:pt x="110" y="346"/>
                    <a:pt x="83" y="328"/>
                  </a:cubicBezTo>
                  <a:cubicBezTo>
                    <a:pt x="88" y="329"/>
                    <a:pt x="93" y="329"/>
                    <a:pt x="98" y="329"/>
                  </a:cubicBezTo>
                  <a:cubicBezTo>
                    <a:pt x="127" y="329"/>
                    <a:pt x="153" y="319"/>
                    <a:pt x="175" y="303"/>
                  </a:cubicBezTo>
                  <a:cubicBezTo>
                    <a:pt x="148" y="302"/>
                    <a:pt x="125" y="284"/>
                    <a:pt x="117" y="260"/>
                  </a:cubicBezTo>
                  <a:cubicBezTo>
                    <a:pt x="121" y="260"/>
                    <a:pt x="125" y="261"/>
                    <a:pt x="129" y="261"/>
                  </a:cubicBezTo>
                  <a:cubicBezTo>
                    <a:pt x="134" y="261"/>
                    <a:pt x="140" y="260"/>
                    <a:pt x="145" y="259"/>
                  </a:cubicBezTo>
                  <a:cubicBezTo>
                    <a:pt x="117" y="253"/>
                    <a:pt x="95" y="228"/>
                    <a:pt x="95" y="198"/>
                  </a:cubicBezTo>
                  <a:cubicBezTo>
                    <a:pt x="95" y="198"/>
                    <a:pt x="95" y="197"/>
                    <a:pt x="95" y="197"/>
                  </a:cubicBezTo>
                  <a:cubicBezTo>
                    <a:pt x="104" y="202"/>
                    <a:pt x="113" y="205"/>
                    <a:pt x="123" y="205"/>
                  </a:cubicBezTo>
                  <a:cubicBezTo>
                    <a:pt x="107" y="194"/>
                    <a:pt x="96" y="175"/>
                    <a:pt x="96" y="153"/>
                  </a:cubicBezTo>
                  <a:cubicBezTo>
                    <a:pt x="96" y="142"/>
                    <a:pt x="99" y="132"/>
                    <a:pt x="104" y="122"/>
                  </a:cubicBezTo>
                  <a:cubicBezTo>
                    <a:pt x="135" y="160"/>
                    <a:pt x="180" y="184"/>
                    <a:pt x="231" y="187"/>
                  </a:cubicBezTo>
                  <a:cubicBezTo>
                    <a:pt x="230" y="182"/>
                    <a:pt x="230" y="178"/>
                    <a:pt x="230" y="173"/>
                  </a:cubicBezTo>
                  <a:cubicBezTo>
                    <a:pt x="230" y="139"/>
                    <a:pt x="258" y="111"/>
                    <a:pt x="292" y="111"/>
                  </a:cubicBezTo>
                  <a:cubicBezTo>
                    <a:pt x="309" y="111"/>
                    <a:pt x="326" y="119"/>
                    <a:pt x="337" y="131"/>
                  </a:cubicBezTo>
                  <a:cubicBezTo>
                    <a:pt x="351" y="128"/>
                    <a:pt x="364" y="123"/>
                    <a:pt x="376" y="116"/>
                  </a:cubicBezTo>
                  <a:cubicBezTo>
                    <a:pt x="371" y="130"/>
                    <a:pt x="362" y="142"/>
                    <a:pt x="349" y="150"/>
                  </a:cubicBezTo>
                  <a:cubicBezTo>
                    <a:pt x="361" y="148"/>
                    <a:pt x="373" y="145"/>
                    <a:pt x="384" y="140"/>
                  </a:cubicBezTo>
                  <a:cubicBezTo>
                    <a:pt x="376" y="152"/>
                    <a:pt x="366" y="163"/>
                    <a:pt x="354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0658" tIns="35329" rIns="70658" bIns="35329" numCol="1" anchor="t" anchorCtr="0" compatLnSpc="1">
              <a:prstTxWarp prst="textNoShape">
                <a:avLst/>
              </a:prstTxWarp>
            </a:bodyPr>
            <a:lstStyle/>
            <a:p>
              <a:endParaRPr lang="en-US" sz="155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76A6AD-6C3A-4E10-8D7F-984C94AE6C6F}"/>
                </a:ext>
              </a:extLst>
            </p:cNvPr>
            <p:cNvGrpSpPr/>
            <p:nvPr/>
          </p:nvGrpSpPr>
          <p:grpSpPr>
            <a:xfrm>
              <a:off x="6942733" y="586936"/>
              <a:ext cx="245371" cy="246044"/>
              <a:chOff x="6890082" y="4773134"/>
              <a:chExt cx="4071937" cy="4083059"/>
            </a:xfrm>
            <a:solidFill>
              <a:schemeClr val="accent3"/>
            </a:solidFill>
          </p:grpSpPr>
          <p:sp>
            <p:nvSpPr>
              <p:cNvPr id="71" name="Freeform 73">
                <a:extLst>
                  <a:ext uri="{FF2B5EF4-FFF2-40B4-BE49-F238E27FC236}">
                    <a16:creationId xmlns:a16="http://schemas.microsoft.com/office/drawing/2014/main" id="{39B4DF9A-2C0C-4D4D-A928-12B406AEB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6373" y="6364439"/>
                <a:ext cx="846164" cy="884239"/>
              </a:xfrm>
              <a:custGeom>
                <a:avLst/>
                <a:gdLst>
                  <a:gd name="T0" fmla="*/ 0 w 533"/>
                  <a:gd name="T1" fmla="*/ 557 h 557"/>
                  <a:gd name="T2" fmla="*/ 533 w 533"/>
                  <a:gd name="T3" fmla="*/ 281 h 557"/>
                  <a:gd name="T4" fmla="*/ 0 w 533"/>
                  <a:gd name="T5" fmla="*/ 0 h 557"/>
                  <a:gd name="T6" fmla="*/ 0 w 533"/>
                  <a:gd name="T7" fmla="*/ 557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3" h="557">
                    <a:moveTo>
                      <a:pt x="0" y="557"/>
                    </a:moveTo>
                    <a:lnTo>
                      <a:pt x="533" y="281"/>
                    </a:lnTo>
                    <a:lnTo>
                      <a:pt x="0" y="0"/>
                    </a:lnTo>
                    <a:lnTo>
                      <a:pt x="0" y="55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6" name="Freeform 74">
                <a:extLst>
                  <a:ext uri="{FF2B5EF4-FFF2-40B4-BE49-F238E27FC236}">
                    <a16:creationId xmlns:a16="http://schemas.microsoft.com/office/drawing/2014/main" id="{DC0E3D9A-A92B-4846-9254-E26CE0FFE3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0082" y="4773134"/>
                <a:ext cx="4071937" cy="4083059"/>
              </a:xfrm>
              <a:custGeom>
                <a:avLst/>
                <a:gdLst>
                  <a:gd name="T0" fmla="*/ 448 w 448"/>
                  <a:gd name="T1" fmla="*/ 423 h 448"/>
                  <a:gd name="T2" fmla="*/ 448 w 448"/>
                  <a:gd name="T3" fmla="*/ 24 h 448"/>
                  <a:gd name="T4" fmla="*/ 423 w 448"/>
                  <a:gd name="T5" fmla="*/ 0 h 448"/>
                  <a:gd name="T6" fmla="*/ 25 w 448"/>
                  <a:gd name="T7" fmla="*/ 0 h 448"/>
                  <a:gd name="T8" fmla="*/ 0 w 448"/>
                  <a:gd name="T9" fmla="*/ 24 h 448"/>
                  <a:gd name="T10" fmla="*/ 0 w 448"/>
                  <a:gd name="T11" fmla="*/ 423 h 448"/>
                  <a:gd name="T12" fmla="*/ 25 w 448"/>
                  <a:gd name="T13" fmla="*/ 448 h 448"/>
                  <a:gd name="T14" fmla="*/ 423 w 448"/>
                  <a:gd name="T15" fmla="*/ 448 h 448"/>
                  <a:gd name="T16" fmla="*/ 448 w 448"/>
                  <a:gd name="T17" fmla="*/ 423 h 448"/>
                  <a:gd name="T18" fmla="*/ 400 w 448"/>
                  <a:gd name="T19" fmla="*/ 238 h 448"/>
                  <a:gd name="T20" fmla="*/ 396 w 448"/>
                  <a:gd name="T21" fmla="*/ 294 h 448"/>
                  <a:gd name="T22" fmla="*/ 383 w 448"/>
                  <a:gd name="T23" fmla="*/ 328 h 448"/>
                  <a:gd name="T24" fmla="*/ 348 w 448"/>
                  <a:gd name="T25" fmla="*/ 343 h 448"/>
                  <a:gd name="T26" fmla="*/ 227 w 448"/>
                  <a:gd name="T27" fmla="*/ 347 h 448"/>
                  <a:gd name="T28" fmla="*/ 110 w 448"/>
                  <a:gd name="T29" fmla="*/ 343 h 448"/>
                  <a:gd name="T30" fmla="*/ 72 w 448"/>
                  <a:gd name="T31" fmla="*/ 328 h 448"/>
                  <a:gd name="T32" fmla="*/ 58 w 448"/>
                  <a:gd name="T33" fmla="*/ 294 h 448"/>
                  <a:gd name="T34" fmla="*/ 55 w 448"/>
                  <a:gd name="T35" fmla="*/ 238 h 448"/>
                  <a:gd name="T36" fmla="*/ 55 w 448"/>
                  <a:gd name="T37" fmla="*/ 212 h 448"/>
                  <a:gd name="T38" fmla="*/ 58 w 448"/>
                  <a:gd name="T39" fmla="*/ 156 h 448"/>
                  <a:gd name="T40" fmla="*/ 72 w 448"/>
                  <a:gd name="T41" fmla="*/ 122 h 448"/>
                  <a:gd name="T42" fmla="*/ 107 w 448"/>
                  <a:gd name="T43" fmla="*/ 108 h 448"/>
                  <a:gd name="T44" fmla="*/ 227 w 448"/>
                  <a:gd name="T45" fmla="*/ 104 h 448"/>
                  <a:gd name="T46" fmla="*/ 228 w 448"/>
                  <a:gd name="T47" fmla="*/ 104 h 448"/>
                  <a:gd name="T48" fmla="*/ 348 w 448"/>
                  <a:gd name="T49" fmla="*/ 108 h 448"/>
                  <a:gd name="T50" fmla="*/ 383 w 448"/>
                  <a:gd name="T51" fmla="*/ 122 h 448"/>
                  <a:gd name="T52" fmla="*/ 396 w 448"/>
                  <a:gd name="T53" fmla="*/ 156 h 448"/>
                  <a:gd name="T54" fmla="*/ 400 w 448"/>
                  <a:gd name="T55" fmla="*/ 212 h 448"/>
                  <a:gd name="T56" fmla="*/ 400 w 448"/>
                  <a:gd name="T57" fmla="*/ 23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48" h="448">
                    <a:moveTo>
                      <a:pt x="448" y="423"/>
                    </a:moveTo>
                    <a:cubicBezTo>
                      <a:pt x="448" y="24"/>
                      <a:pt x="448" y="24"/>
                      <a:pt x="448" y="24"/>
                    </a:cubicBezTo>
                    <a:cubicBezTo>
                      <a:pt x="448" y="11"/>
                      <a:pt x="437" y="0"/>
                      <a:pt x="42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423"/>
                      <a:pt x="0" y="423"/>
                      <a:pt x="0" y="423"/>
                    </a:cubicBezTo>
                    <a:cubicBezTo>
                      <a:pt x="0" y="437"/>
                      <a:pt x="11" y="448"/>
                      <a:pt x="25" y="448"/>
                    </a:cubicBezTo>
                    <a:cubicBezTo>
                      <a:pt x="423" y="448"/>
                      <a:pt x="423" y="448"/>
                      <a:pt x="423" y="448"/>
                    </a:cubicBezTo>
                    <a:cubicBezTo>
                      <a:pt x="437" y="448"/>
                      <a:pt x="448" y="437"/>
                      <a:pt x="448" y="423"/>
                    </a:cubicBezTo>
                    <a:close/>
                    <a:moveTo>
                      <a:pt x="400" y="238"/>
                    </a:moveTo>
                    <a:cubicBezTo>
                      <a:pt x="400" y="266"/>
                      <a:pt x="396" y="294"/>
                      <a:pt x="396" y="294"/>
                    </a:cubicBezTo>
                    <a:cubicBezTo>
                      <a:pt x="396" y="294"/>
                      <a:pt x="393" y="318"/>
                      <a:pt x="383" y="328"/>
                    </a:cubicBezTo>
                    <a:cubicBezTo>
                      <a:pt x="370" y="342"/>
                      <a:pt x="355" y="342"/>
                      <a:pt x="348" y="343"/>
                    </a:cubicBezTo>
                    <a:cubicBezTo>
                      <a:pt x="300" y="347"/>
                      <a:pt x="227" y="347"/>
                      <a:pt x="227" y="347"/>
                    </a:cubicBezTo>
                    <a:cubicBezTo>
                      <a:pt x="227" y="347"/>
                      <a:pt x="138" y="346"/>
                      <a:pt x="110" y="343"/>
                    </a:cubicBezTo>
                    <a:cubicBezTo>
                      <a:pt x="102" y="342"/>
                      <a:pt x="85" y="342"/>
                      <a:pt x="72" y="328"/>
                    </a:cubicBezTo>
                    <a:cubicBezTo>
                      <a:pt x="62" y="318"/>
                      <a:pt x="58" y="294"/>
                      <a:pt x="58" y="294"/>
                    </a:cubicBezTo>
                    <a:cubicBezTo>
                      <a:pt x="58" y="294"/>
                      <a:pt x="55" y="266"/>
                      <a:pt x="55" y="238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5" y="184"/>
                      <a:pt x="58" y="156"/>
                      <a:pt x="58" y="156"/>
                    </a:cubicBezTo>
                    <a:cubicBezTo>
                      <a:pt x="58" y="156"/>
                      <a:pt x="62" y="133"/>
                      <a:pt x="72" y="122"/>
                    </a:cubicBezTo>
                    <a:cubicBezTo>
                      <a:pt x="85" y="108"/>
                      <a:pt x="100" y="108"/>
                      <a:pt x="107" y="108"/>
                    </a:cubicBezTo>
                    <a:cubicBezTo>
                      <a:pt x="155" y="104"/>
                      <a:pt x="227" y="104"/>
                      <a:pt x="227" y="104"/>
                    </a:cubicBezTo>
                    <a:cubicBezTo>
                      <a:pt x="228" y="104"/>
                      <a:pt x="228" y="104"/>
                      <a:pt x="228" y="104"/>
                    </a:cubicBezTo>
                    <a:cubicBezTo>
                      <a:pt x="228" y="104"/>
                      <a:pt x="300" y="104"/>
                      <a:pt x="348" y="108"/>
                    </a:cubicBezTo>
                    <a:cubicBezTo>
                      <a:pt x="355" y="108"/>
                      <a:pt x="370" y="108"/>
                      <a:pt x="383" y="122"/>
                    </a:cubicBezTo>
                    <a:cubicBezTo>
                      <a:pt x="393" y="133"/>
                      <a:pt x="396" y="156"/>
                      <a:pt x="396" y="156"/>
                    </a:cubicBezTo>
                    <a:cubicBezTo>
                      <a:pt x="396" y="156"/>
                      <a:pt x="400" y="184"/>
                      <a:pt x="400" y="212"/>
                    </a:cubicBezTo>
                    <a:lnTo>
                      <a:pt x="400" y="23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AAD4A58-B93F-498C-B7A0-F926035F0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60" y="6567430"/>
            <a:ext cx="511156" cy="51115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A598706-6805-4A2D-AAA8-FC2BF4BE7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9" y="6643987"/>
            <a:ext cx="483046" cy="731940"/>
          </a:xfrm>
          <a:prstGeom prst="rect">
            <a:avLst/>
          </a:prstGeom>
        </p:spPr>
      </p:pic>
      <p:pic>
        <p:nvPicPr>
          <p:cNvPr id="31" name="Picture 30" descr="A sandwich cut in half on a plate&#10;&#10;Description automatically generated">
            <a:extLst>
              <a:ext uri="{FF2B5EF4-FFF2-40B4-BE49-F238E27FC236}">
                <a16:creationId xmlns:a16="http://schemas.microsoft.com/office/drawing/2014/main" id="{82FAF917-C1BA-4CF5-BCB6-44F63597F8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7"/>
          <a:stretch/>
        </p:blipFill>
        <p:spPr>
          <a:xfrm>
            <a:off x="2281196" y="4330481"/>
            <a:ext cx="1234680" cy="738557"/>
          </a:xfrm>
          <a:prstGeom prst="rect">
            <a:avLst/>
          </a:prstGeom>
        </p:spPr>
      </p:pic>
      <p:pic>
        <p:nvPicPr>
          <p:cNvPr id="32" name="Picture 31" descr="A bowl of food on a table&#10;&#10;Description automatically generated">
            <a:extLst>
              <a:ext uri="{FF2B5EF4-FFF2-40B4-BE49-F238E27FC236}">
                <a16:creationId xmlns:a16="http://schemas.microsoft.com/office/drawing/2014/main" id="{6A0D9FDF-A46A-4F63-990F-17325E584B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0"/>
          <a:stretch/>
        </p:blipFill>
        <p:spPr>
          <a:xfrm>
            <a:off x="3685538" y="5768146"/>
            <a:ext cx="1230083" cy="738557"/>
          </a:xfrm>
          <a:prstGeom prst="rect">
            <a:avLst/>
          </a:prstGeom>
        </p:spPr>
      </p:pic>
      <p:pic>
        <p:nvPicPr>
          <p:cNvPr id="28" name="Picture 27" descr="A close up of a sandwich on a plate&#10;&#10;Description automatically generated">
            <a:extLst>
              <a:ext uri="{FF2B5EF4-FFF2-40B4-BE49-F238E27FC236}">
                <a16:creationId xmlns:a16="http://schemas.microsoft.com/office/drawing/2014/main" id="{98E3F027-7D91-4C00-8386-DD6FA2F1D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 b="5231"/>
          <a:stretch/>
        </p:blipFill>
        <p:spPr>
          <a:xfrm>
            <a:off x="771845" y="2634543"/>
            <a:ext cx="1224745" cy="73788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EFEBFB1-AB31-4971-B8D4-C5D895DD62B9}"/>
              </a:ext>
            </a:extLst>
          </p:cNvPr>
          <p:cNvSpPr/>
          <p:nvPr/>
        </p:nvSpPr>
        <p:spPr>
          <a:xfrm>
            <a:off x="3665" y="1020248"/>
            <a:ext cx="10051070" cy="323401"/>
          </a:xfrm>
          <a:prstGeom prst="rect">
            <a:avLst/>
          </a:prstGeom>
          <a:solidFill>
            <a:srgbClr val="399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r>
              <a:rPr lang="en-US" sz="2000" spc="100" dirty="0"/>
              <a:t>Sample Menu for Adult</a:t>
            </a:r>
          </a:p>
        </p:txBody>
      </p:sp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CDAAE2EE-37B5-4013-8D7A-A3F4A6D0BC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86"/>
          <a:stretch/>
        </p:blipFill>
        <p:spPr>
          <a:xfrm>
            <a:off x="-145705" y="-193120"/>
            <a:ext cx="4682539" cy="12101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5DB5170-391F-4EE1-9FF9-728FB49834EC}"/>
              </a:ext>
            </a:extLst>
          </p:cNvPr>
          <p:cNvSpPr/>
          <p:nvPr/>
        </p:nvSpPr>
        <p:spPr>
          <a:xfrm>
            <a:off x="8304794" y="1752093"/>
            <a:ext cx="1753605" cy="4918890"/>
          </a:xfrm>
          <a:prstGeom prst="rect">
            <a:avLst/>
          </a:prstGeom>
          <a:solidFill>
            <a:srgbClr val="DE4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07E294-BDE2-46B2-AC48-E2BFCDDFA0E8}"/>
              </a:ext>
            </a:extLst>
          </p:cNvPr>
          <p:cNvSpPr txBox="1"/>
          <p:nvPr/>
        </p:nvSpPr>
        <p:spPr>
          <a:xfrm>
            <a:off x="8301130" y="1724481"/>
            <a:ext cx="175360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50" b="0" i="0" dirty="0">
                <a:effectLst/>
              </a:rPr>
              <a:t>Adult participants must select 3 food items during breakfast and must have 3 of 5 food components at lunch if the meal is participating in Offer Versus Serve.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>
                <a:solidFill>
                  <a:schemeClr val="bg1"/>
                </a:solidFill>
              </a:rPr>
              <a:t>Milk is optional at Supper. Yogurt may be substituted for milk once a day when yogurt is not a meat alternate in the same meal.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/>
              <a:t>For complete meal patterns please go to </a:t>
            </a:r>
            <a:r>
              <a:rPr lang="en-US" sz="11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www.SquareMeals.org/</a:t>
            </a:r>
          </a:p>
          <a:p>
            <a:r>
              <a:rPr lang="en-US" sz="1150" dirty="0" err="1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cacfpmealpattern</a:t>
            </a:r>
            <a:endParaRPr lang="en-US" sz="1150" dirty="0"/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>
                <a:solidFill>
                  <a:schemeClr val="bg1"/>
                </a:solidFill>
              </a:rPr>
              <a:t>USDA Standardized Recipes can be found here: </a:t>
            </a:r>
            <a:r>
              <a:rPr lang="en-US" sz="115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https://www.fns.usda.gov/tn/standardized-recipes-cacfp</a:t>
            </a:r>
            <a:endParaRPr lang="en-US" sz="1150" dirty="0">
              <a:solidFill>
                <a:schemeClr val="bg1"/>
              </a:solidFill>
            </a:endParaRP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/>
              <a:t>WG= Whole Grain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endParaRPr lang="en-US" sz="1150" dirty="0"/>
          </a:p>
        </p:txBody>
      </p:sp>
    </p:spTree>
    <p:extLst>
      <p:ext uri="{BB962C8B-B14F-4D97-AF65-F5344CB8AC3E}">
        <p14:creationId xmlns:p14="http://schemas.microsoft.com/office/powerpoint/2010/main" val="31133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black, white, standing, cat&#10;&#10;Description automatically generated">
            <a:extLst>
              <a:ext uri="{FF2B5EF4-FFF2-40B4-BE49-F238E27FC236}">
                <a16:creationId xmlns:a16="http://schemas.microsoft.com/office/drawing/2014/main" id="{955F1034-42B7-4888-BAE9-44790E44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6"/>
            <a:ext cx="10058400" cy="702302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C79FB61-EFB0-4DCE-A2E4-CC3D837D8755}"/>
              </a:ext>
            </a:extLst>
          </p:cNvPr>
          <p:cNvSpPr/>
          <p:nvPr/>
        </p:nvSpPr>
        <p:spPr>
          <a:xfrm>
            <a:off x="-10055" y="1752093"/>
            <a:ext cx="8139371" cy="4918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algn="ctr"/>
            <a:endParaRPr lang="en-US" dirty="0"/>
          </a:p>
        </p:txBody>
      </p:sp>
      <p:graphicFrame>
        <p:nvGraphicFramePr>
          <p:cNvPr id="83" name="Table 2">
            <a:extLst>
              <a:ext uri="{FF2B5EF4-FFF2-40B4-BE49-F238E27FC236}">
                <a16:creationId xmlns:a16="http://schemas.microsoft.com/office/drawing/2014/main" id="{99CEFC35-33D0-4C64-9B23-975CD2EA6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279032"/>
              </p:ext>
            </p:extLst>
          </p:nvPr>
        </p:nvGraphicFramePr>
        <p:xfrm>
          <a:off x="-10057" y="1265697"/>
          <a:ext cx="8139373" cy="5413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58">
                  <a:extLst>
                    <a:ext uri="{9D8B030D-6E8A-4147-A177-3AD203B41FA5}">
                      <a16:colId xmlns:a16="http://schemas.microsoft.com/office/drawing/2014/main" val="3229741310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810341181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479212150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2476939385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2224518761"/>
                    </a:ext>
                  </a:extLst>
                </a:gridCol>
                <a:gridCol w="1516583">
                  <a:extLst>
                    <a:ext uri="{9D8B030D-6E8A-4147-A177-3AD203B41FA5}">
                      <a16:colId xmlns:a16="http://schemas.microsoft.com/office/drawing/2014/main" val="1004651735"/>
                    </a:ext>
                  </a:extLst>
                </a:gridCol>
              </a:tblGrid>
              <a:tr h="47425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Wednesday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Thursday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Friday</a:t>
                      </a:r>
                    </a:p>
                  </a:txBody>
                  <a:tcPr marL="62875" marR="62875" marT="31438" marB="3143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64237"/>
                  </a:ext>
                </a:extLst>
              </a:tr>
              <a:tr h="16527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Breakfast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Bagel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Cream Cheese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Mixed Berries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Blueberry Muffin 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Fruit Cocktail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Yogurt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Toasted English Muffin w Jam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Banana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Ready to EAT Cereal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Vegetable Juice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hlinkClick r:id="rId4"/>
                        </a:rPr>
                        <a:t>Roasted Potatoes with Turkey Hash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Pico de Gallo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Fruit Cocktail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8E2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45056"/>
                  </a:ext>
                </a:extLst>
              </a:tr>
              <a:tr h="16537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Lunch/ Supper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Egg Salad WG Sandwich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Dill Pickle Spears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Grapes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&amp; Cheese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Green Beans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Cantaloupe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Bread Sticks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hlinkClick r:id="rId5"/>
                        </a:rPr>
                        <a:t>Chicken Stir Fry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Broccoli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Brown Rice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Plums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Cheese Pizza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Green Salad w Dressing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Pears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Taco Salad with WG Taco Shells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Pinto Beans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Peach Halves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Milk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EC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08955"/>
                  </a:ext>
                </a:extLst>
              </a:tr>
              <a:tr h="16330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Snack </a:t>
                      </a:r>
                    </a:p>
                  </a:txBody>
                  <a:tcPr marL="70407" marR="70407" marT="35204" marB="35204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Pimento Cheese Spread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WG Crackers</a:t>
                      </a:r>
                    </a:p>
                  </a:txBody>
                  <a:tcPr marL="62875" marR="62875" marT="31438" marB="314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Animal Crackers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Orange Slices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Pineapple Chunks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Cottage Cheese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Peanut Butter &amp; Jelly Sandwich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Milk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Yogurt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Mixed Berries</a:t>
                      </a:r>
                    </a:p>
                  </a:txBody>
                  <a:tcPr marL="62875" marR="62875" marT="31438" marB="3143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3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435794"/>
                  </a:ext>
                </a:extLst>
              </a:tr>
            </a:tbl>
          </a:graphicData>
        </a:graphic>
      </p:graphicFrame>
      <p:sp>
        <p:nvSpPr>
          <p:cNvPr id="51" name="Rectangle 50">
            <a:extLst>
              <a:ext uri="{FF2B5EF4-FFF2-40B4-BE49-F238E27FC236}">
                <a16:creationId xmlns:a16="http://schemas.microsoft.com/office/drawing/2014/main" id="{6E983AF0-6844-429B-ABCB-BFB3F75E404C}"/>
              </a:ext>
            </a:extLst>
          </p:cNvPr>
          <p:cNvSpPr/>
          <p:nvPr/>
        </p:nvSpPr>
        <p:spPr>
          <a:xfrm>
            <a:off x="3665" y="6803043"/>
            <a:ext cx="10054735" cy="969357"/>
          </a:xfrm>
          <a:prstGeom prst="rect">
            <a:avLst/>
          </a:prstGeom>
          <a:solidFill>
            <a:srgbClr val="399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7FBFDD-181D-4305-8707-F29C0BA7A9FC}"/>
              </a:ext>
            </a:extLst>
          </p:cNvPr>
          <p:cNvSpPr txBox="1"/>
          <p:nvPr/>
        </p:nvSpPr>
        <p:spPr>
          <a:xfrm>
            <a:off x="2028415" y="7119107"/>
            <a:ext cx="600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DEPARTMENT OF AGRICULTURE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 SID MILLER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product was funded by USDA.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institution is an equal opportunity provider.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2C10BF-5BD4-441C-9BF4-B523B763CBE2}"/>
              </a:ext>
            </a:extLst>
          </p:cNvPr>
          <p:cNvSpPr txBox="1"/>
          <p:nvPr/>
        </p:nvSpPr>
        <p:spPr>
          <a:xfrm>
            <a:off x="204710" y="7368214"/>
            <a:ext cx="24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Nutrition Division </a:t>
            </a:r>
          </a:p>
          <a:p>
            <a:pPr lvl="0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and Adult Care Food Program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E25351-016E-4A5C-A108-522101BE1E20}"/>
              </a:ext>
            </a:extLst>
          </p:cNvPr>
          <p:cNvSpPr txBox="1"/>
          <p:nvPr/>
        </p:nvSpPr>
        <p:spPr>
          <a:xfrm>
            <a:off x="8119258" y="7370356"/>
            <a:ext cx="166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02/2021</a:t>
            </a:r>
          </a:p>
          <a:p>
            <a:pPr lvl="0" algn="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www.SquareMeals.org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A93C52-2182-4962-A2EE-873FE730CF2D}"/>
              </a:ext>
            </a:extLst>
          </p:cNvPr>
          <p:cNvGrpSpPr/>
          <p:nvPr/>
        </p:nvGrpSpPr>
        <p:grpSpPr>
          <a:xfrm>
            <a:off x="9243747" y="6891689"/>
            <a:ext cx="472209" cy="469840"/>
            <a:chOff x="6671684" y="318173"/>
            <a:chExt cx="518632" cy="515041"/>
          </a:xfrm>
        </p:grpSpPr>
        <p:sp>
          <p:nvSpPr>
            <p:cNvPr id="54" name="Freeform 69">
              <a:extLst>
                <a:ext uri="{FF2B5EF4-FFF2-40B4-BE49-F238E27FC236}">
                  <a16:creationId xmlns:a16="http://schemas.microsoft.com/office/drawing/2014/main" id="{193E5671-688E-4AF4-8A68-6A8B1EF97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684" y="318501"/>
              <a:ext cx="244749" cy="245417"/>
            </a:xfrm>
            <a:custGeom>
              <a:avLst/>
              <a:gdLst>
                <a:gd name="T0" fmla="*/ 448 w 448"/>
                <a:gd name="T1" fmla="*/ 423 h 448"/>
                <a:gd name="T2" fmla="*/ 448 w 448"/>
                <a:gd name="T3" fmla="*/ 24 h 448"/>
                <a:gd name="T4" fmla="*/ 424 w 448"/>
                <a:gd name="T5" fmla="*/ 0 h 448"/>
                <a:gd name="T6" fmla="*/ 25 w 448"/>
                <a:gd name="T7" fmla="*/ 0 h 448"/>
                <a:gd name="T8" fmla="*/ 0 w 448"/>
                <a:gd name="T9" fmla="*/ 24 h 448"/>
                <a:gd name="T10" fmla="*/ 0 w 448"/>
                <a:gd name="T11" fmla="*/ 423 h 448"/>
                <a:gd name="T12" fmla="*/ 25 w 448"/>
                <a:gd name="T13" fmla="*/ 448 h 448"/>
                <a:gd name="T14" fmla="*/ 240 w 448"/>
                <a:gd name="T15" fmla="*/ 448 h 448"/>
                <a:gd name="T16" fmla="*/ 240 w 448"/>
                <a:gd name="T17" fmla="*/ 274 h 448"/>
                <a:gd name="T18" fmla="*/ 181 w 448"/>
                <a:gd name="T19" fmla="*/ 274 h 448"/>
                <a:gd name="T20" fmla="*/ 181 w 448"/>
                <a:gd name="T21" fmla="*/ 207 h 448"/>
                <a:gd name="T22" fmla="*/ 240 w 448"/>
                <a:gd name="T23" fmla="*/ 207 h 448"/>
                <a:gd name="T24" fmla="*/ 240 w 448"/>
                <a:gd name="T25" fmla="*/ 157 h 448"/>
                <a:gd name="T26" fmla="*/ 327 w 448"/>
                <a:gd name="T27" fmla="*/ 67 h 448"/>
                <a:gd name="T28" fmla="*/ 379 w 448"/>
                <a:gd name="T29" fmla="*/ 70 h 448"/>
                <a:gd name="T30" fmla="*/ 379 w 448"/>
                <a:gd name="T31" fmla="*/ 130 h 448"/>
                <a:gd name="T32" fmla="*/ 343 w 448"/>
                <a:gd name="T33" fmla="*/ 130 h 448"/>
                <a:gd name="T34" fmla="*/ 310 w 448"/>
                <a:gd name="T35" fmla="*/ 163 h 448"/>
                <a:gd name="T36" fmla="*/ 310 w 448"/>
                <a:gd name="T37" fmla="*/ 207 h 448"/>
                <a:gd name="T38" fmla="*/ 376 w 448"/>
                <a:gd name="T39" fmla="*/ 207 h 448"/>
                <a:gd name="T40" fmla="*/ 368 w 448"/>
                <a:gd name="T41" fmla="*/ 274 h 448"/>
                <a:gd name="T42" fmla="*/ 310 w 448"/>
                <a:gd name="T43" fmla="*/ 274 h 448"/>
                <a:gd name="T44" fmla="*/ 310 w 448"/>
                <a:gd name="T45" fmla="*/ 448 h 448"/>
                <a:gd name="T46" fmla="*/ 424 w 448"/>
                <a:gd name="T47" fmla="*/ 448 h 448"/>
                <a:gd name="T48" fmla="*/ 448 w 448"/>
                <a:gd name="T49" fmla="*/ 42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8" h="448">
                  <a:moveTo>
                    <a:pt x="448" y="423"/>
                  </a:moveTo>
                  <a:cubicBezTo>
                    <a:pt x="448" y="24"/>
                    <a:pt x="448" y="24"/>
                    <a:pt x="448" y="24"/>
                  </a:cubicBezTo>
                  <a:cubicBezTo>
                    <a:pt x="448" y="11"/>
                    <a:pt x="437" y="0"/>
                    <a:pt x="4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" y="11"/>
                    <a:pt x="0" y="2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" y="437"/>
                    <a:pt x="12" y="448"/>
                    <a:pt x="25" y="448"/>
                  </a:cubicBezTo>
                  <a:cubicBezTo>
                    <a:pt x="240" y="448"/>
                    <a:pt x="240" y="448"/>
                    <a:pt x="240" y="448"/>
                  </a:cubicBezTo>
                  <a:cubicBezTo>
                    <a:pt x="240" y="274"/>
                    <a:pt x="240" y="274"/>
                    <a:pt x="240" y="274"/>
                  </a:cubicBezTo>
                  <a:cubicBezTo>
                    <a:pt x="181" y="274"/>
                    <a:pt x="181" y="274"/>
                    <a:pt x="181" y="274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240" y="207"/>
                    <a:pt x="240" y="207"/>
                    <a:pt x="240" y="20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40" y="99"/>
                    <a:pt x="275" y="67"/>
                    <a:pt x="327" y="67"/>
                  </a:cubicBezTo>
                  <a:cubicBezTo>
                    <a:pt x="351" y="67"/>
                    <a:pt x="373" y="69"/>
                    <a:pt x="379" y="70"/>
                  </a:cubicBezTo>
                  <a:cubicBezTo>
                    <a:pt x="379" y="130"/>
                    <a:pt x="379" y="130"/>
                    <a:pt x="379" y="130"/>
                  </a:cubicBezTo>
                  <a:cubicBezTo>
                    <a:pt x="343" y="130"/>
                    <a:pt x="343" y="130"/>
                    <a:pt x="343" y="130"/>
                  </a:cubicBezTo>
                  <a:cubicBezTo>
                    <a:pt x="315" y="130"/>
                    <a:pt x="310" y="144"/>
                    <a:pt x="310" y="163"/>
                  </a:cubicBezTo>
                  <a:cubicBezTo>
                    <a:pt x="310" y="207"/>
                    <a:pt x="310" y="207"/>
                    <a:pt x="310" y="207"/>
                  </a:cubicBezTo>
                  <a:cubicBezTo>
                    <a:pt x="376" y="207"/>
                    <a:pt x="376" y="207"/>
                    <a:pt x="376" y="207"/>
                  </a:cubicBezTo>
                  <a:cubicBezTo>
                    <a:pt x="368" y="274"/>
                    <a:pt x="368" y="274"/>
                    <a:pt x="368" y="274"/>
                  </a:cubicBezTo>
                  <a:cubicBezTo>
                    <a:pt x="310" y="274"/>
                    <a:pt x="310" y="274"/>
                    <a:pt x="310" y="274"/>
                  </a:cubicBezTo>
                  <a:cubicBezTo>
                    <a:pt x="310" y="448"/>
                    <a:pt x="310" y="448"/>
                    <a:pt x="310" y="448"/>
                  </a:cubicBezTo>
                  <a:cubicBezTo>
                    <a:pt x="424" y="448"/>
                    <a:pt x="424" y="448"/>
                    <a:pt x="424" y="448"/>
                  </a:cubicBezTo>
                  <a:cubicBezTo>
                    <a:pt x="437" y="448"/>
                    <a:pt x="448" y="437"/>
                    <a:pt x="448" y="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0658" tIns="35329" rIns="70658" bIns="35329" numCol="1" anchor="t" anchorCtr="0" compatLnSpc="1">
              <a:prstTxWarp prst="textNoShape">
                <a:avLst/>
              </a:prstTxWarp>
            </a:bodyPr>
            <a:lstStyle/>
            <a:p>
              <a:endParaRPr lang="en-US" sz="155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89890FA-7158-400B-BF01-D2B03F905221}"/>
                </a:ext>
              </a:extLst>
            </p:cNvPr>
            <p:cNvGrpSpPr/>
            <p:nvPr/>
          </p:nvGrpSpPr>
          <p:grpSpPr>
            <a:xfrm>
              <a:off x="6946100" y="318173"/>
              <a:ext cx="244216" cy="244881"/>
              <a:chOff x="6946098" y="-3916184"/>
              <a:chExt cx="4071938" cy="4083050"/>
            </a:xfrm>
            <a:solidFill>
              <a:schemeClr val="accent3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FBD9E56-E087-4E61-BA11-B29F76D47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3759" y="-2312820"/>
                <a:ext cx="909639" cy="911211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8" name="Freeform 76">
                <a:extLst>
                  <a:ext uri="{FF2B5EF4-FFF2-40B4-BE49-F238E27FC236}">
                    <a16:creationId xmlns:a16="http://schemas.microsoft.com/office/drawing/2014/main" id="{ABDE2B86-5B7F-4A4D-8481-EF369F024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6098" y="-3916184"/>
                <a:ext cx="4071938" cy="4083050"/>
              </a:xfrm>
              <a:custGeom>
                <a:avLst/>
                <a:gdLst>
                  <a:gd name="T0" fmla="*/ 448 w 448"/>
                  <a:gd name="T1" fmla="*/ 423 h 448"/>
                  <a:gd name="T2" fmla="*/ 448 w 448"/>
                  <a:gd name="T3" fmla="*/ 24 h 448"/>
                  <a:gd name="T4" fmla="*/ 423 w 448"/>
                  <a:gd name="T5" fmla="*/ 0 h 448"/>
                  <a:gd name="T6" fmla="*/ 24 w 448"/>
                  <a:gd name="T7" fmla="*/ 0 h 448"/>
                  <a:gd name="T8" fmla="*/ 0 w 448"/>
                  <a:gd name="T9" fmla="*/ 24 h 448"/>
                  <a:gd name="T10" fmla="*/ 0 w 448"/>
                  <a:gd name="T11" fmla="*/ 423 h 448"/>
                  <a:gd name="T12" fmla="*/ 24 w 448"/>
                  <a:gd name="T13" fmla="*/ 448 h 448"/>
                  <a:gd name="T14" fmla="*/ 423 w 448"/>
                  <a:gd name="T15" fmla="*/ 448 h 448"/>
                  <a:gd name="T16" fmla="*/ 448 w 448"/>
                  <a:gd name="T17" fmla="*/ 423 h 448"/>
                  <a:gd name="T18" fmla="*/ 367 w 448"/>
                  <a:gd name="T19" fmla="*/ 289 h 448"/>
                  <a:gd name="T20" fmla="*/ 286 w 448"/>
                  <a:gd name="T21" fmla="*/ 370 h 448"/>
                  <a:gd name="T22" fmla="*/ 170 w 448"/>
                  <a:gd name="T23" fmla="*/ 370 h 448"/>
                  <a:gd name="T24" fmla="*/ 89 w 448"/>
                  <a:gd name="T25" fmla="*/ 289 h 448"/>
                  <a:gd name="T26" fmla="*/ 89 w 448"/>
                  <a:gd name="T27" fmla="*/ 165 h 448"/>
                  <a:gd name="T28" fmla="*/ 170 w 448"/>
                  <a:gd name="T29" fmla="*/ 85 h 448"/>
                  <a:gd name="T30" fmla="*/ 286 w 448"/>
                  <a:gd name="T31" fmla="*/ 85 h 448"/>
                  <a:gd name="T32" fmla="*/ 367 w 448"/>
                  <a:gd name="T33" fmla="*/ 165 h 448"/>
                  <a:gd name="T34" fmla="*/ 367 w 448"/>
                  <a:gd name="T35" fmla="*/ 289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8" h="448">
                    <a:moveTo>
                      <a:pt x="448" y="423"/>
                    </a:moveTo>
                    <a:cubicBezTo>
                      <a:pt x="448" y="24"/>
                      <a:pt x="448" y="24"/>
                      <a:pt x="448" y="24"/>
                    </a:cubicBezTo>
                    <a:cubicBezTo>
                      <a:pt x="448" y="11"/>
                      <a:pt x="437" y="0"/>
                      <a:pt x="4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423"/>
                      <a:pt x="0" y="423"/>
                      <a:pt x="0" y="423"/>
                    </a:cubicBezTo>
                    <a:cubicBezTo>
                      <a:pt x="0" y="437"/>
                      <a:pt x="11" y="448"/>
                      <a:pt x="24" y="448"/>
                    </a:cubicBezTo>
                    <a:cubicBezTo>
                      <a:pt x="423" y="448"/>
                      <a:pt x="423" y="448"/>
                      <a:pt x="423" y="448"/>
                    </a:cubicBezTo>
                    <a:cubicBezTo>
                      <a:pt x="437" y="448"/>
                      <a:pt x="448" y="437"/>
                      <a:pt x="448" y="423"/>
                    </a:cubicBezTo>
                    <a:close/>
                    <a:moveTo>
                      <a:pt x="367" y="289"/>
                    </a:moveTo>
                    <a:cubicBezTo>
                      <a:pt x="367" y="333"/>
                      <a:pt x="330" y="370"/>
                      <a:pt x="286" y="370"/>
                    </a:cubicBezTo>
                    <a:cubicBezTo>
                      <a:pt x="170" y="370"/>
                      <a:pt x="170" y="370"/>
                      <a:pt x="170" y="370"/>
                    </a:cubicBezTo>
                    <a:cubicBezTo>
                      <a:pt x="126" y="370"/>
                      <a:pt x="89" y="333"/>
                      <a:pt x="89" y="289"/>
                    </a:cubicBezTo>
                    <a:cubicBezTo>
                      <a:pt x="89" y="165"/>
                      <a:pt x="89" y="165"/>
                      <a:pt x="89" y="165"/>
                    </a:cubicBezTo>
                    <a:cubicBezTo>
                      <a:pt x="89" y="121"/>
                      <a:pt x="126" y="85"/>
                      <a:pt x="170" y="85"/>
                    </a:cubicBezTo>
                    <a:cubicBezTo>
                      <a:pt x="286" y="85"/>
                      <a:pt x="286" y="85"/>
                      <a:pt x="286" y="85"/>
                    </a:cubicBezTo>
                    <a:cubicBezTo>
                      <a:pt x="330" y="85"/>
                      <a:pt x="367" y="121"/>
                      <a:pt x="367" y="165"/>
                    </a:cubicBezTo>
                    <a:lnTo>
                      <a:pt x="367" y="28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9" name="Freeform 77">
                <a:extLst>
                  <a:ext uri="{FF2B5EF4-FFF2-40B4-BE49-F238E27FC236}">
                    <a16:creationId xmlns:a16="http://schemas.microsoft.com/office/drawing/2014/main" id="{FB8588F4-278E-49B2-A525-E6463ECE0D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55748" y="-2951004"/>
                <a:ext cx="2125661" cy="2206636"/>
              </a:xfrm>
              <a:custGeom>
                <a:avLst/>
                <a:gdLst>
                  <a:gd name="T0" fmla="*/ 175 w 234"/>
                  <a:gd name="T1" fmla="*/ 0 h 242"/>
                  <a:gd name="T2" fmla="*/ 59 w 234"/>
                  <a:gd name="T3" fmla="*/ 0 h 242"/>
                  <a:gd name="T4" fmla="*/ 17 w 234"/>
                  <a:gd name="T5" fmla="*/ 17 h 242"/>
                  <a:gd name="T6" fmla="*/ 0 w 234"/>
                  <a:gd name="T7" fmla="*/ 59 h 242"/>
                  <a:gd name="T8" fmla="*/ 0 w 234"/>
                  <a:gd name="T9" fmla="*/ 183 h 242"/>
                  <a:gd name="T10" fmla="*/ 17 w 234"/>
                  <a:gd name="T11" fmla="*/ 225 h 242"/>
                  <a:gd name="T12" fmla="*/ 59 w 234"/>
                  <a:gd name="T13" fmla="*/ 242 h 242"/>
                  <a:gd name="T14" fmla="*/ 175 w 234"/>
                  <a:gd name="T15" fmla="*/ 242 h 242"/>
                  <a:gd name="T16" fmla="*/ 217 w 234"/>
                  <a:gd name="T17" fmla="*/ 225 h 242"/>
                  <a:gd name="T18" fmla="*/ 234 w 234"/>
                  <a:gd name="T19" fmla="*/ 183 h 242"/>
                  <a:gd name="T20" fmla="*/ 234 w 234"/>
                  <a:gd name="T21" fmla="*/ 59 h 242"/>
                  <a:gd name="T22" fmla="*/ 217 w 234"/>
                  <a:gd name="T23" fmla="*/ 17 h 242"/>
                  <a:gd name="T24" fmla="*/ 175 w 234"/>
                  <a:gd name="T25" fmla="*/ 0 h 242"/>
                  <a:gd name="T26" fmla="*/ 117 w 234"/>
                  <a:gd name="T27" fmla="*/ 196 h 242"/>
                  <a:gd name="T28" fmla="*/ 41 w 234"/>
                  <a:gd name="T29" fmla="*/ 120 h 242"/>
                  <a:gd name="T30" fmla="*/ 117 w 234"/>
                  <a:gd name="T31" fmla="*/ 44 h 242"/>
                  <a:gd name="T32" fmla="*/ 194 w 234"/>
                  <a:gd name="T33" fmla="*/ 120 h 242"/>
                  <a:gd name="T34" fmla="*/ 117 w 234"/>
                  <a:gd name="T35" fmla="*/ 196 h 242"/>
                  <a:gd name="T36" fmla="*/ 195 w 234"/>
                  <a:gd name="T37" fmla="*/ 60 h 242"/>
                  <a:gd name="T38" fmla="*/ 177 w 234"/>
                  <a:gd name="T39" fmla="*/ 42 h 242"/>
                  <a:gd name="T40" fmla="*/ 195 w 234"/>
                  <a:gd name="T41" fmla="*/ 24 h 242"/>
                  <a:gd name="T42" fmla="*/ 213 w 234"/>
                  <a:gd name="T43" fmla="*/ 42 h 242"/>
                  <a:gd name="T44" fmla="*/ 195 w 234"/>
                  <a:gd name="T45" fmla="*/ 6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4" h="242">
                    <a:moveTo>
                      <a:pt x="175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43" y="0"/>
                      <a:pt x="28" y="6"/>
                      <a:pt x="17" y="17"/>
                    </a:cubicBezTo>
                    <a:cubicBezTo>
                      <a:pt x="6" y="29"/>
                      <a:pt x="0" y="43"/>
                      <a:pt x="0" y="59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9"/>
                      <a:pt x="6" y="213"/>
                      <a:pt x="17" y="225"/>
                    </a:cubicBezTo>
                    <a:cubicBezTo>
                      <a:pt x="28" y="236"/>
                      <a:pt x="43" y="242"/>
                      <a:pt x="59" y="242"/>
                    </a:cubicBezTo>
                    <a:cubicBezTo>
                      <a:pt x="175" y="242"/>
                      <a:pt x="175" y="242"/>
                      <a:pt x="175" y="242"/>
                    </a:cubicBezTo>
                    <a:cubicBezTo>
                      <a:pt x="191" y="242"/>
                      <a:pt x="206" y="236"/>
                      <a:pt x="217" y="225"/>
                    </a:cubicBezTo>
                    <a:cubicBezTo>
                      <a:pt x="228" y="213"/>
                      <a:pt x="234" y="199"/>
                      <a:pt x="234" y="183"/>
                    </a:cubicBezTo>
                    <a:cubicBezTo>
                      <a:pt x="234" y="59"/>
                      <a:pt x="234" y="59"/>
                      <a:pt x="234" y="59"/>
                    </a:cubicBezTo>
                    <a:cubicBezTo>
                      <a:pt x="234" y="43"/>
                      <a:pt x="228" y="29"/>
                      <a:pt x="217" y="17"/>
                    </a:cubicBezTo>
                    <a:cubicBezTo>
                      <a:pt x="206" y="6"/>
                      <a:pt x="191" y="0"/>
                      <a:pt x="175" y="0"/>
                    </a:cubicBezTo>
                    <a:close/>
                    <a:moveTo>
                      <a:pt x="117" y="196"/>
                    </a:moveTo>
                    <a:cubicBezTo>
                      <a:pt x="75" y="196"/>
                      <a:pt x="41" y="162"/>
                      <a:pt x="41" y="120"/>
                    </a:cubicBezTo>
                    <a:cubicBezTo>
                      <a:pt x="41" y="78"/>
                      <a:pt x="75" y="44"/>
                      <a:pt x="117" y="44"/>
                    </a:cubicBezTo>
                    <a:cubicBezTo>
                      <a:pt x="160" y="44"/>
                      <a:pt x="194" y="78"/>
                      <a:pt x="194" y="120"/>
                    </a:cubicBezTo>
                    <a:cubicBezTo>
                      <a:pt x="194" y="162"/>
                      <a:pt x="160" y="196"/>
                      <a:pt x="117" y="196"/>
                    </a:cubicBezTo>
                    <a:close/>
                    <a:moveTo>
                      <a:pt x="195" y="60"/>
                    </a:moveTo>
                    <a:cubicBezTo>
                      <a:pt x="185" y="60"/>
                      <a:pt x="177" y="52"/>
                      <a:pt x="177" y="42"/>
                    </a:cubicBezTo>
                    <a:cubicBezTo>
                      <a:pt x="177" y="32"/>
                      <a:pt x="185" y="24"/>
                      <a:pt x="195" y="24"/>
                    </a:cubicBezTo>
                    <a:cubicBezTo>
                      <a:pt x="205" y="24"/>
                      <a:pt x="213" y="32"/>
                      <a:pt x="213" y="42"/>
                    </a:cubicBezTo>
                    <a:cubicBezTo>
                      <a:pt x="213" y="52"/>
                      <a:pt x="205" y="60"/>
                      <a:pt x="195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</p:grpSp>
        <p:sp>
          <p:nvSpPr>
            <p:cNvPr id="56" name="Freeform 71">
              <a:extLst>
                <a:ext uri="{FF2B5EF4-FFF2-40B4-BE49-F238E27FC236}">
                  <a16:creationId xmlns:a16="http://schemas.microsoft.com/office/drawing/2014/main" id="{5031FE7E-06B6-480E-B932-7C334884FA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1684" y="586936"/>
              <a:ext cx="245511" cy="246278"/>
            </a:xfrm>
            <a:custGeom>
              <a:avLst/>
              <a:gdLst>
                <a:gd name="T0" fmla="*/ 448 w 448"/>
                <a:gd name="T1" fmla="*/ 423 h 448"/>
                <a:gd name="T2" fmla="*/ 448 w 448"/>
                <a:gd name="T3" fmla="*/ 24 h 448"/>
                <a:gd name="T4" fmla="*/ 424 w 448"/>
                <a:gd name="T5" fmla="*/ 0 h 448"/>
                <a:gd name="T6" fmla="*/ 25 w 448"/>
                <a:gd name="T7" fmla="*/ 0 h 448"/>
                <a:gd name="T8" fmla="*/ 0 w 448"/>
                <a:gd name="T9" fmla="*/ 24 h 448"/>
                <a:gd name="T10" fmla="*/ 0 w 448"/>
                <a:gd name="T11" fmla="*/ 423 h 448"/>
                <a:gd name="T12" fmla="*/ 25 w 448"/>
                <a:gd name="T13" fmla="*/ 448 h 448"/>
                <a:gd name="T14" fmla="*/ 424 w 448"/>
                <a:gd name="T15" fmla="*/ 448 h 448"/>
                <a:gd name="T16" fmla="*/ 448 w 448"/>
                <a:gd name="T17" fmla="*/ 423 h 448"/>
                <a:gd name="T18" fmla="*/ 354 w 448"/>
                <a:gd name="T19" fmla="*/ 172 h 448"/>
                <a:gd name="T20" fmla="*/ 354 w 448"/>
                <a:gd name="T21" fmla="*/ 180 h 448"/>
                <a:gd name="T22" fmla="*/ 178 w 448"/>
                <a:gd name="T23" fmla="*/ 356 h 448"/>
                <a:gd name="T24" fmla="*/ 83 w 448"/>
                <a:gd name="T25" fmla="*/ 328 h 448"/>
                <a:gd name="T26" fmla="*/ 98 w 448"/>
                <a:gd name="T27" fmla="*/ 329 h 448"/>
                <a:gd name="T28" fmla="*/ 175 w 448"/>
                <a:gd name="T29" fmla="*/ 303 h 448"/>
                <a:gd name="T30" fmla="*/ 117 w 448"/>
                <a:gd name="T31" fmla="*/ 260 h 448"/>
                <a:gd name="T32" fmla="*/ 129 w 448"/>
                <a:gd name="T33" fmla="*/ 261 h 448"/>
                <a:gd name="T34" fmla="*/ 145 w 448"/>
                <a:gd name="T35" fmla="*/ 259 h 448"/>
                <a:gd name="T36" fmla="*/ 95 w 448"/>
                <a:gd name="T37" fmla="*/ 198 h 448"/>
                <a:gd name="T38" fmla="*/ 95 w 448"/>
                <a:gd name="T39" fmla="*/ 197 h 448"/>
                <a:gd name="T40" fmla="*/ 123 w 448"/>
                <a:gd name="T41" fmla="*/ 205 h 448"/>
                <a:gd name="T42" fmla="*/ 96 w 448"/>
                <a:gd name="T43" fmla="*/ 153 h 448"/>
                <a:gd name="T44" fmla="*/ 104 w 448"/>
                <a:gd name="T45" fmla="*/ 122 h 448"/>
                <a:gd name="T46" fmla="*/ 231 w 448"/>
                <a:gd name="T47" fmla="*/ 187 h 448"/>
                <a:gd name="T48" fmla="*/ 230 w 448"/>
                <a:gd name="T49" fmla="*/ 173 h 448"/>
                <a:gd name="T50" fmla="*/ 292 w 448"/>
                <a:gd name="T51" fmla="*/ 111 h 448"/>
                <a:gd name="T52" fmla="*/ 337 w 448"/>
                <a:gd name="T53" fmla="*/ 131 h 448"/>
                <a:gd name="T54" fmla="*/ 376 w 448"/>
                <a:gd name="T55" fmla="*/ 116 h 448"/>
                <a:gd name="T56" fmla="*/ 349 w 448"/>
                <a:gd name="T57" fmla="*/ 150 h 448"/>
                <a:gd name="T58" fmla="*/ 384 w 448"/>
                <a:gd name="T59" fmla="*/ 140 h 448"/>
                <a:gd name="T60" fmla="*/ 354 w 448"/>
                <a:gd name="T61" fmla="*/ 17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8" h="448">
                  <a:moveTo>
                    <a:pt x="448" y="423"/>
                  </a:moveTo>
                  <a:cubicBezTo>
                    <a:pt x="448" y="24"/>
                    <a:pt x="448" y="24"/>
                    <a:pt x="448" y="24"/>
                  </a:cubicBezTo>
                  <a:cubicBezTo>
                    <a:pt x="448" y="11"/>
                    <a:pt x="437" y="0"/>
                    <a:pt x="4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" y="11"/>
                    <a:pt x="0" y="2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" y="437"/>
                    <a:pt x="12" y="448"/>
                    <a:pt x="25" y="448"/>
                  </a:cubicBezTo>
                  <a:cubicBezTo>
                    <a:pt x="424" y="448"/>
                    <a:pt x="424" y="448"/>
                    <a:pt x="424" y="448"/>
                  </a:cubicBezTo>
                  <a:cubicBezTo>
                    <a:pt x="437" y="448"/>
                    <a:pt x="448" y="437"/>
                    <a:pt x="448" y="423"/>
                  </a:cubicBezTo>
                  <a:close/>
                  <a:moveTo>
                    <a:pt x="354" y="172"/>
                  </a:moveTo>
                  <a:cubicBezTo>
                    <a:pt x="354" y="175"/>
                    <a:pt x="354" y="177"/>
                    <a:pt x="354" y="180"/>
                  </a:cubicBezTo>
                  <a:cubicBezTo>
                    <a:pt x="354" y="262"/>
                    <a:pt x="292" y="356"/>
                    <a:pt x="178" y="356"/>
                  </a:cubicBezTo>
                  <a:cubicBezTo>
                    <a:pt x="143" y="356"/>
                    <a:pt x="110" y="346"/>
                    <a:pt x="83" y="328"/>
                  </a:cubicBezTo>
                  <a:cubicBezTo>
                    <a:pt x="88" y="329"/>
                    <a:pt x="93" y="329"/>
                    <a:pt x="98" y="329"/>
                  </a:cubicBezTo>
                  <a:cubicBezTo>
                    <a:pt x="127" y="329"/>
                    <a:pt x="153" y="319"/>
                    <a:pt x="175" y="303"/>
                  </a:cubicBezTo>
                  <a:cubicBezTo>
                    <a:pt x="148" y="302"/>
                    <a:pt x="125" y="284"/>
                    <a:pt x="117" y="260"/>
                  </a:cubicBezTo>
                  <a:cubicBezTo>
                    <a:pt x="121" y="260"/>
                    <a:pt x="125" y="261"/>
                    <a:pt x="129" y="261"/>
                  </a:cubicBezTo>
                  <a:cubicBezTo>
                    <a:pt x="134" y="261"/>
                    <a:pt x="140" y="260"/>
                    <a:pt x="145" y="259"/>
                  </a:cubicBezTo>
                  <a:cubicBezTo>
                    <a:pt x="117" y="253"/>
                    <a:pt x="95" y="228"/>
                    <a:pt x="95" y="198"/>
                  </a:cubicBezTo>
                  <a:cubicBezTo>
                    <a:pt x="95" y="198"/>
                    <a:pt x="95" y="197"/>
                    <a:pt x="95" y="197"/>
                  </a:cubicBezTo>
                  <a:cubicBezTo>
                    <a:pt x="104" y="202"/>
                    <a:pt x="113" y="205"/>
                    <a:pt x="123" y="205"/>
                  </a:cubicBezTo>
                  <a:cubicBezTo>
                    <a:pt x="107" y="194"/>
                    <a:pt x="96" y="175"/>
                    <a:pt x="96" y="153"/>
                  </a:cubicBezTo>
                  <a:cubicBezTo>
                    <a:pt x="96" y="142"/>
                    <a:pt x="99" y="132"/>
                    <a:pt x="104" y="122"/>
                  </a:cubicBezTo>
                  <a:cubicBezTo>
                    <a:pt x="135" y="160"/>
                    <a:pt x="180" y="184"/>
                    <a:pt x="231" y="187"/>
                  </a:cubicBezTo>
                  <a:cubicBezTo>
                    <a:pt x="230" y="182"/>
                    <a:pt x="230" y="178"/>
                    <a:pt x="230" y="173"/>
                  </a:cubicBezTo>
                  <a:cubicBezTo>
                    <a:pt x="230" y="139"/>
                    <a:pt x="258" y="111"/>
                    <a:pt x="292" y="111"/>
                  </a:cubicBezTo>
                  <a:cubicBezTo>
                    <a:pt x="309" y="111"/>
                    <a:pt x="326" y="119"/>
                    <a:pt x="337" y="131"/>
                  </a:cubicBezTo>
                  <a:cubicBezTo>
                    <a:pt x="351" y="128"/>
                    <a:pt x="364" y="123"/>
                    <a:pt x="376" y="116"/>
                  </a:cubicBezTo>
                  <a:cubicBezTo>
                    <a:pt x="371" y="130"/>
                    <a:pt x="362" y="142"/>
                    <a:pt x="349" y="150"/>
                  </a:cubicBezTo>
                  <a:cubicBezTo>
                    <a:pt x="361" y="148"/>
                    <a:pt x="373" y="145"/>
                    <a:pt x="384" y="140"/>
                  </a:cubicBezTo>
                  <a:cubicBezTo>
                    <a:pt x="376" y="152"/>
                    <a:pt x="366" y="163"/>
                    <a:pt x="354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0658" tIns="35329" rIns="70658" bIns="35329" numCol="1" anchor="t" anchorCtr="0" compatLnSpc="1">
              <a:prstTxWarp prst="textNoShape">
                <a:avLst/>
              </a:prstTxWarp>
            </a:bodyPr>
            <a:lstStyle/>
            <a:p>
              <a:endParaRPr lang="en-US" sz="155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76A6AD-6C3A-4E10-8D7F-984C94AE6C6F}"/>
                </a:ext>
              </a:extLst>
            </p:cNvPr>
            <p:cNvGrpSpPr/>
            <p:nvPr/>
          </p:nvGrpSpPr>
          <p:grpSpPr>
            <a:xfrm>
              <a:off x="6942733" y="586936"/>
              <a:ext cx="245371" cy="246044"/>
              <a:chOff x="6890082" y="4773134"/>
              <a:chExt cx="4071937" cy="4083059"/>
            </a:xfrm>
            <a:solidFill>
              <a:schemeClr val="accent3"/>
            </a:solidFill>
          </p:grpSpPr>
          <p:sp>
            <p:nvSpPr>
              <p:cNvPr id="71" name="Freeform 73">
                <a:extLst>
                  <a:ext uri="{FF2B5EF4-FFF2-40B4-BE49-F238E27FC236}">
                    <a16:creationId xmlns:a16="http://schemas.microsoft.com/office/drawing/2014/main" id="{39B4DF9A-2C0C-4D4D-A928-12B406AEB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6373" y="6364439"/>
                <a:ext cx="846164" cy="884239"/>
              </a:xfrm>
              <a:custGeom>
                <a:avLst/>
                <a:gdLst>
                  <a:gd name="T0" fmla="*/ 0 w 533"/>
                  <a:gd name="T1" fmla="*/ 557 h 557"/>
                  <a:gd name="T2" fmla="*/ 533 w 533"/>
                  <a:gd name="T3" fmla="*/ 281 h 557"/>
                  <a:gd name="T4" fmla="*/ 0 w 533"/>
                  <a:gd name="T5" fmla="*/ 0 h 557"/>
                  <a:gd name="T6" fmla="*/ 0 w 533"/>
                  <a:gd name="T7" fmla="*/ 557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3" h="557">
                    <a:moveTo>
                      <a:pt x="0" y="557"/>
                    </a:moveTo>
                    <a:lnTo>
                      <a:pt x="533" y="281"/>
                    </a:lnTo>
                    <a:lnTo>
                      <a:pt x="0" y="0"/>
                    </a:lnTo>
                    <a:lnTo>
                      <a:pt x="0" y="55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  <p:sp>
            <p:nvSpPr>
              <p:cNvPr id="76" name="Freeform 74">
                <a:extLst>
                  <a:ext uri="{FF2B5EF4-FFF2-40B4-BE49-F238E27FC236}">
                    <a16:creationId xmlns:a16="http://schemas.microsoft.com/office/drawing/2014/main" id="{DC0E3D9A-A92B-4846-9254-E26CE0FFE3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0082" y="4773134"/>
                <a:ext cx="4071937" cy="4083059"/>
              </a:xfrm>
              <a:custGeom>
                <a:avLst/>
                <a:gdLst>
                  <a:gd name="T0" fmla="*/ 448 w 448"/>
                  <a:gd name="T1" fmla="*/ 423 h 448"/>
                  <a:gd name="T2" fmla="*/ 448 w 448"/>
                  <a:gd name="T3" fmla="*/ 24 h 448"/>
                  <a:gd name="T4" fmla="*/ 423 w 448"/>
                  <a:gd name="T5" fmla="*/ 0 h 448"/>
                  <a:gd name="T6" fmla="*/ 25 w 448"/>
                  <a:gd name="T7" fmla="*/ 0 h 448"/>
                  <a:gd name="T8" fmla="*/ 0 w 448"/>
                  <a:gd name="T9" fmla="*/ 24 h 448"/>
                  <a:gd name="T10" fmla="*/ 0 w 448"/>
                  <a:gd name="T11" fmla="*/ 423 h 448"/>
                  <a:gd name="T12" fmla="*/ 25 w 448"/>
                  <a:gd name="T13" fmla="*/ 448 h 448"/>
                  <a:gd name="T14" fmla="*/ 423 w 448"/>
                  <a:gd name="T15" fmla="*/ 448 h 448"/>
                  <a:gd name="T16" fmla="*/ 448 w 448"/>
                  <a:gd name="T17" fmla="*/ 423 h 448"/>
                  <a:gd name="T18" fmla="*/ 400 w 448"/>
                  <a:gd name="T19" fmla="*/ 238 h 448"/>
                  <a:gd name="T20" fmla="*/ 396 w 448"/>
                  <a:gd name="T21" fmla="*/ 294 h 448"/>
                  <a:gd name="T22" fmla="*/ 383 w 448"/>
                  <a:gd name="T23" fmla="*/ 328 h 448"/>
                  <a:gd name="T24" fmla="*/ 348 w 448"/>
                  <a:gd name="T25" fmla="*/ 343 h 448"/>
                  <a:gd name="T26" fmla="*/ 227 w 448"/>
                  <a:gd name="T27" fmla="*/ 347 h 448"/>
                  <a:gd name="T28" fmla="*/ 110 w 448"/>
                  <a:gd name="T29" fmla="*/ 343 h 448"/>
                  <a:gd name="T30" fmla="*/ 72 w 448"/>
                  <a:gd name="T31" fmla="*/ 328 h 448"/>
                  <a:gd name="T32" fmla="*/ 58 w 448"/>
                  <a:gd name="T33" fmla="*/ 294 h 448"/>
                  <a:gd name="T34" fmla="*/ 55 w 448"/>
                  <a:gd name="T35" fmla="*/ 238 h 448"/>
                  <a:gd name="T36" fmla="*/ 55 w 448"/>
                  <a:gd name="T37" fmla="*/ 212 h 448"/>
                  <a:gd name="T38" fmla="*/ 58 w 448"/>
                  <a:gd name="T39" fmla="*/ 156 h 448"/>
                  <a:gd name="T40" fmla="*/ 72 w 448"/>
                  <a:gd name="T41" fmla="*/ 122 h 448"/>
                  <a:gd name="T42" fmla="*/ 107 w 448"/>
                  <a:gd name="T43" fmla="*/ 108 h 448"/>
                  <a:gd name="T44" fmla="*/ 227 w 448"/>
                  <a:gd name="T45" fmla="*/ 104 h 448"/>
                  <a:gd name="T46" fmla="*/ 228 w 448"/>
                  <a:gd name="T47" fmla="*/ 104 h 448"/>
                  <a:gd name="T48" fmla="*/ 348 w 448"/>
                  <a:gd name="T49" fmla="*/ 108 h 448"/>
                  <a:gd name="T50" fmla="*/ 383 w 448"/>
                  <a:gd name="T51" fmla="*/ 122 h 448"/>
                  <a:gd name="T52" fmla="*/ 396 w 448"/>
                  <a:gd name="T53" fmla="*/ 156 h 448"/>
                  <a:gd name="T54" fmla="*/ 400 w 448"/>
                  <a:gd name="T55" fmla="*/ 212 h 448"/>
                  <a:gd name="T56" fmla="*/ 400 w 448"/>
                  <a:gd name="T57" fmla="*/ 23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48" h="448">
                    <a:moveTo>
                      <a:pt x="448" y="423"/>
                    </a:moveTo>
                    <a:cubicBezTo>
                      <a:pt x="448" y="24"/>
                      <a:pt x="448" y="24"/>
                      <a:pt x="448" y="24"/>
                    </a:cubicBezTo>
                    <a:cubicBezTo>
                      <a:pt x="448" y="11"/>
                      <a:pt x="437" y="0"/>
                      <a:pt x="42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423"/>
                      <a:pt x="0" y="423"/>
                      <a:pt x="0" y="423"/>
                    </a:cubicBezTo>
                    <a:cubicBezTo>
                      <a:pt x="0" y="437"/>
                      <a:pt x="11" y="448"/>
                      <a:pt x="25" y="448"/>
                    </a:cubicBezTo>
                    <a:cubicBezTo>
                      <a:pt x="423" y="448"/>
                      <a:pt x="423" y="448"/>
                      <a:pt x="423" y="448"/>
                    </a:cubicBezTo>
                    <a:cubicBezTo>
                      <a:pt x="437" y="448"/>
                      <a:pt x="448" y="437"/>
                      <a:pt x="448" y="423"/>
                    </a:cubicBezTo>
                    <a:close/>
                    <a:moveTo>
                      <a:pt x="400" y="238"/>
                    </a:moveTo>
                    <a:cubicBezTo>
                      <a:pt x="400" y="266"/>
                      <a:pt x="396" y="294"/>
                      <a:pt x="396" y="294"/>
                    </a:cubicBezTo>
                    <a:cubicBezTo>
                      <a:pt x="396" y="294"/>
                      <a:pt x="393" y="318"/>
                      <a:pt x="383" y="328"/>
                    </a:cubicBezTo>
                    <a:cubicBezTo>
                      <a:pt x="370" y="342"/>
                      <a:pt x="355" y="342"/>
                      <a:pt x="348" y="343"/>
                    </a:cubicBezTo>
                    <a:cubicBezTo>
                      <a:pt x="300" y="347"/>
                      <a:pt x="227" y="347"/>
                      <a:pt x="227" y="347"/>
                    </a:cubicBezTo>
                    <a:cubicBezTo>
                      <a:pt x="227" y="347"/>
                      <a:pt x="138" y="346"/>
                      <a:pt x="110" y="343"/>
                    </a:cubicBezTo>
                    <a:cubicBezTo>
                      <a:pt x="102" y="342"/>
                      <a:pt x="85" y="342"/>
                      <a:pt x="72" y="328"/>
                    </a:cubicBezTo>
                    <a:cubicBezTo>
                      <a:pt x="62" y="318"/>
                      <a:pt x="58" y="294"/>
                      <a:pt x="58" y="294"/>
                    </a:cubicBezTo>
                    <a:cubicBezTo>
                      <a:pt x="58" y="294"/>
                      <a:pt x="55" y="266"/>
                      <a:pt x="55" y="238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5" y="184"/>
                      <a:pt x="58" y="156"/>
                      <a:pt x="58" y="156"/>
                    </a:cubicBezTo>
                    <a:cubicBezTo>
                      <a:pt x="58" y="156"/>
                      <a:pt x="62" y="133"/>
                      <a:pt x="72" y="122"/>
                    </a:cubicBezTo>
                    <a:cubicBezTo>
                      <a:pt x="85" y="108"/>
                      <a:pt x="100" y="108"/>
                      <a:pt x="107" y="108"/>
                    </a:cubicBezTo>
                    <a:cubicBezTo>
                      <a:pt x="155" y="104"/>
                      <a:pt x="227" y="104"/>
                      <a:pt x="227" y="104"/>
                    </a:cubicBezTo>
                    <a:cubicBezTo>
                      <a:pt x="228" y="104"/>
                      <a:pt x="228" y="104"/>
                      <a:pt x="228" y="104"/>
                    </a:cubicBezTo>
                    <a:cubicBezTo>
                      <a:pt x="228" y="104"/>
                      <a:pt x="300" y="104"/>
                      <a:pt x="348" y="108"/>
                    </a:cubicBezTo>
                    <a:cubicBezTo>
                      <a:pt x="355" y="108"/>
                      <a:pt x="370" y="108"/>
                      <a:pt x="383" y="122"/>
                    </a:cubicBezTo>
                    <a:cubicBezTo>
                      <a:pt x="393" y="133"/>
                      <a:pt x="396" y="156"/>
                      <a:pt x="396" y="156"/>
                    </a:cubicBezTo>
                    <a:cubicBezTo>
                      <a:pt x="396" y="156"/>
                      <a:pt x="400" y="184"/>
                      <a:pt x="400" y="212"/>
                    </a:cubicBezTo>
                    <a:lnTo>
                      <a:pt x="400" y="23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70658" tIns="35329" rIns="70658" bIns="353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50"/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AAD4A58-B93F-498C-B7A0-F926035F02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60" y="6567430"/>
            <a:ext cx="511156" cy="51115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A598706-6805-4A2D-AAA8-FC2BF4BE7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9" y="6643987"/>
            <a:ext cx="483046" cy="731940"/>
          </a:xfrm>
          <a:prstGeom prst="rect">
            <a:avLst/>
          </a:prstGeom>
        </p:spPr>
      </p:pic>
      <p:pic>
        <p:nvPicPr>
          <p:cNvPr id="40" name="Picture 39" descr="A close up of food&#10;&#10;Description automatically generated">
            <a:extLst>
              <a:ext uri="{FF2B5EF4-FFF2-40B4-BE49-F238E27FC236}">
                <a16:creationId xmlns:a16="http://schemas.microsoft.com/office/drawing/2014/main" id="{D12E1028-510E-4DF2-B76F-0D19E5C3D9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2" b="9740"/>
          <a:stretch/>
        </p:blipFill>
        <p:spPr>
          <a:xfrm>
            <a:off x="771845" y="5756522"/>
            <a:ext cx="1229021" cy="735912"/>
          </a:xfrm>
          <a:prstGeom prst="rect">
            <a:avLst/>
          </a:prstGeom>
        </p:spPr>
      </p:pic>
      <p:pic>
        <p:nvPicPr>
          <p:cNvPr id="28" name="Picture 27" descr="A doughnut on a plate&#10;&#10;Description automatically generated">
            <a:extLst>
              <a:ext uri="{FF2B5EF4-FFF2-40B4-BE49-F238E27FC236}">
                <a16:creationId xmlns:a16="http://schemas.microsoft.com/office/drawing/2014/main" id="{9825133C-B109-4FFA-8DD4-6B3E9C7C62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1"/>
          <a:stretch/>
        </p:blipFill>
        <p:spPr>
          <a:xfrm>
            <a:off x="719114" y="2502205"/>
            <a:ext cx="1209970" cy="73855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6AF860-175B-4F6C-893A-DD7CAFA1E6D5}"/>
              </a:ext>
            </a:extLst>
          </p:cNvPr>
          <p:cNvSpPr/>
          <p:nvPr/>
        </p:nvSpPr>
        <p:spPr>
          <a:xfrm>
            <a:off x="3665" y="1020248"/>
            <a:ext cx="10051070" cy="323401"/>
          </a:xfrm>
          <a:prstGeom prst="rect">
            <a:avLst/>
          </a:prstGeom>
          <a:solidFill>
            <a:srgbClr val="399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r>
              <a:rPr lang="en-US" sz="2000" spc="100" dirty="0"/>
              <a:t>Sample Menu for Adult</a:t>
            </a:r>
          </a:p>
        </p:txBody>
      </p:sp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0434E23B-B5CD-4073-A287-AE4D44F3F0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86"/>
          <a:stretch/>
        </p:blipFill>
        <p:spPr>
          <a:xfrm>
            <a:off x="-145705" y="-193120"/>
            <a:ext cx="4682539" cy="121014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B5560BB-8790-44E1-82F6-352CCE48A679}"/>
              </a:ext>
            </a:extLst>
          </p:cNvPr>
          <p:cNvSpPr/>
          <p:nvPr/>
        </p:nvSpPr>
        <p:spPr>
          <a:xfrm>
            <a:off x="8304794" y="1752093"/>
            <a:ext cx="1753605" cy="4918890"/>
          </a:xfrm>
          <a:prstGeom prst="rect">
            <a:avLst/>
          </a:prstGeom>
          <a:solidFill>
            <a:srgbClr val="DE4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C380CB-4715-4FC9-B2A8-E2EEE8B8652B}"/>
              </a:ext>
            </a:extLst>
          </p:cNvPr>
          <p:cNvSpPr txBox="1"/>
          <p:nvPr/>
        </p:nvSpPr>
        <p:spPr>
          <a:xfrm>
            <a:off x="8301130" y="1724481"/>
            <a:ext cx="175360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50" b="0" i="0" dirty="0">
                <a:effectLst/>
              </a:rPr>
              <a:t>Adult participants must select 3 food items during breakfast and must have 3 of 5 food components at lunch if the meal is participating in Offer Versus Serve.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>
                <a:solidFill>
                  <a:schemeClr val="bg1"/>
                </a:solidFill>
              </a:rPr>
              <a:t>Milk is optional at Supper. Yogurt may be substituted for milk once a day when yogurt is not a meat alternate in the same meal.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/>
              <a:t>For complete meal patterns please go to </a:t>
            </a:r>
            <a:r>
              <a:rPr lang="en-US" sz="115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www.SquareMeals.org/</a:t>
            </a:r>
          </a:p>
          <a:p>
            <a:r>
              <a:rPr lang="en-US" sz="1150" dirty="0" err="1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cacfpmealpattern</a:t>
            </a:r>
            <a:endParaRPr lang="en-US" sz="1150" dirty="0"/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>
                <a:solidFill>
                  <a:schemeClr val="bg1"/>
                </a:solidFill>
              </a:rPr>
              <a:t>USDA Standardized Recipes can be found here: </a:t>
            </a:r>
            <a:r>
              <a:rPr lang="en-US" sz="115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https://www.fns.usda.gov/tn/standardized-recipes-cacfp</a:t>
            </a:r>
            <a:endParaRPr lang="en-US" sz="1150" dirty="0">
              <a:solidFill>
                <a:schemeClr val="bg1"/>
              </a:solidFill>
            </a:endParaRPr>
          </a:p>
          <a:p>
            <a:endParaRPr lang="en-US" sz="1150" dirty="0">
              <a:solidFill>
                <a:schemeClr val="bg1"/>
              </a:solidFill>
            </a:endParaRPr>
          </a:p>
          <a:p>
            <a:r>
              <a:rPr lang="en-US" sz="1150" dirty="0"/>
              <a:t>WG= Whole Grain</a:t>
            </a:r>
          </a:p>
          <a:p>
            <a:endParaRPr lang="en-US" sz="1150" dirty="0">
              <a:solidFill>
                <a:schemeClr val="bg1"/>
              </a:solidFill>
            </a:endParaRPr>
          </a:p>
          <a:p>
            <a:endParaRPr lang="en-US" sz="1150" dirty="0"/>
          </a:p>
        </p:txBody>
      </p:sp>
    </p:spTree>
    <p:extLst>
      <p:ext uri="{BB962C8B-B14F-4D97-AF65-F5344CB8AC3E}">
        <p14:creationId xmlns:p14="http://schemas.microsoft.com/office/powerpoint/2010/main" val="2290053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3411</TotalTime>
  <Words>1111</Words>
  <Application>Microsoft Office PowerPoint</Application>
  <PresentationFormat>Custom</PresentationFormat>
  <Paragraphs>318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Alfaro</dc:creator>
  <cp:lastModifiedBy>Melinda Nguyen</cp:lastModifiedBy>
  <cp:revision>227</cp:revision>
  <dcterms:created xsi:type="dcterms:W3CDTF">2018-01-29T19:14:57Z</dcterms:created>
  <dcterms:modified xsi:type="dcterms:W3CDTF">2021-02-12T19:51:12Z</dcterms:modified>
</cp:coreProperties>
</file>