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2"/>
  </p:notesMasterIdLst>
  <p:sldIdLst>
    <p:sldId id="256" r:id="rId2"/>
    <p:sldId id="257" r:id="rId3"/>
    <p:sldId id="305" r:id="rId4"/>
    <p:sldId id="340" r:id="rId5"/>
    <p:sldId id="306" r:id="rId6"/>
    <p:sldId id="304" r:id="rId7"/>
    <p:sldId id="259" r:id="rId8"/>
    <p:sldId id="273" r:id="rId9"/>
    <p:sldId id="292" r:id="rId10"/>
    <p:sldId id="339" r:id="rId11"/>
    <p:sldId id="274" r:id="rId12"/>
    <p:sldId id="338" r:id="rId13"/>
    <p:sldId id="301" r:id="rId14"/>
    <p:sldId id="260" r:id="rId15"/>
    <p:sldId id="320" r:id="rId16"/>
    <p:sldId id="262" r:id="rId17"/>
    <p:sldId id="312" r:id="rId18"/>
    <p:sldId id="316" r:id="rId19"/>
    <p:sldId id="318" r:id="rId20"/>
    <p:sldId id="267" r:id="rId21"/>
    <p:sldId id="268" r:id="rId22"/>
    <p:sldId id="269" r:id="rId23"/>
    <p:sldId id="335" r:id="rId24"/>
    <p:sldId id="270" r:id="rId25"/>
    <p:sldId id="271" r:id="rId26"/>
    <p:sldId id="272" r:id="rId27"/>
    <p:sldId id="337" r:id="rId28"/>
    <p:sldId id="309" r:id="rId29"/>
    <p:sldId id="311" r:id="rId30"/>
    <p:sldId id="275" r:id="rId31"/>
    <p:sldId id="300" r:id="rId32"/>
    <p:sldId id="282" r:id="rId33"/>
    <p:sldId id="284" r:id="rId34"/>
    <p:sldId id="283" r:id="rId35"/>
    <p:sldId id="285" r:id="rId36"/>
    <p:sldId id="293" r:id="rId37"/>
    <p:sldId id="294" r:id="rId38"/>
    <p:sldId id="295" r:id="rId39"/>
    <p:sldId id="296" r:id="rId40"/>
    <p:sldId id="297" r:id="rId41"/>
    <p:sldId id="298" r:id="rId42"/>
    <p:sldId id="299" r:id="rId43"/>
    <p:sldId id="327" r:id="rId44"/>
    <p:sldId id="328" r:id="rId45"/>
    <p:sldId id="308" r:id="rId46"/>
    <p:sldId id="321" r:id="rId47"/>
    <p:sldId id="326" r:id="rId48"/>
    <p:sldId id="325" r:id="rId49"/>
    <p:sldId id="324" r:id="rId50"/>
    <p:sldId id="330" r:id="rId51"/>
    <p:sldId id="323" r:id="rId52"/>
    <p:sldId id="329" r:id="rId53"/>
    <p:sldId id="331" r:id="rId54"/>
    <p:sldId id="303" r:id="rId55"/>
    <p:sldId id="279" r:id="rId56"/>
    <p:sldId id="288" r:id="rId57"/>
    <p:sldId id="332" r:id="rId58"/>
    <p:sldId id="333" r:id="rId59"/>
    <p:sldId id="289" r:id="rId60"/>
    <p:sldId id="291" r:id="rId61"/>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3F973767-777F-4E77-A366-8F7D8E09AE5E}" type="datetimeFigureOut">
              <a:rPr lang="en-US" smtClean="0"/>
              <a:t>2/14/2022</a:t>
            </a:fld>
            <a:endParaRPr lang="en-US"/>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D6A8415B-F7D3-4555-87CF-5C80129780F5}" type="slidenum">
              <a:rPr lang="en-US" smtClean="0"/>
              <a:t>‹#›</a:t>
            </a:fld>
            <a:endParaRPr lang="en-US"/>
          </a:p>
        </p:txBody>
      </p:sp>
    </p:spTree>
    <p:extLst>
      <p:ext uri="{BB962C8B-B14F-4D97-AF65-F5344CB8AC3E}">
        <p14:creationId xmlns:p14="http://schemas.microsoft.com/office/powerpoint/2010/main" val="2530906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A8415B-F7D3-4555-87CF-5C80129780F5}" type="slidenum">
              <a:rPr lang="en-US" smtClean="0"/>
              <a:t>1</a:t>
            </a:fld>
            <a:endParaRPr lang="en-US"/>
          </a:p>
        </p:txBody>
      </p:sp>
    </p:spTree>
    <p:extLst>
      <p:ext uri="{BB962C8B-B14F-4D97-AF65-F5344CB8AC3E}">
        <p14:creationId xmlns:p14="http://schemas.microsoft.com/office/powerpoint/2010/main" val="1447310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A8415B-F7D3-4555-87CF-5C80129780F5}" type="slidenum">
              <a:rPr lang="en-US" smtClean="0"/>
              <a:t>13</a:t>
            </a:fld>
            <a:endParaRPr lang="en-US"/>
          </a:p>
        </p:txBody>
      </p:sp>
    </p:spTree>
    <p:extLst>
      <p:ext uri="{BB962C8B-B14F-4D97-AF65-F5344CB8AC3E}">
        <p14:creationId xmlns:p14="http://schemas.microsoft.com/office/powerpoint/2010/main" val="2796174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A8415B-F7D3-4555-87CF-5C80129780F5}" type="slidenum">
              <a:rPr lang="en-US" smtClean="0"/>
              <a:t>14</a:t>
            </a:fld>
            <a:endParaRPr lang="en-US"/>
          </a:p>
        </p:txBody>
      </p:sp>
    </p:spTree>
    <p:extLst>
      <p:ext uri="{BB962C8B-B14F-4D97-AF65-F5344CB8AC3E}">
        <p14:creationId xmlns:p14="http://schemas.microsoft.com/office/powerpoint/2010/main" val="682814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A8415B-F7D3-4555-87CF-5C80129780F5}" type="slidenum">
              <a:rPr lang="en-US" smtClean="0"/>
              <a:t>15</a:t>
            </a:fld>
            <a:endParaRPr lang="en-US"/>
          </a:p>
        </p:txBody>
      </p:sp>
    </p:spTree>
    <p:extLst>
      <p:ext uri="{BB962C8B-B14F-4D97-AF65-F5344CB8AC3E}">
        <p14:creationId xmlns:p14="http://schemas.microsoft.com/office/powerpoint/2010/main" val="3701414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A8415B-F7D3-4555-87CF-5C80129780F5}" type="slidenum">
              <a:rPr lang="en-US" smtClean="0"/>
              <a:t>16</a:t>
            </a:fld>
            <a:endParaRPr lang="en-US"/>
          </a:p>
        </p:txBody>
      </p:sp>
    </p:spTree>
    <p:extLst>
      <p:ext uri="{BB962C8B-B14F-4D97-AF65-F5344CB8AC3E}">
        <p14:creationId xmlns:p14="http://schemas.microsoft.com/office/powerpoint/2010/main" val="1373498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A8415B-F7D3-4555-87CF-5C80129780F5}" type="slidenum">
              <a:rPr lang="en-US" smtClean="0"/>
              <a:t>17</a:t>
            </a:fld>
            <a:endParaRPr lang="en-US"/>
          </a:p>
        </p:txBody>
      </p:sp>
    </p:spTree>
    <p:extLst>
      <p:ext uri="{BB962C8B-B14F-4D97-AF65-F5344CB8AC3E}">
        <p14:creationId xmlns:p14="http://schemas.microsoft.com/office/powerpoint/2010/main" val="710221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A8415B-F7D3-4555-87CF-5C80129780F5}" type="slidenum">
              <a:rPr lang="en-US" smtClean="0"/>
              <a:t>18</a:t>
            </a:fld>
            <a:endParaRPr lang="en-US"/>
          </a:p>
        </p:txBody>
      </p:sp>
    </p:spTree>
    <p:extLst>
      <p:ext uri="{BB962C8B-B14F-4D97-AF65-F5344CB8AC3E}">
        <p14:creationId xmlns:p14="http://schemas.microsoft.com/office/powerpoint/2010/main" val="3968870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A8415B-F7D3-4555-87CF-5C80129780F5}" type="slidenum">
              <a:rPr lang="en-US" smtClean="0"/>
              <a:t>19</a:t>
            </a:fld>
            <a:endParaRPr lang="en-US"/>
          </a:p>
        </p:txBody>
      </p:sp>
    </p:spTree>
    <p:extLst>
      <p:ext uri="{BB962C8B-B14F-4D97-AF65-F5344CB8AC3E}">
        <p14:creationId xmlns:p14="http://schemas.microsoft.com/office/powerpoint/2010/main" val="1029419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A8415B-F7D3-4555-87CF-5C80129780F5}" type="slidenum">
              <a:rPr lang="en-US" smtClean="0"/>
              <a:t>20</a:t>
            </a:fld>
            <a:endParaRPr lang="en-US"/>
          </a:p>
        </p:txBody>
      </p:sp>
    </p:spTree>
    <p:extLst>
      <p:ext uri="{BB962C8B-B14F-4D97-AF65-F5344CB8AC3E}">
        <p14:creationId xmlns:p14="http://schemas.microsoft.com/office/powerpoint/2010/main" val="9669917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A8415B-F7D3-4555-87CF-5C80129780F5}" type="slidenum">
              <a:rPr lang="en-US" smtClean="0"/>
              <a:t>21</a:t>
            </a:fld>
            <a:endParaRPr lang="en-US"/>
          </a:p>
        </p:txBody>
      </p:sp>
    </p:spTree>
    <p:extLst>
      <p:ext uri="{BB962C8B-B14F-4D97-AF65-F5344CB8AC3E}">
        <p14:creationId xmlns:p14="http://schemas.microsoft.com/office/powerpoint/2010/main" val="18604088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A8415B-F7D3-4555-87CF-5C80129780F5}" type="slidenum">
              <a:rPr lang="en-US" smtClean="0"/>
              <a:t>22</a:t>
            </a:fld>
            <a:endParaRPr lang="en-US"/>
          </a:p>
        </p:txBody>
      </p:sp>
    </p:spTree>
    <p:extLst>
      <p:ext uri="{BB962C8B-B14F-4D97-AF65-F5344CB8AC3E}">
        <p14:creationId xmlns:p14="http://schemas.microsoft.com/office/powerpoint/2010/main" val="4270969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A8415B-F7D3-4555-87CF-5C80129780F5}" type="slidenum">
              <a:rPr lang="en-US" smtClean="0"/>
              <a:t>2</a:t>
            </a:fld>
            <a:endParaRPr lang="en-US"/>
          </a:p>
        </p:txBody>
      </p:sp>
    </p:spTree>
    <p:extLst>
      <p:ext uri="{BB962C8B-B14F-4D97-AF65-F5344CB8AC3E}">
        <p14:creationId xmlns:p14="http://schemas.microsoft.com/office/powerpoint/2010/main" val="38411168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A8415B-F7D3-4555-87CF-5C80129780F5}" type="slidenum">
              <a:rPr lang="en-US" smtClean="0"/>
              <a:t>23</a:t>
            </a:fld>
            <a:endParaRPr lang="en-US"/>
          </a:p>
        </p:txBody>
      </p:sp>
    </p:spTree>
    <p:extLst>
      <p:ext uri="{BB962C8B-B14F-4D97-AF65-F5344CB8AC3E}">
        <p14:creationId xmlns:p14="http://schemas.microsoft.com/office/powerpoint/2010/main" val="38455760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A8415B-F7D3-4555-87CF-5C80129780F5}" type="slidenum">
              <a:rPr lang="en-US" smtClean="0"/>
              <a:t>24</a:t>
            </a:fld>
            <a:endParaRPr lang="en-US"/>
          </a:p>
        </p:txBody>
      </p:sp>
    </p:spTree>
    <p:extLst>
      <p:ext uri="{BB962C8B-B14F-4D97-AF65-F5344CB8AC3E}">
        <p14:creationId xmlns:p14="http://schemas.microsoft.com/office/powerpoint/2010/main" val="12438185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A8415B-F7D3-4555-87CF-5C80129780F5}" type="slidenum">
              <a:rPr lang="en-US" smtClean="0"/>
              <a:t>25</a:t>
            </a:fld>
            <a:endParaRPr lang="en-US"/>
          </a:p>
        </p:txBody>
      </p:sp>
    </p:spTree>
    <p:extLst>
      <p:ext uri="{BB962C8B-B14F-4D97-AF65-F5344CB8AC3E}">
        <p14:creationId xmlns:p14="http://schemas.microsoft.com/office/powerpoint/2010/main" val="41288520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A8415B-F7D3-4555-87CF-5C80129780F5}" type="slidenum">
              <a:rPr lang="en-US" smtClean="0"/>
              <a:t>26</a:t>
            </a:fld>
            <a:endParaRPr lang="en-US"/>
          </a:p>
        </p:txBody>
      </p:sp>
    </p:spTree>
    <p:extLst>
      <p:ext uri="{BB962C8B-B14F-4D97-AF65-F5344CB8AC3E}">
        <p14:creationId xmlns:p14="http://schemas.microsoft.com/office/powerpoint/2010/main" val="14770345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A8415B-F7D3-4555-87CF-5C80129780F5}" type="slidenum">
              <a:rPr lang="en-US" smtClean="0"/>
              <a:t>27</a:t>
            </a:fld>
            <a:endParaRPr lang="en-US"/>
          </a:p>
        </p:txBody>
      </p:sp>
    </p:spTree>
    <p:extLst>
      <p:ext uri="{BB962C8B-B14F-4D97-AF65-F5344CB8AC3E}">
        <p14:creationId xmlns:p14="http://schemas.microsoft.com/office/powerpoint/2010/main" val="7756149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A8415B-F7D3-4555-87CF-5C80129780F5}" type="slidenum">
              <a:rPr lang="en-US" smtClean="0"/>
              <a:t>28</a:t>
            </a:fld>
            <a:endParaRPr lang="en-US"/>
          </a:p>
        </p:txBody>
      </p:sp>
    </p:spTree>
    <p:extLst>
      <p:ext uri="{BB962C8B-B14F-4D97-AF65-F5344CB8AC3E}">
        <p14:creationId xmlns:p14="http://schemas.microsoft.com/office/powerpoint/2010/main" val="8475038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A8415B-F7D3-4555-87CF-5C80129780F5}" type="slidenum">
              <a:rPr lang="en-US" smtClean="0"/>
              <a:t>29</a:t>
            </a:fld>
            <a:endParaRPr lang="en-US"/>
          </a:p>
        </p:txBody>
      </p:sp>
    </p:spTree>
    <p:extLst>
      <p:ext uri="{BB962C8B-B14F-4D97-AF65-F5344CB8AC3E}">
        <p14:creationId xmlns:p14="http://schemas.microsoft.com/office/powerpoint/2010/main" val="15532099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A8415B-F7D3-4555-87CF-5C80129780F5}" type="slidenum">
              <a:rPr lang="en-US" smtClean="0"/>
              <a:t>30</a:t>
            </a:fld>
            <a:endParaRPr lang="en-US"/>
          </a:p>
        </p:txBody>
      </p:sp>
    </p:spTree>
    <p:extLst>
      <p:ext uri="{BB962C8B-B14F-4D97-AF65-F5344CB8AC3E}">
        <p14:creationId xmlns:p14="http://schemas.microsoft.com/office/powerpoint/2010/main" val="37014143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A8415B-F7D3-4555-87CF-5C80129780F5}" type="slidenum">
              <a:rPr lang="en-US" smtClean="0"/>
              <a:t>31</a:t>
            </a:fld>
            <a:endParaRPr lang="en-US"/>
          </a:p>
        </p:txBody>
      </p:sp>
    </p:spTree>
    <p:extLst>
      <p:ext uri="{BB962C8B-B14F-4D97-AF65-F5344CB8AC3E}">
        <p14:creationId xmlns:p14="http://schemas.microsoft.com/office/powerpoint/2010/main" val="34794720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A8415B-F7D3-4555-87CF-5C80129780F5}" type="slidenum">
              <a:rPr lang="en-US" smtClean="0"/>
              <a:t>32</a:t>
            </a:fld>
            <a:endParaRPr lang="en-US"/>
          </a:p>
        </p:txBody>
      </p:sp>
    </p:spTree>
    <p:extLst>
      <p:ext uri="{BB962C8B-B14F-4D97-AF65-F5344CB8AC3E}">
        <p14:creationId xmlns:p14="http://schemas.microsoft.com/office/powerpoint/2010/main" val="1586828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A8415B-F7D3-4555-87CF-5C80129780F5}" type="slidenum">
              <a:rPr lang="en-US" smtClean="0"/>
              <a:t>3</a:t>
            </a:fld>
            <a:endParaRPr lang="en-US"/>
          </a:p>
        </p:txBody>
      </p:sp>
    </p:spTree>
    <p:extLst>
      <p:ext uri="{BB962C8B-B14F-4D97-AF65-F5344CB8AC3E}">
        <p14:creationId xmlns:p14="http://schemas.microsoft.com/office/powerpoint/2010/main" val="36679537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A8415B-F7D3-4555-87CF-5C80129780F5}" type="slidenum">
              <a:rPr lang="en-US" smtClean="0"/>
              <a:t>33</a:t>
            </a:fld>
            <a:endParaRPr lang="en-US"/>
          </a:p>
        </p:txBody>
      </p:sp>
    </p:spTree>
    <p:extLst>
      <p:ext uri="{BB962C8B-B14F-4D97-AF65-F5344CB8AC3E}">
        <p14:creationId xmlns:p14="http://schemas.microsoft.com/office/powerpoint/2010/main" val="33823649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A8415B-F7D3-4555-87CF-5C80129780F5}" type="slidenum">
              <a:rPr lang="en-US" smtClean="0"/>
              <a:t>34</a:t>
            </a:fld>
            <a:endParaRPr lang="en-US"/>
          </a:p>
        </p:txBody>
      </p:sp>
    </p:spTree>
    <p:extLst>
      <p:ext uri="{BB962C8B-B14F-4D97-AF65-F5344CB8AC3E}">
        <p14:creationId xmlns:p14="http://schemas.microsoft.com/office/powerpoint/2010/main" val="5048748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A8415B-F7D3-4555-87CF-5C80129780F5}" type="slidenum">
              <a:rPr lang="en-US" smtClean="0"/>
              <a:t>35</a:t>
            </a:fld>
            <a:endParaRPr lang="en-US"/>
          </a:p>
        </p:txBody>
      </p:sp>
    </p:spTree>
    <p:extLst>
      <p:ext uri="{BB962C8B-B14F-4D97-AF65-F5344CB8AC3E}">
        <p14:creationId xmlns:p14="http://schemas.microsoft.com/office/powerpoint/2010/main" val="21232274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A8415B-F7D3-4555-87CF-5C80129780F5}" type="slidenum">
              <a:rPr lang="en-US" smtClean="0"/>
              <a:t>36</a:t>
            </a:fld>
            <a:endParaRPr lang="en-US"/>
          </a:p>
        </p:txBody>
      </p:sp>
    </p:spTree>
    <p:extLst>
      <p:ext uri="{BB962C8B-B14F-4D97-AF65-F5344CB8AC3E}">
        <p14:creationId xmlns:p14="http://schemas.microsoft.com/office/powerpoint/2010/main" val="21702998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A8415B-F7D3-4555-87CF-5C80129780F5}" type="slidenum">
              <a:rPr lang="en-US" smtClean="0"/>
              <a:t>37</a:t>
            </a:fld>
            <a:endParaRPr lang="en-US"/>
          </a:p>
        </p:txBody>
      </p:sp>
    </p:spTree>
    <p:extLst>
      <p:ext uri="{BB962C8B-B14F-4D97-AF65-F5344CB8AC3E}">
        <p14:creationId xmlns:p14="http://schemas.microsoft.com/office/powerpoint/2010/main" val="1744534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A8415B-F7D3-4555-87CF-5C80129780F5}" type="slidenum">
              <a:rPr lang="en-US" smtClean="0"/>
              <a:t>38</a:t>
            </a:fld>
            <a:endParaRPr lang="en-US"/>
          </a:p>
        </p:txBody>
      </p:sp>
    </p:spTree>
    <p:extLst>
      <p:ext uri="{BB962C8B-B14F-4D97-AF65-F5344CB8AC3E}">
        <p14:creationId xmlns:p14="http://schemas.microsoft.com/office/powerpoint/2010/main" val="39688702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A8415B-F7D3-4555-87CF-5C80129780F5}" type="slidenum">
              <a:rPr lang="en-US" smtClean="0"/>
              <a:t>39</a:t>
            </a:fld>
            <a:endParaRPr lang="en-US"/>
          </a:p>
        </p:txBody>
      </p:sp>
    </p:spTree>
    <p:extLst>
      <p:ext uri="{BB962C8B-B14F-4D97-AF65-F5344CB8AC3E}">
        <p14:creationId xmlns:p14="http://schemas.microsoft.com/office/powerpoint/2010/main" val="10294194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A8415B-F7D3-4555-87CF-5C80129780F5}" type="slidenum">
              <a:rPr lang="en-US" smtClean="0"/>
              <a:t>40</a:t>
            </a:fld>
            <a:endParaRPr lang="en-US"/>
          </a:p>
        </p:txBody>
      </p:sp>
    </p:spTree>
    <p:extLst>
      <p:ext uri="{BB962C8B-B14F-4D97-AF65-F5344CB8AC3E}">
        <p14:creationId xmlns:p14="http://schemas.microsoft.com/office/powerpoint/2010/main" val="25311710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A8415B-F7D3-4555-87CF-5C80129780F5}" type="slidenum">
              <a:rPr lang="en-US" smtClean="0"/>
              <a:t>41</a:t>
            </a:fld>
            <a:endParaRPr lang="en-US"/>
          </a:p>
        </p:txBody>
      </p:sp>
    </p:spTree>
    <p:extLst>
      <p:ext uri="{BB962C8B-B14F-4D97-AF65-F5344CB8AC3E}">
        <p14:creationId xmlns:p14="http://schemas.microsoft.com/office/powerpoint/2010/main" val="20726691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A8415B-F7D3-4555-87CF-5C80129780F5}" type="slidenum">
              <a:rPr lang="en-US" smtClean="0"/>
              <a:t>42</a:t>
            </a:fld>
            <a:endParaRPr lang="en-US"/>
          </a:p>
        </p:txBody>
      </p:sp>
    </p:spTree>
    <p:extLst>
      <p:ext uri="{BB962C8B-B14F-4D97-AF65-F5344CB8AC3E}">
        <p14:creationId xmlns:p14="http://schemas.microsoft.com/office/powerpoint/2010/main" val="4163123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A8415B-F7D3-4555-87CF-5C80129780F5}" type="slidenum">
              <a:rPr lang="en-US" smtClean="0"/>
              <a:t>5</a:t>
            </a:fld>
            <a:endParaRPr lang="en-US"/>
          </a:p>
        </p:txBody>
      </p:sp>
    </p:spTree>
    <p:extLst>
      <p:ext uri="{BB962C8B-B14F-4D97-AF65-F5344CB8AC3E}">
        <p14:creationId xmlns:p14="http://schemas.microsoft.com/office/powerpoint/2010/main" val="4853605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A8415B-F7D3-4555-87CF-5C80129780F5}" type="slidenum">
              <a:rPr lang="en-US" smtClean="0"/>
              <a:t>43</a:t>
            </a:fld>
            <a:endParaRPr lang="en-US"/>
          </a:p>
        </p:txBody>
      </p:sp>
    </p:spTree>
    <p:extLst>
      <p:ext uri="{BB962C8B-B14F-4D97-AF65-F5344CB8AC3E}">
        <p14:creationId xmlns:p14="http://schemas.microsoft.com/office/powerpoint/2010/main" val="34818501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A8415B-F7D3-4555-87CF-5C80129780F5}" type="slidenum">
              <a:rPr lang="en-US" smtClean="0"/>
              <a:t>44</a:t>
            </a:fld>
            <a:endParaRPr lang="en-US"/>
          </a:p>
        </p:txBody>
      </p:sp>
    </p:spTree>
    <p:extLst>
      <p:ext uri="{BB962C8B-B14F-4D97-AF65-F5344CB8AC3E}">
        <p14:creationId xmlns:p14="http://schemas.microsoft.com/office/powerpoint/2010/main" val="5894533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A8415B-F7D3-4555-87CF-5C80129780F5}" type="slidenum">
              <a:rPr lang="en-US" smtClean="0"/>
              <a:t>45</a:t>
            </a:fld>
            <a:endParaRPr lang="en-US"/>
          </a:p>
        </p:txBody>
      </p:sp>
    </p:spTree>
    <p:extLst>
      <p:ext uri="{BB962C8B-B14F-4D97-AF65-F5344CB8AC3E}">
        <p14:creationId xmlns:p14="http://schemas.microsoft.com/office/powerpoint/2010/main" val="18355554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A8415B-F7D3-4555-87CF-5C80129780F5}" type="slidenum">
              <a:rPr lang="en-US" smtClean="0"/>
              <a:t>46</a:t>
            </a:fld>
            <a:endParaRPr lang="en-US"/>
          </a:p>
        </p:txBody>
      </p:sp>
    </p:spTree>
    <p:extLst>
      <p:ext uri="{BB962C8B-B14F-4D97-AF65-F5344CB8AC3E}">
        <p14:creationId xmlns:p14="http://schemas.microsoft.com/office/powerpoint/2010/main" val="27445421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A8415B-F7D3-4555-87CF-5C80129780F5}" type="slidenum">
              <a:rPr lang="en-US" smtClean="0"/>
              <a:t>47</a:t>
            </a:fld>
            <a:endParaRPr lang="en-US"/>
          </a:p>
        </p:txBody>
      </p:sp>
    </p:spTree>
    <p:extLst>
      <p:ext uri="{BB962C8B-B14F-4D97-AF65-F5344CB8AC3E}">
        <p14:creationId xmlns:p14="http://schemas.microsoft.com/office/powerpoint/2010/main" val="12978112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A8415B-F7D3-4555-87CF-5C80129780F5}" type="slidenum">
              <a:rPr lang="en-US" smtClean="0"/>
              <a:t>48</a:t>
            </a:fld>
            <a:endParaRPr lang="en-US"/>
          </a:p>
        </p:txBody>
      </p:sp>
    </p:spTree>
    <p:extLst>
      <p:ext uri="{BB962C8B-B14F-4D97-AF65-F5344CB8AC3E}">
        <p14:creationId xmlns:p14="http://schemas.microsoft.com/office/powerpoint/2010/main" val="10404554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A8415B-F7D3-4555-87CF-5C80129780F5}" type="slidenum">
              <a:rPr lang="en-US" smtClean="0"/>
              <a:t>49</a:t>
            </a:fld>
            <a:endParaRPr lang="en-US"/>
          </a:p>
        </p:txBody>
      </p:sp>
    </p:spTree>
    <p:extLst>
      <p:ext uri="{BB962C8B-B14F-4D97-AF65-F5344CB8AC3E}">
        <p14:creationId xmlns:p14="http://schemas.microsoft.com/office/powerpoint/2010/main" val="3304358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A8415B-F7D3-4555-87CF-5C80129780F5}" type="slidenum">
              <a:rPr lang="en-US" smtClean="0"/>
              <a:t>50</a:t>
            </a:fld>
            <a:endParaRPr lang="en-US"/>
          </a:p>
        </p:txBody>
      </p:sp>
    </p:spTree>
    <p:extLst>
      <p:ext uri="{BB962C8B-B14F-4D97-AF65-F5344CB8AC3E}">
        <p14:creationId xmlns:p14="http://schemas.microsoft.com/office/powerpoint/2010/main" val="38695070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A8415B-F7D3-4555-87CF-5C80129780F5}" type="slidenum">
              <a:rPr lang="en-US" smtClean="0"/>
              <a:t>51</a:t>
            </a:fld>
            <a:endParaRPr lang="en-US"/>
          </a:p>
        </p:txBody>
      </p:sp>
    </p:spTree>
    <p:extLst>
      <p:ext uri="{BB962C8B-B14F-4D97-AF65-F5344CB8AC3E}">
        <p14:creationId xmlns:p14="http://schemas.microsoft.com/office/powerpoint/2010/main" val="28825310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A8415B-F7D3-4555-87CF-5C80129780F5}" type="slidenum">
              <a:rPr lang="en-US" smtClean="0"/>
              <a:t>52</a:t>
            </a:fld>
            <a:endParaRPr lang="en-US"/>
          </a:p>
        </p:txBody>
      </p:sp>
    </p:spTree>
    <p:extLst>
      <p:ext uri="{BB962C8B-B14F-4D97-AF65-F5344CB8AC3E}">
        <p14:creationId xmlns:p14="http://schemas.microsoft.com/office/powerpoint/2010/main" val="238801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A8415B-F7D3-4555-87CF-5C80129780F5}" type="slidenum">
              <a:rPr lang="en-US" smtClean="0"/>
              <a:t>6</a:t>
            </a:fld>
            <a:endParaRPr lang="en-US"/>
          </a:p>
        </p:txBody>
      </p:sp>
    </p:spTree>
    <p:extLst>
      <p:ext uri="{BB962C8B-B14F-4D97-AF65-F5344CB8AC3E}">
        <p14:creationId xmlns:p14="http://schemas.microsoft.com/office/powerpoint/2010/main" val="12075686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A8415B-F7D3-4555-87CF-5C80129780F5}" type="slidenum">
              <a:rPr lang="en-US" smtClean="0"/>
              <a:t>53</a:t>
            </a:fld>
            <a:endParaRPr lang="en-US"/>
          </a:p>
        </p:txBody>
      </p:sp>
    </p:spTree>
    <p:extLst>
      <p:ext uri="{BB962C8B-B14F-4D97-AF65-F5344CB8AC3E}">
        <p14:creationId xmlns:p14="http://schemas.microsoft.com/office/powerpoint/2010/main" val="26161501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A8415B-F7D3-4555-87CF-5C80129780F5}" type="slidenum">
              <a:rPr lang="en-US" smtClean="0"/>
              <a:t>54</a:t>
            </a:fld>
            <a:endParaRPr lang="en-US"/>
          </a:p>
        </p:txBody>
      </p:sp>
    </p:spTree>
    <p:extLst>
      <p:ext uri="{BB962C8B-B14F-4D97-AF65-F5344CB8AC3E}">
        <p14:creationId xmlns:p14="http://schemas.microsoft.com/office/powerpoint/2010/main" val="42530443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A8415B-F7D3-4555-87CF-5C80129780F5}" type="slidenum">
              <a:rPr lang="en-US" smtClean="0"/>
              <a:t>55</a:t>
            </a:fld>
            <a:endParaRPr lang="en-US"/>
          </a:p>
        </p:txBody>
      </p:sp>
    </p:spTree>
    <p:extLst>
      <p:ext uri="{BB962C8B-B14F-4D97-AF65-F5344CB8AC3E}">
        <p14:creationId xmlns:p14="http://schemas.microsoft.com/office/powerpoint/2010/main" val="15424564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A8415B-F7D3-4555-87CF-5C80129780F5}" type="slidenum">
              <a:rPr lang="en-US" smtClean="0"/>
              <a:t>56</a:t>
            </a:fld>
            <a:endParaRPr lang="en-US"/>
          </a:p>
        </p:txBody>
      </p:sp>
    </p:spTree>
    <p:extLst>
      <p:ext uri="{BB962C8B-B14F-4D97-AF65-F5344CB8AC3E}">
        <p14:creationId xmlns:p14="http://schemas.microsoft.com/office/powerpoint/2010/main" val="41944625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A8415B-F7D3-4555-87CF-5C80129780F5}" type="slidenum">
              <a:rPr lang="en-US" smtClean="0"/>
              <a:t>57</a:t>
            </a:fld>
            <a:endParaRPr lang="en-US"/>
          </a:p>
        </p:txBody>
      </p:sp>
    </p:spTree>
    <p:extLst>
      <p:ext uri="{BB962C8B-B14F-4D97-AF65-F5344CB8AC3E}">
        <p14:creationId xmlns:p14="http://schemas.microsoft.com/office/powerpoint/2010/main" val="41614293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A8415B-F7D3-4555-87CF-5C80129780F5}" type="slidenum">
              <a:rPr lang="en-US" smtClean="0"/>
              <a:t>58</a:t>
            </a:fld>
            <a:endParaRPr lang="en-US"/>
          </a:p>
        </p:txBody>
      </p:sp>
    </p:spTree>
    <p:extLst>
      <p:ext uri="{BB962C8B-B14F-4D97-AF65-F5344CB8AC3E}">
        <p14:creationId xmlns:p14="http://schemas.microsoft.com/office/powerpoint/2010/main" val="2323146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A8415B-F7D3-4555-87CF-5C80129780F5}" type="slidenum">
              <a:rPr lang="en-US" smtClean="0"/>
              <a:t>59</a:t>
            </a:fld>
            <a:endParaRPr lang="en-US"/>
          </a:p>
        </p:txBody>
      </p:sp>
    </p:spTree>
    <p:extLst>
      <p:ext uri="{BB962C8B-B14F-4D97-AF65-F5344CB8AC3E}">
        <p14:creationId xmlns:p14="http://schemas.microsoft.com/office/powerpoint/2010/main" val="22730478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A8415B-F7D3-4555-87CF-5C80129780F5}" type="slidenum">
              <a:rPr lang="en-US" smtClean="0"/>
              <a:t>60</a:t>
            </a:fld>
            <a:endParaRPr lang="en-US"/>
          </a:p>
        </p:txBody>
      </p:sp>
    </p:spTree>
    <p:extLst>
      <p:ext uri="{BB962C8B-B14F-4D97-AF65-F5344CB8AC3E}">
        <p14:creationId xmlns:p14="http://schemas.microsoft.com/office/powerpoint/2010/main" val="3050059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A8415B-F7D3-4555-87CF-5C80129780F5}" type="slidenum">
              <a:rPr lang="en-US" smtClean="0"/>
              <a:t>7</a:t>
            </a:fld>
            <a:endParaRPr lang="en-US"/>
          </a:p>
        </p:txBody>
      </p:sp>
    </p:spTree>
    <p:extLst>
      <p:ext uri="{BB962C8B-B14F-4D97-AF65-F5344CB8AC3E}">
        <p14:creationId xmlns:p14="http://schemas.microsoft.com/office/powerpoint/2010/main" val="3086009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A8415B-F7D3-4555-87CF-5C80129780F5}" type="slidenum">
              <a:rPr lang="en-US" smtClean="0"/>
              <a:t>8</a:t>
            </a:fld>
            <a:endParaRPr lang="en-US"/>
          </a:p>
        </p:txBody>
      </p:sp>
    </p:spTree>
    <p:extLst>
      <p:ext uri="{BB962C8B-B14F-4D97-AF65-F5344CB8AC3E}">
        <p14:creationId xmlns:p14="http://schemas.microsoft.com/office/powerpoint/2010/main" val="2430696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A8415B-F7D3-4555-87CF-5C80129780F5}" type="slidenum">
              <a:rPr lang="en-US" smtClean="0"/>
              <a:t>9</a:t>
            </a:fld>
            <a:endParaRPr lang="en-US"/>
          </a:p>
        </p:txBody>
      </p:sp>
    </p:spTree>
    <p:extLst>
      <p:ext uri="{BB962C8B-B14F-4D97-AF65-F5344CB8AC3E}">
        <p14:creationId xmlns:p14="http://schemas.microsoft.com/office/powerpoint/2010/main" val="2728969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A8415B-F7D3-4555-87CF-5C80129780F5}" type="slidenum">
              <a:rPr lang="en-US" smtClean="0"/>
              <a:t>11</a:t>
            </a:fld>
            <a:endParaRPr lang="en-US"/>
          </a:p>
        </p:txBody>
      </p:sp>
    </p:spTree>
    <p:extLst>
      <p:ext uri="{BB962C8B-B14F-4D97-AF65-F5344CB8AC3E}">
        <p14:creationId xmlns:p14="http://schemas.microsoft.com/office/powerpoint/2010/main" val="2859833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486132A1-96AE-46DC-AF95-286362E7A9E7}" type="datetimeFigureOut">
              <a:rPr lang="en-US" smtClean="0"/>
              <a:t>2/14/2022</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A249DF92-202D-442B-84E7-C2FF71A76BAE}"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86132A1-96AE-46DC-AF95-286362E7A9E7}" type="datetimeFigureOut">
              <a:rPr lang="en-US" smtClean="0"/>
              <a:t>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9DF92-202D-442B-84E7-C2FF71A76BA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86132A1-96AE-46DC-AF95-286362E7A9E7}" type="datetimeFigureOut">
              <a:rPr lang="en-US" smtClean="0"/>
              <a:t>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9DF92-202D-442B-84E7-C2FF71A76BA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86132A1-96AE-46DC-AF95-286362E7A9E7}" type="datetimeFigureOut">
              <a:rPr lang="en-US" smtClean="0"/>
              <a:t>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9DF92-202D-442B-84E7-C2FF71A76BA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486132A1-96AE-46DC-AF95-286362E7A9E7}" type="datetimeFigureOut">
              <a:rPr lang="en-US" smtClean="0"/>
              <a:t>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9DF92-202D-442B-84E7-C2FF71A76BAE}"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86132A1-96AE-46DC-AF95-286362E7A9E7}" type="datetimeFigureOut">
              <a:rPr lang="en-US" smtClean="0"/>
              <a:t>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49DF92-202D-442B-84E7-C2FF71A76BA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486132A1-96AE-46DC-AF95-286362E7A9E7}" type="datetimeFigureOut">
              <a:rPr lang="en-US" smtClean="0"/>
              <a:t>2/14/2022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49DF92-202D-442B-84E7-C2FF71A76BA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486132A1-96AE-46DC-AF95-286362E7A9E7}" type="datetimeFigureOut">
              <a:rPr lang="en-US" smtClean="0"/>
              <a:t>2/14/2022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49DF92-202D-442B-84E7-C2FF71A76BA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6132A1-96AE-46DC-AF95-286362E7A9E7}" type="datetimeFigureOut">
              <a:rPr lang="en-US" smtClean="0"/>
              <a:t>2/14/2022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49DF92-202D-442B-84E7-C2FF71A76BA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86132A1-96AE-46DC-AF95-286362E7A9E7}" type="datetimeFigureOut">
              <a:rPr lang="en-US" smtClean="0"/>
              <a:t>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49DF92-202D-442B-84E7-C2FF71A76BA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486132A1-96AE-46DC-AF95-286362E7A9E7}" type="datetimeFigureOut">
              <a:rPr lang="en-US" smtClean="0"/>
              <a:t>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A249DF92-202D-442B-84E7-C2FF71A76BAE}"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86132A1-96AE-46DC-AF95-286362E7A9E7}" type="datetimeFigureOut">
              <a:rPr lang="en-US" smtClean="0"/>
              <a:t>2/14/2022</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249DF92-202D-442B-84E7-C2FF71A76BAE}"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mailto:manuel.flores@texasagriculture.gov" TargetMode="External"/><Relationship Id="rId2" Type="http://schemas.openxmlformats.org/officeDocument/2006/relationships/hyperlink" Target="mailto:aditi.Chaphekar@texasagriculture.gov" TargetMode="External"/><Relationship Id="rId1" Type="http://schemas.openxmlformats.org/officeDocument/2006/relationships/slideLayout" Target="../slideLayouts/slideLayout2.xml"/><Relationship Id="rId6" Type="http://schemas.openxmlformats.org/officeDocument/2006/relationships/hyperlink" Target="mailto:patricia.leClar@texasagriculture.gov" TargetMode="External"/><Relationship Id="rId5" Type="http://schemas.openxmlformats.org/officeDocument/2006/relationships/hyperlink" Target="mailto:tracy.whitehead@texasagriculture.gov" TargetMode="External"/><Relationship Id="rId4" Type="http://schemas.openxmlformats.org/officeDocument/2006/relationships/hyperlink" Target="mailto:angela.Hodapp@texasagriculture.gov"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mailto:glenda.wernli@texasagriculture.gov"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mailto:corey.deleon@texasagriculture.gov" TargetMode="External"/><Relationship Id="rId4" Type="http://schemas.openxmlformats.org/officeDocument/2006/relationships/hyperlink" Target="mailto:matt.mcelhaney@texasagriculture.gov"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mailto:CommodityOperations@texasagriculture.gov"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www.ascr.usda.gov/complaint_filing_cust.html" TargetMode="External"/><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hyperlink" Target="mailto:program.intake@usda.gov"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19200"/>
            <a:ext cx="7772400" cy="2514600"/>
          </a:xfrm>
        </p:spPr>
        <p:txBody>
          <a:bodyPr>
            <a:normAutofit/>
          </a:bodyPr>
          <a:lstStyle/>
          <a:p>
            <a:pPr algn="l"/>
            <a:r>
              <a:rPr lang="en-US" sz="4000" dirty="0"/>
              <a:t>CEs participating with “Pre-plate” Processors (</a:t>
            </a:r>
            <a:r>
              <a:rPr lang="en-US" sz="3200" dirty="0"/>
              <a:t>vended meals/catering companies</a:t>
            </a:r>
            <a:r>
              <a:rPr lang="en-US" sz="4000" dirty="0"/>
              <a:t>)</a:t>
            </a:r>
          </a:p>
        </p:txBody>
      </p:sp>
      <p:sp>
        <p:nvSpPr>
          <p:cNvPr id="3" name="Subtitle 2"/>
          <p:cNvSpPr>
            <a:spLocks noGrp="1"/>
          </p:cNvSpPr>
          <p:nvPr>
            <p:ph type="subTitle" idx="1"/>
          </p:nvPr>
        </p:nvSpPr>
        <p:spPr>
          <a:xfrm>
            <a:off x="533400" y="4419600"/>
            <a:ext cx="7854696" cy="1752600"/>
          </a:xfrm>
        </p:spPr>
        <p:txBody>
          <a:bodyPr>
            <a:normAutofit/>
          </a:bodyPr>
          <a:lstStyle/>
          <a:p>
            <a:pPr algn="l"/>
            <a:endParaRPr lang="en-US" dirty="0"/>
          </a:p>
          <a:p>
            <a:pPr algn="l"/>
            <a:endParaRPr lang="en-US" dirty="0"/>
          </a:p>
          <a:p>
            <a:pPr algn="l"/>
            <a:r>
              <a:rPr lang="en-US" dirty="0"/>
              <a:t>Presented by TDA</a:t>
            </a:r>
          </a:p>
        </p:txBody>
      </p:sp>
    </p:spTree>
    <p:extLst>
      <p:ext uri="{BB962C8B-B14F-4D97-AF65-F5344CB8AC3E}">
        <p14:creationId xmlns:p14="http://schemas.microsoft.com/office/powerpoint/2010/main" val="1666112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15352-18B9-40AD-B21F-0BD55743888D}"/>
              </a:ext>
            </a:extLst>
          </p:cNvPr>
          <p:cNvSpPr>
            <a:spLocks noGrp="1"/>
          </p:cNvSpPr>
          <p:nvPr>
            <p:ph type="title"/>
          </p:nvPr>
        </p:nvSpPr>
        <p:spPr>
          <a:xfrm>
            <a:off x="480874" y="228600"/>
            <a:ext cx="8229600" cy="1237488"/>
          </a:xfrm>
        </p:spPr>
        <p:txBody>
          <a:bodyPr/>
          <a:lstStyle/>
          <a:p>
            <a:r>
              <a:rPr lang="en-US" dirty="0"/>
              <a:t>Overview, cont.:</a:t>
            </a:r>
          </a:p>
        </p:txBody>
      </p:sp>
      <p:sp>
        <p:nvSpPr>
          <p:cNvPr id="3" name="Content Placeholder 2">
            <a:extLst>
              <a:ext uri="{FF2B5EF4-FFF2-40B4-BE49-F238E27FC236}">
                <a16:creationId xmlns:a16="http://schemas.microsoft.com/office/drawing/2014/main" id="{C87A1E0C-C4C3-4463-9921-AB6EDEE65EF7}"/>
              </a:ext>
            </a:extLst>
          </p:cNvPr>
          <p:cNvSpPr>
            <a:spLocks noGrp="1"/>
          </p:cNvSpPr>
          <p:nvPr>
            <p:ph idx="1"/>
          </p:nvPr>
        </p:nvSpPr>
        <p:spPr/>
        <p:txBody>
          <a:bodyPr/>
          <a:lstStyle/>
          <a:p>
            <a:r>
              <a:rPr lang="en-US" dirty="0"/>
              <a:t>TDA will set up the processors in TX-UNPS, along with their reduced list of approved USDA Foods.</a:t>
            </a:r>
          </a:p>
          <a:p>
            <a:endParaRPr lang="en-US" dirty="0"/>
          </a:p>
          <a:p>
            <a:r>
              <a:rPr lang="en-US" dirty="0"/>
              <a:t>TDA will set up the processing surveys as “Non Coop Proc Sch” in TX-UNPS.</a:t>
            </a:r>
          </a:p>
          <a:p>
            <a:endParaRPr lang="en-US" dirty="0"/>
          </a:p>
          <a:p>
            <a:r>
              <a:rPr lang="en-US" b="1" dirty="0">
                <a:solidFill>
                  <a:srgbClr val="FF0000"/>
                </a:solidFill>
              </a:rPr>
              <a:t>Due date for the initial processing surveys for the new PY is COB on or around March 1 each year</a:t>
            </a:r>
            <a:r>
              <a:rPr lang="en-US" dirty="0"/>
              <a:t>.</a:t>
            </a:r>
          </a:p>
          <a:p>
            <a:endParaRPr lang="en-US" dirty="0"/>
          </a:p>
        </p:txBody>
      </p:sp>
    </p:spTree>
    <p:extLst>
      <p:ext uri="{BB962C8B-B14F-4D97-AF65-F5344CB8AC3E}">
        <p14:creationId xmlns:p14="http://schemas.microsoft.com/office/powerpoint/2010/main" val="785389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a:t>Overview, cont.:</a:t>
            </a:r>
          </a:p>
        </p:txBody>
      </p:sp>
      <p:sp>
        <p:nvSpPr>
          <p:cNvPr id="3" name="Content Placeholder 2"/>
          <p:cNvSpPr>
            <a:spLocks noGrp="1"/>
          </p:cNvSpPr>
          <p:nvPr>
            <p:ph idx="1"/>
          </p:nvPr>
        </p:nvSpPr>
        <p:spPr>
          <a:xfrm>
            <a:off x="457200" y="1600200"/>
            <a:ext cx="8229600" cy="4724400"/>
          </a:xfrm>
        </p:spPr>
        <p:txBody>
          <a:bodyPr>
            <a:normAutofit fontScale="85000" lnSpcReduction="20000"/>
          </a:bodyPr>
          <a:lstStyle/>
          <a:p>
            <a:r>
              <a:rPr lang="en-US" sz="2800" u="sng" dirty="0"/>
              <a:t>The DoD Fresh Fruits &amp; Vegetables pilot program</a:t>
            </a:r>
            <a:r>
              <a:rPr lang="en-US" sz="2800" dirty="0"/>
              <a:t>: DoD vendors can deliver produce directly to the pre-plate processors destination with-in the respective DoD zone in Texas.</a:t>
            </a:r>
          </a:p>
          <a:p>
            <a:pPr lvl="1"/>
            <a:r>
              <a:rPr lang="en-US" dirty="0"/>
              <a:t>CEs have the option to participate with DoD FFV as direct shipments to their site(s), but CEs must be able to handle the produce according to health codes.  </a:t>
            </a:r>
          </a:p>
          <a:p>
            <a:pPr marL="0" indent="0">
              <a:buNone/>
            </a:pPr>
            <a:endParaRPr lang="en-US" dirty="0"/>
          </a:p>
          <a:p>
            <a:r>
              <a:rPr lang="en-US" sz="2800" dirty="0"/>
              <a:t>If participating with the DoD FFV pilot program, commitments to Regular (brown box) USDA Foods should not compete with produce ordered through DoD FFV.</a:t>
            </a:r>
          </a:p>
          <a:p>
            <a:pPr marL="0" indent="0">
              <a:buNone/>
            </a:pPr>
            <a:endParaRPr lang="en-US" dirty="0"/>
          </a:p>
          <a:p>
            <a:r>
              <a:rPr lang="en-US" sz="2800" b="1" dirty="0">
                <a:solidFill>
                  <a:srgbClr val="FF0000"/>
                </a:solidFill>
              </a:rPr>
              <a:t>Deadline to select DoD FFV for the new PY is COB on or around February 1 each year</a:t>
            </a:r>
            <a:r>
              <a:rPr lang="en-US" sz="2800" dirty="0"/>
              <a:t>.</a:t>
            </a:r>
          </a:p>
          <a:p>
            <a:endParaRPr lang="en-US" dirty="0"/>
          </a:p>
        </p:txBody>
      </p:sp>
    </p:spTree>
    <p:extLst>
      <p:ext uri="{BB962C8B-B14F-4D97-AF65-F5344CB8AC3E}">
        <p14:creationId xmlns:p14="http://schemas.microsoft.com/office/powerpoint/2010/main" val="1391337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C7786-A1D1-4FBC-9FF9-1514A66AA929}"/>
              </a:ext>
            </a:extLst>
          </p:cNvPr>
          <p:cNvSpPr>
            <a:spLocks noGrp="1"/>
          </p:cNvSpPr>
          <p:nvPr>
            <p:ph type="title"/>
          </p:nvPr>
        </p:nvSpPr>
        <p:spPr>
          <a:xfrm>
            <a:off x="473476" y="381000"/>
            <a:ext cx="8229600" cy="1143000"/>
          </a:xfrm>
        </p:spPr>
        <p:txBody>
          <a:bodyPr/>
          <a:lstStyle/>
          <a:p>
            <a:r>
              <a:rPr lang="en-US" dirty="0"/>
              <a:t>Overview, cont.:</a:t>
            </a:r>
          </a:p>
        </p:txBody>
      </p:sp>
      <p:sp>
        <p:nvSpPr>
          <p:cNvPr id="3" name="Content Placeholder 2">
            <a:extLst>
              <a:ext uri="{FF2B5EF4-FFF2-40B4-BE49-F238E27FC236}">
                <a16:creationId xmlns:a16="http://schemas.microsoft.com/office/drawing/2014/main" id="{7E43B735-B431-47A3-B2BF-633663EEF78E}"/>
              </a:ext>
            </a:extLst>
          </p:cNvPr>
          <p:cNvSpPr>
            <a:spLocks noGrp="1"/>
          </p:cNvSpPr>
          <p:nvPr>
            <p:ph idx="1"/>
          </p:nvPr>
        </p:nvSpPr>
        <p:spPr>
          <a:xfrm>
            <a:off x="457200" y="1676400"/>
            <a:ext cx="8229600" cy="4648200"/>
          </a:xfrm>
        </p:spPr>
        <p:txBody>
          <a:bodyPr>
            <a:normAutofit fontScale="92500"/>
          </a:bodyPr>
          <a:lstStyle/>
          <a:p>
            <a:r>
              <a:rPr lang="en-US" dirty="0"/>
              <a:t>CEs participating with the DoD FFV Pilot Program with deliveries to pre-plate processors or the regular DoD FFV program as direct deliveries can enter $1 as the Processing Reserved amount as a place holder and save in the Contracting Entities Update Information module.</a:t>
            </a:r>
          </a:p>
          <a:p>
            <a:pPr lvl="1"/>
            <a:r>
              <a:rPr lang="en-US" dirty="0"/>
              <a:t>This will ensure a maximum Entitlement allocation percentage from the over-all participants for this program.</a:t>
            </a:r>
          </a:p>
          <a:p>
            <a:pPr marL="393192" lvl="1" indent="0">
              <a:buNone/>
            </a:pPr>
            <a:endParaRPr lang="en-US" dirty="0"/>
          </a:p>
          <a:p>
            <a:r>
              <a:rPr lang="en-US" dirty="0"/>
              <a:t>Once the DoD FFV allocation is complete, CEs can then revise the Processing Reserved amount from $1 to the remaining Entitlement Available.</a:t>
            </a:r>
          </a:p>
        </p:txBody>
      </p:sp>
    </p:spTree>
    <p:extLst>
      <p:ext uri="{BB962C8B-B14F-4D97-AF65-F5344CB8AC3E}">
        <p14:creationId xmlns:p14="http://schemas.microsoft.com/office/powerpoint/2010/main" val="3504001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210312"/>
          </a:xfrm>
        </p:spPr>
        <p:txBody>
          <a:bodyPr>
            <a:normAutofit fontScale="90000"/>
          </a:bodyPr>
          <a:lstStyle/>
          <a:p>
            <a:endParaRPr lang="en-US" dirty="0"/>
          </a:p>
        </p:txBody>
      </p:sp>
      <p:sp>
        <p:nvSpPr>
          <p:cNvPr id="3" name="Content Placeholder 2"/>
          <p:cNvSpPr>
            <a:spLocks noGrp="1"/>
          </p:cNvSpPr>
          <p:nvPr>
            <p:ph idx="1"/>
          </p:nvPr>
        </p:nvSpPr>
        <p:spPr/>
        <p:txBody>
          <a:bodyPr>
            <a:normAutofit/>
          </a:bodyPr>
          <a:lstStyle/>
          <a:p>
            <a:pPr marL="0" indent="0">
              <a:buNone/>
            </a:pPr>
            <a:r>
              <a:rPr lang="en-US" sz="6000" dirty="0"/>
              <a:t>The FDP Contract</a:t>
            </a:r>
          </a:p>
        </p:txBody>
      </p:sp>
    </p:spTree>
    <p:extLst>
      <p:ext uri="{BB962C8B-B14F-4D97-AF65-F5344CB8AC3E}">
        <p14:creationId xmlns:p14="http://schemas.microsoft.com/office/powerpoint/2010/main" val="259160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algn="l"/>
            <a:r>
              <a:rPr lang="en-US" dirty="0"/>
              <a:t>The FDP Contract:</a:t>
            </a:r>
          </a:p>
        </p:txBody>
      </p:sp>
      <p:pic>
        <p:nvPicPr>
          <p:cNvPr id="717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4989" t="7947" r="65409" b="2977"/>
          <a:stretch/>
        </p:blipFill>
        <p:spPr bwMode="auto">
          <a:xfrm>
            <a:off x="2514600" y="1828800"/>
            <a:ext cx="3643224" cy="4786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7200" y="1295400"/>
            <a:ext cx="7620000" cy="369332"/>
          </a:xfrm>
          <a:prstGeom prst="rect">
            <a:avLst/>
          </a:prstGeom>
          <a:noFill/>
        </p:spPr>
        <p:txBody>
          <a:bodyPr wrap="square" rtlCol="0">
            <a:spAutoFit/>
          </a:bodyPr>
          <a:lstStyle/>
          <a:p>
            <a:r>
              <a:rPr lang="en-US" dirty="0"/>
              <a:t>Access TX-UNPS, then Log in with User Id and Password:</a:t>
            </a:r>
          </a:p>
        </p:txBody>
      </p:sp>
      <p:sp>
        <p:nvSpPr>
          <p:cNvPr id="3" name="Oval 2"/>
          <p:cNvSpPr/>
          <p:nvPr/>
        </p:nvSpPr>
        <p:spPr>
          <a:xfrm>
            <a:off x="2667000" y="2514600"/>
            <a:ext cx="9144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1828800" y="2667000"/>
            <a:ext cx="685800"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25613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t>The FDP Contract :</a:t>
            </a:r>
          </a:p>
        </p:txBody>
      </p:sp>
      <p:pic>
        <p:nvPicPr>
          <p:cNvPr id="4" name="Content Placeholder 3"/>
          <p:cNvPicPr>
            <a:picLocks noGrp="1"/>
          </p:cNvPicPr>
          <p:nvPr>
            <p:ph idx="1"/>
          </p:nvPr>
        </p:nvPicPr>
        <p:blipFill rotWithShape="1">
          <a:blip r:embed="rId3"/>
          <a:srcRect l="64780" t="6115" r="15409" b="34253"/>
          <a:stretch/>
        </p:blipFill>
        <p:spPr>
          <a:xfrm>
            <a:off x="2133600" y="2057400"/>
            <a:ext cx="5181600" cy="4267200"/>
          </a:xfrm>
          <a:prstGeom prst="rect">
            <a:avLst/>
          </a:prstGeom>
        </p:spPr>
      </p:pic>
      <p:sp>
        <p:nvSpPr>
          <p:cNvPr id="5" name="Right Arrow 4"/>
          <p:cNvSpPr/>
          <p:nvPr/>
        </p:nvSpPr>
        <p:spPr>
          <a:xfrm rot="10800000">
            <a:off x="6019800" y="5119116"/>
            <a:ext cx="685800"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57200" y="1556266"/>
            <a:ext cx="7924800" cy="369332"/>
          </a:xfrm>
          <a:prstGeom prst="rect">
            <a:avLst/>
          </a:prstGeom>
          <a:noFill/>
        </p:spPr>
        <p:txBody>
          <a:bodyPr wrap="square" rtlCol="0">
            <a:spAutoFit/>
          </a:bodyPr>
          <a:lstStyle/>
          <a:p>
            <a:r>
              <a:rPr lang="en-US" dirty="0"/>
              <a:t>Click the “Food Distribution Program” tile:</a:t>
            </a:r>
          </a:p>
        </p:txBody>
      </p:sp>
    </p:spTree>
    <p:extLst>
      <p:ext uri="{BB962C8B-B14F-4D97-AF65-F5344CB8AC3E}">
        <p14:creationId xmlns:p14="http://schemas.microsoft.com/office/powerpoint/2010/main" val="3724061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algn="l"/>
            <a:r>
              <a:rPr lang="en-US" dirty="0"/>
              <a:t>The FDP Contract, cont.:</a:t>
            </a:r>
          </a:p>
        </p:txBody>
      </p:sp>
      <p:pic>
        <p:nvPicPr>
          <p:cNvPr id="205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5095" t="7272" r="65409" b="2605"/>
          <a:stretch/>
        </p:blipFill>
        <p:spPr bwMode="auto">
          <a:xfrm>
            <a:off x="2819400" y="1981200"/>
            <a:ext cx="3276600" cy="4571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7200" y="1447800"/>
            <a:ext cx="8229600" cy="369332"/>
          </a:xfrm>
          <a:prstGeom prst="rect">
            <a:avLst/>
          </a:prstGeom>
          <a:noFill/>
        </p:spPr>
        <p:txBody>
          <a:bodyPr wrap="square" rtlCol="0">
            <a:spAutoFit/>
          </a:bodyPr>
          <a:lstStyle/>
          <a:p>
            <a:r>
              <a:rPr lang="en-US" dirty="0"/>
              <a:t>Click the “Contracting Entities” link:</a:t>
            </a:r>
          </a:p>
        </p:txBody>
      </p:sp>
      <p:sp>
        <p:nvSpPr>
          <p:cNvPr id="8" name="Right Arrow 7"/>
          <p:cNvSpPr/>
          <p:nvPr/>
        </p:nvSpPr>
        <p:spPr>
          <a:xfrm rot="16200000">
            <a:off x="3176016" y="2538984"/>
            <a:ext cx="685800"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67592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t>The FDP Contract, cont.:</a:t>
            </a:r>
          </a:p>
        </p:txBody>
      </p:sp>
      <p:pic>
        <p:nvPicPr>
          <p:cNvPr id="717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5199" t="6116" r="65199" b="59595"/>
          <a:stretch/>
        </p:blipFill>
        <p:spPr bwMode="auto">
          <a:xfrm>
            <a:off x="1371600" y="2133600"/>
            <a:ext cx="6505156"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Arrow 4"/>
          <p:cNvSpPr/>
          <p:nvPr/>
        </p:nvSpPr>
        <p:spPr>
          <a:xfrm>
            <a:off x="738393" y="4114800"/>
            <a:ext cx="685800"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33400" y="1524000"/>
            <a:ext cx="7772400" cy="369332"/>
          </a:xfrm>
          <a:prstGeom prst="rect">
            <a:avLst/>
          </a:prstGeom>
          <a:noFill/>
        </p:spPr>
        <p:txBody>
          <a:bodyPr wrap="square" rtlCol="0">
            <a:spAutoFit/>
          </a:bodyPr>
          <a:lstStyle/>
          <a:p>
            <a:r>
              <a:rPr lang="en-US" dirty="0"/>
              <a:t>Click the “Contract” link:</a:t>
            </a:r>
          </a:p>
        </p:txBody>
      </p:sp>
    </p:spTree>
    <p:extLst>
      <p:ext uri="{BB962C8B-B14F-4D97-AF65-F5344CB8AC3E}">
        <p14:creationId xmlns:p14="http://schemas.microsoft.com/office/powerpoint/2010/main" val="12007265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t>The FDP Contract, cont.:</a:t>
            </a:r>
          </a:p>
        </p:txBody>
      </p:sp>
      <p:pic>
        <p:nvPicPr>
          <p:cNvPr id="8196" name="Picture 4"/>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5196" t="6860" r="65224" b="67440"/>
          <a:stretch/>
        </p:blipFill>
        <p:spPr bwMode="auto">
          <a:xfrm>
            <a:off x="1112089" y="2438400"/>
            <a:ext cx="7417998" cy="2960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ight Arrow 7"/>
          <p:cNvSpPr/>
          <p:nvPr/>
        </p:nvSpPr>
        <p:spPr>
          <a:xfrm>
            <a:off x="489549" y="3819403"/>
            <a:ext cx="685800"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57200" y="1600200"/>
            <a:ext cx="8229600" cy="369332"/>
          </a:xfrm>
          <a:prstGeom prst="rect">
            <a:avLst/>
          </a:prstGeom>
          <a:noFill/>
        </p:spPr>
        <p:txBody>
          <a:bodyPr wrap="square" rtlCol="0">
            <a:spAutoFit/>
          </a:bodyPr>
          <a:lstStyle/>
          <a:p>
            <a:r>
              <a:rPr lang="en-US" dirty="0"/>
              <a:t>Click the “Contract Packet” link:</a:t>
            </a:r>
          </a:p>
        </p:txBody>
      </p:sp>
    </p:spTree>
    <p:extLst>
      <p:ext uri="{BB962C8B-B14F-4D97-AF65-F5344CB8AC3E}">
        <p14:creationId xmlns:p14="http://schemas.microsoft.com/office/powerpoint/2010/main" val="29611212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152400"/>
            <a:ext cx="8229600" cy="1143000"/>
          </a:xfrm>
        </p:spPr>
        <p:txBody>
          <a:bodyPr/>
          <a:lstStyle/>
          <a:p>
            <a:r>
              <a:rPr lang="en-US" dirty="0"/>
              <a:t>The FDP Contract, cont.:</a:t>
            </a:r>
          </a:p>
        </p:txBody>
      </p:sp>
      <p:pic>
        <p:nvPicPr>
          <p:cNvPr id="9219" name="Picture 3"/>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5199" t="7978" r="65094" b="68914"/>
          <a:stretch/>
        </p:blipFill>
        <p:spPr bwMode="auto">
          <a:xfrm>
            <a:off x="990600" y="2420643"/>
            <a:ext cx="7293572" cy="2571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ight Arrow 8"/>
          <p:cNvSpPr/>
          <p:nvPr/>
        </p:nvSpPr>
        <p:spPr>
          <a:xfrm>
            <a:off x="499613" y="3601298"/>
            <a:ext cx="685800"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3162300" y="4290980"/>
            <a:ext cx="685800"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33400" y="1524000"/>
            <a:ext cx="8001000" cy="646331"/>
          </a:xfrm>
          <a:prstGeom prst="rect">
            <a:avLst/>
          </a:prstGeom>
          <a:noFill/>
        </p:spPr>
        <p:txBody>
          <a:bodyPr wrap="square" rtlCol="0">
            <a:spAutoFit/>
          </a:bodyPr>
          <a:lstStyle/>
          <a:p>
            <a:r>
              <a:rPr lang="en-US" dirty="0"/>
              <a:t>Select the new Program Year from the dropdown options, then click the “Continue” button:</a:t>
            </a:r>
          </a:p>
        </p:txBody>
      </p:sp>
    </p:spTree>
    <p:extLst>
      <p:ext uri="{BB962C8B-B14F-4D97-AF65-F5344CB8AC3E}">
        <p14:creationId xmlns:p14="http://schemas.microsoft.com/office/powerpoint/2010/main" val="1792278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pPr algn="l"/>
            <a:r>
              <a:rPr lang="en-US" dirty="0"/>
              <a:t>Agenda:</a:t>
            </a:r>
          </a:p>
        </p:txBody>
      </p:sp>
      <p:sp>
        <p:nvSpPr>
          <p:cNvPr id="3" name="Content Placeholder 2"/>
          <p:cNvSpPr>
            <a:spLocks noGrp="1"/>
          </p:cNvSpPr>
          <p:nvPr>
            <p:ph idx="1"/>
          </p:nvPr>
        </p:nvSpPr>
        <p:spPr/>
        <p:txBody>
          <a:bodyPr/>
          <a:lstStyle/>
          <a:p>
            <a:r>
              <a:rPr lang="en-US" dirty="0"/>
              <a:t>TDA Staff Introduction</a:t>
            </a:r>
          </a:p>
          <a:p>
            <a:r>
              <a:rPr lang="en-US" dirty="0"/>
              <a:t>Overview </a:t>
            </a:r>
          </a:p>
          <a:p>
            <a:r>
              <a:rPr lang="en-US" dirty="0"/>
              <a:t>The FDP Contract</a:t>
            </a:r>
          </a:p>
          <a:p>
            <a:r>
              <a:rPr lang="en-US" dirty="0"/>
              <a:t>The Processing Surveys</a:t>
            </a:r>
          </a:p>
          <a:p>
            <a:r>
              <a:rPr lang="en-US" dirty="0"/>
              <a:t>Monitoring Inventory</a:t>
            </a:r>
          </a:p>
          <a:p>
            <a:r>
              <a:rPr lang="en-US" dirty="0"/>
              <a:t>Questions</a:t>
            </a:r>
          </a:p>
        </p:txBody>
      </p:sp>
    </p:spTree>
    <p:extLst>
      <p:ext uri="{BB962C8B-B14F-4D97-AF65-F5344CB8AC3E}">
        <p14:creationId xmlns:p14="http://schemas.microsoft.com/office/powerpoint/2010/main" val="1172307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algn="l"/>
            <a:r>
              <a:rPr lang="en-US" dirty="0"/>
              <a:t>The FDP Contract, cont.:</a:t>
            </a:r>
          </a:p>
        </p:txBody>
      </p:sp>
      <p:sp>
        <p:nvSpPr>
          <p:cNvPr id="4" name="TextBox 3"/>
          <p:cNvSpPr txBox="1"/>
          <p:nvPr/>
        </p:nvSpPr>
        <p:spPr>
          <a:xfrm>
            <a:off x="445698" y="1295400"/>
            <a:ext cx="8229600" cy="369332"/>
          </a:xfrm>
          <a:prstGeom prst="rect">
            <a:avLst/>
          </a:prstGeom>
          <a:noFill/>
        </p:spPr>
        <p:txBody>
          <a:bodyPr wrap="square" rtlCol="0">
            <a:spAutoFit/>
          </a:bodyPr>
          <a:lstStyle/>
          <a:p>
            <a:r>
              <a:rPr lang="en-US" dirty="0"/>
              <a:t>Click the “Modify” link in the Contracting Entity Information Update:</a:t>
            </a:r>
          </a:p>
        </p:txBody>
      </p:sp>
      <p:pic>
        <p:nvPicPr>
          <p:cNvPr id="12291" name="Picture 3"/>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5055" t="7233" r="65026" b="17238"/>
          <a:stretch/>
        </p:blipFill>
        <p:spPr bwMode="auto">
          <a:xfrm>
            <a:off x="2118945" y="1752600"/>
            <a:ext cx="4448909"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Oval 10"/>
          <p:cNvSpPr/>
          <p:nvPr/>
        </p:nvSpPr>
        <p:spPr>
          <a:xfrm>
            <a:off x="2514600" y="3429000"/>
            <a:ext cx="304801" cy="2354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flipH="1">
            <a:off x="2895600" y="3423856"/>
            <a:ext cx="304800" cy="24060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83369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algn="l"/>
            <a:r>
              <a:rPr lang="en-US" dirty="0"/>
              <a:t>The FDP Contract, cont.:</a:t>
            </a:r>
          </a:p>
        </p:txBody>
      </p:sp>
      <p:sp>
        <p:nvSpPr>
          <p:cNvPr id="4" name="TextBox 3"/>
          <p:cNvSpPr txBox="1"/>
          <p:nvPr/>
        </p:nvSpPr>
        <p:spPr>
          <a:xfrm>
            <a:off x="457200" y="1295400"/>
            <a:ext cx="8229600" cy="923330"/>
          </a:xfrm>
          <a:prstGeom prst="rect">
            <a:avLst/>
          </a:prstGeom>
          <a:noFill/>
        </p:spPr>
        <p:txBody>
          <a:bodyPr wrap="square" rtlCol="0">
            <a:spAutoFit/>
          </a:bodyPr>
          <a:lstStyle/>
          <a:p>
            <a:r>
              <a:rPr lang="en-US" dirty="0"/>
              <a:t>Click “Yes” for “Do you intend to Process Raw Commodities?”, enter $1.00 (see slide 11) or all Entitlement Available for “How much Entitlement will you use for Processing?”, then select “Non Co-Op Proc Sch”:</a:t>
            </a:r>
          </a:p>
        </p:txBody>
      </p:sp>
      <p:pic>
        <p:nvPicPr>
          <p:cNvPr id="14338"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5217" t="7234" r="65139" b="42421"/>
          <a:stretch/>
        </p:blipFill>
        <p:spPr bwMode="auto">
          <a:xfrm>
            <a:off x="1485900" y="2171957"/>
            <a:ext cx="6131225" cy="4419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ight Arrow 9"/>
          <p:cNvSpPr/>
          <p:nvPr/>
        </p:nvSpPr>
        <p:spPr>
          <a:xfrm flipH="1">
            <a:off x="4869611" y="4265044"/>
            <a:ext cx="616789" cy="35799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flipH="1">
            <a:off x="5486400" y="4659702"/>
            <a:ext cx="609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3810000" y="5864640"/>
            <a:ext cx="685800"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63119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algn="l"/>
            <a:r>
              <a:rPr lang="en-US" dirty="0"/>
              <a:t>The FDP Contract, cont.:</a:t>
            </a:r>
          </a:p>
        </p:txBody>
      </p:sp>
      <p:sp>
        <p:nvSpPr>
          <p:cNvPr id="4" name="TextBox 3"/>
          <p:cNvSpPr txBox="1"/>
          <p:nvPr/>
        </p:nvSpPr>
        <p:spPr>
          <a:xfrm>
            <a:off x="457200" y="1295400"/>
            <a:ext cx="8229600" cy="923330"/>
          </a:xfrm>
          <a:prstGeom prst="rect">
            <a:avLst/>
          </a:prstGeom>
          <a:noFill/>
        </p:spPr>
        <p:txBody>
          <a:bodyPr wrap="square" rtlCol="0">
            <a:spAutoFit/>
          </a:bodyPr>
          <a:lstStyle/>
          <a:p>
            <a:r>
              <a:rPr lang="en-US" dirty="0"/>
              <a:t>Select “No” for “Do you want to participate in the Farm to School Program?”, select “Yes” for “Do you want to receive DoD Fresh Fruits and Vegetables?” (see slide 11 &amp; 12) then click the “Save” button:</a:t>
            </a:r>
          </a:p>
        </p:txBody>
      </p:sp>
      <p:pic>
        <p:nvPicPr>
          <p:cNvPr id="13314"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5199" t="54939" r="65155" b="5082"/>
          <a:stretch/>
        </p:blipFill>
        <p:spPr bwMode="auto">
          <a:xfrm>
            <a:off x="1219200" y="2362200"/>
            <a:ext cx="6923314"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ight Arrow 9"/>
          <p:cNvSpPr/>
          <p:nvPr/>
        </p:nvSpPr>
        <p:spPr>
          <a:xfrm flipH="1">
            <a:off x="5410200" y="2718596"/>
            <a:ext cx="523336" cy="33720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flipH="1">
            <a:off x="5029200" y="3063286"/>
            <a:ext cx="523336" cy="33720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3200400" y="5638800"/>
            <a:ext cx="685800"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43012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t>The FDP Contract, cont.:</a:t>
            </a:r>
          </a:p>
        </p:txBody>
      </p:sp>
      <p:pic>
        <p:nvPicPr>
          <p:cNvPr id="1741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3312" t="6115" r="63103" b="70778"/>
          <a:stretch/>
        </p:blipFill>
        <p:spPr bwMode="auto">
          <a:xfrm>
            <a:off x="1219200" y="2438400"/>
            <a:ext cx="7195686" cy="2895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33400" y="1676400"/>
            <a:ext cx="8077200" cy="369332"/>
          </a:xfrm>
          <a:prstGeom prst="rect">
            <a:avLst/>
          </a:prstGeom>
          <a:noFill/>
        </p:spPr>
        <p:txBody>
          <a:bodyPr wrap="square" rtlCol="0">
            <a:spAutoFit/>
          </a:bodyPr>
          <a:lstStyle/>
          <a:p>
            <a:r>
              <a:rPr lang="en-US" dirty="0"/>
              <a:t>Click the “Finished” button:</a:t>
            </a:r>
          </a:p>
        </p:txBody>
      </p:sp>
      <p:sp>
        <p:nvSpPr>
          <p:cNvPr id="6" name="Right Arrow 5"/>
          <p:cNvSpPr/>
          <p:nvPr/>
        </p:nvSpPr>
        <p:spPr>
          <a:xfrm rot="10800000">
            <a:off x="5105400" y="4495800"/>
            <a:ext cx="685800"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828800" y="3962400"/>
            <a:ext cx="19812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12603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324" y="152400"/>
            <a:ext cx="8229600" cy="1143000"/>
          </a:xfrm>
        </p:spPr>
        <p:txBody>
          <a:bodyPr/>
          <a:lstStyle/>
          <a:p>
            <a:pPr algn="l"/>
            <a:r>
              <a:rPr lang="en-US" dirty="0"/>
              <a:t>The FDP Contract, cont.:</a:t>
            </a:r>
          </a:p>
        </p:txBody>
      </p:sp>
      <p:sp>
        <p:nvSpPr>
          <p:cNvPr id="4" name="TextBox 3"/>
          <p:cNvSpPr txBox="1"/>
          <p:nvPr/>
        </p:nvSpPr>
        <p:spPr>
          <a:xfrm>
            <a:off x="447135" y="1219200"/>
            <a:ext cx="8229600" cy="369332"/>
          </a:xfrm>
          <a:prstGeom prst="rect">
            <a:avLst/>
          </a:prstGeom>
          <a:noFill/>
        </p:spPr>
        <p:txBody>
          <a:bodyPr wrap="square" rtlCol="0">
            <a:spAutoFit/>
          </a:bodyPr>
          <a:lstStyle/>
          <a:p>
            <a:r>
              <a:rPr lang="en-US" dirty="0"/>
              <a:t>Click the “Modify” link for the Checklist:</a:t>
            </a:r>
          </a:p>
        </p:txBody>
      </p:sp>
      <p:pic>
        <p:nvPicPr>
          <p:cNvPr id="15362"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5244" t="6861" r="65024" b="16990"/>
          <a:stretch/>
        </p:blipFill>
        <p:spPr bwMode="auto">
          <a:xfrm>
            <a:off x="2295178" y="1676400"/>
            <a:ext cx="4533513" cy="4996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Oval 8"/>
          <p:cNvSpPr/>
          <p:nvPr/>
        </p:nvSpPr>
        <p:spPr>
          <a:xfrm>
            <a:off x="2667000" y="3543300"/>
            <a:ext cx="304801" cy="266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flipH="1">
            <a:off x="3053753" y="3559832"/>
            <a:ext cx="304801" cy="21350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61945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algn="l"/>
            <a:r>
              <a:rPr lang="en-US" dirty="0"/>
              <a:t>The FDP Contract, cont.:</a:t>
            </a:r>
          </a:p>
        </p:txBody>
      </p:sp>
      <p:pic>
        <p:nvPicPr>
          <p:cNvPr id="1229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3418" t="6084" r="63315" b="57468"/>
          <a:stretch/>
        </p:blipFill>
        <p:spPr bwMode="auto">
          <a:xfrm>
            <a:off x="1246517" y="1875699"/>
            <a:ext cx="6904892" cy="3042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39947" y="1254196"/>
            <a:ext cx="8229600" cy="646331"/>
          </a:xfrm>
          <a:prstGeom prst="rect">
            <a:avLst/>
          </a:prstGeom>
          <a:noFill/>
        </p:spPr>
        <p:txBody>
          <a:bodyPr wrap="square" rtlCol="0">
            <a:spAutoFit/>
          </a:bodyPr>
          <a:lstStyle/>
          <a:p>
            <a:r>
              <a:rPr lang="en-US" dirty="0"/>
              <a:t>Complete the Department of Defense (DoD) Information Sheet (see slide 11 &amp; 12), then click the “Save” button:</a:t>
            </a:r>
          </a:p>
        </p:txBody>
      </p:sp>
      <p:sp>
        <p:nvSpPr>
          <p:cNvPr id="6" name="Right Arrow 5"/>
          <p:cNvSpPr/>
          <p:nvPr/>
        </p:nvSpPr>
        <p:spPr>
          <a:xfrm>
            <a:off x="685800" y="3915616"/>
            <a:ext cx="685800"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flipH="1">
            <a:off x="5064782" y="4267200"/>
            <a:ext cx="629009"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56404" y="5029200"/>
            <a:ext cx="7973683" cy="1200329"/>
          </a:xfrm>
          <a:prstGeom prst="rect">
            <a:avLst/>
          </a:prstGeom>
          <a:noFill/>
        </p:spPr>
        <p:txBody>
          <a:bodyPr wrap="square" rtlCol="0">
            <a:spAutoFit/>
          </a:bodyPr>
          <a:lstStyle/>
          <a:p>
            <a:r>
              <a:rPr lang="en-US" dirty="0"/>
              <a:t>Ensure to complete and return the DoD FFV JOT form from </a:t>
            </a:r>
            <a:r>
              <a:rPr lang="en-US"/>
              <a:t>the Eblast.</a:t>
            </a:r>
            <a:endParaRPr lang="en-US" dirty="0"/>
          </a:p>
          <a:p>
            <a:endParaRPr lang="en-US" dirty="0"/>
          </a:p>
          <a:p>
            <a:r>
              <a:rPr lang="en-US" b="1" dirty="0"/>
              <a:t>NOTE: If you commit to DoD FFV in error, please notify the Ordering as soon as possible.</a:t>
            </a:r>
          </a:p>
        </p:txBody>
      </p:sp>
    </p:spTree>
    <p:extLst>
      <p:ext uri="{BB962C8B-B14F-4D97-AF65-F5344CB8AC3E}">
        <p14:creationId xmlns:p14="http://schemas.microsoft.com/office/powerpoint/2010/main" val="6151900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algn="l"/>
            <a:r>
              <a:rPr lang="en-US" dirty="0"/>
              <a:t>The FDP Contract, cont.:</a:t>
            </a:r>
          </a:p>
        </p:txBody>
      </p:sp>
      <p:sp>
        <p:nvSpPr>
          <p:cNvPr id="4" name="TextBox 3"/>
          <p:cNvSpPr txBox="1"/>
          <p:nvPr/>
        </p:nvSpPr>
        <p:spPr>
          <a:xfrm>
            <a:off x="457200" y="1371600"/>
            <a:ext cx="8229600" cy="369332"/>
          </a:xfrm>
          <a:prstGeom prst="rect">
            <a:avLst/>
          </a:prstGeom>
          <a:noFill/>
        </p:spPr>
        <p:txBody>
          <a:bodyPr wrap="square" rtlCol="0">
            <a:spAutoFit/>
          </a:bodyPr>
          <a:lstStyle/>
          <a:p>
            <a:r>
              <a:rPr lang="en-US" dirty="0"/>
              <a:t>Click the “Submit for Approval” button:</a:t>
            </a:r>
          </a:p>
        </p:txBody>
      </p:sp>
      <p:pic>
        <p:nvPicPr>
          <p:cNvPr id="1638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5222" t="7979" r="65094" b="17649"/>
          <a:stretch/>
        </p:blipFill>
        <p:spPr bwMode="auto">
          <a:xfrm>
            <a:off x="1981200" y="1784866"/>
            <a:ext cx="4584855" cy="4871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ight Arrow 7"/>
          <p:cNvSpPr/>
          <p:nvPr/>
        </p:nvSpPr>
        <p:spPr>
          <a:xfrm rot="5400000" flipH="1">
            <a:off x="3814011" y="5839968"/>
            <a:ext cx="629009"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59073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t>The FDP Contract, cont.:</a:t>
            </a:r>
          </a:p>
        </p:txBody>
      </p:sp>
      <p:pic>
        <p:nvPicPr>
          <p:cNvPr id="1741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3312" t="6115" r="63103" b="70778"/>
          <a:stretch/>
        </p:blipFill>
        <p:spPr bwMode="auto">
          <a:xfrm>
            <a:off x="1219200" y="2438400"/>
            <a:ext cx="7195686" cy="2895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33400" y="1676400"/>
            <a:ext cx="8077200" cy="369332"/>
          </a:xfrm>
          <a:prstGeom prst="rect">
            <a:avLst/>
          </a:prstGeom>
          <a:noFill/>
        </p:spPr>
        <p:txBody>
          <a:bodyPr wrap="square" rtlCol="0">
            <a:spAutoFit/>
          </a:bodyPr>
          <a:lstStyle/>
          <a:p>
            <a:r>
              <a:rPr lang="en-US" dirty="0"/>
              <a:t>Click the “Finished” button:</a:t>
            </a:r>
          </a:p>
        </p:txBody>
      </p:sp>
      <p:sp>
        <p:nvSpPr>
          <p:cNvPr id="6" name="Right Arrow 5"/>
          <p:cNvSpPr/>
          <p:nvPr/>
        </p:nvSpPr>
        <p:spPr>
          <a:xfrm rot="10800000">
            <a:off x="5148531" y="4419600"/>
            <a:ext cx="685800"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9951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t>The FDP Contract, cont.:</a:t>
            </a:r>
          </a:p>
        </p:txBody>
      </p:sp>
      <p:sp>
        <p:nvSpPr>
          <p:cNvPr id="3" name="Content Placeholder 2"/>
          <p:cNvSpPr>
            <a:spLocks noGrp="1"/>
          </p:cNvSpPr>
          <p:nvPr>
            <p:ph idx="1"/>
          </p:nvPr>
        </p:nvSpPr>
        <p:spPr/>
        <p:txBody>
          <a:bodyPr>
            <a:normAutofit/>
          </a:bodyPr>
          <a:lstStyle/>
          <a:p>
            <a:pPr marL="0" indent="0">
              <a:buNone/>
            </a:pPr>
            <a:endParaRPr lang="en-US" sz="4800" dirty="0"/>
          </a:p>
          <a:p>
            <a:pPr marL="0" indent="0">
              <a:buNone/>
            </a:pPr>
            <a:r>
              <a:rPr lang="en-US" sz="4800" dirty="0"/>
              <a:t>After the DoD FFV allocation (February 8)</a:t>
            </a:r>
          </a:p>
        </p:txBody>
      </p:sp>
    </p:spTree>
    <p:extLst>
      <p:ext uri="{BB962C8B-B14F-4D97-AF65-F5344CB8AC3E}">
        <p14:creationId xmlns:p14="http://schemas.microsoft.com/office/powerpoint/2010/main" val="29881253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algn="l"/>
            <a:r>
              <a:rPr lang="en-US" dirty="0"/>
              <a:t>The FDP Contract:</a:t>
            </a:r>
          </a:p>
        </p:txBody>
      </p:sp>
      <p:pic>
        <p:nvPicPr>
          <p:cNvPr id="717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4989" t="7947" r="65409" b="2977"/>
          <a:stretch/>
        </p:blipFill>
        <p:spPr bwMode="auto">
          <a:xfrm>
            <a:off x="2682815" y="1828800"/>
            <a:ext cx="3643224" cy="4786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7200" y="1403866"/>
            <a:ext cx="7620000" cy="369332"/>
          </a:xfrm>
          <a:prstGeom prst="rect">
            <a:avLst/>
          </a:prstGeom>
          <a:noFill/>
        </p:spPr>
        <p:txBody>
          <a:bodyPr wrap="square" rtlCol="0">
            <a:spAutoFit/>
          </a:bodyPr>
          <a:lstStyle/>
          <a:p>
            <a:r>
              <a:rPr lang="en-US" dirty="0"/>
              <a:t>Access TX-UNPS, then Log in with User Id and Password:</a:t>
            </a:r>
          </a:p>
        </p:txBody>
      </p:sp>
      <p:sp>
        <p:nvSpPr>
          <p:cNvPr id="3" name="Oval 2"/>
          <p:cNvSpPr/>
          <p:nvPr/>
        </p:nvSpPr>
        <p:spPr>
          <a:xfrm>
            <a:off x="2895600" y="2590800"/>
            <a:ext cx="796506"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2057400" y="2677841"/>
            <a:ext cx="685800"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6656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210312"/>
          </a:xfrm>
        </p:spPr>
        <p:txBody>
          <a:bodyPr>
            <a:normAutofit fontScale="90000"/>
          </a:bodyPr>
          <a:lstStyle/>
          <a:p>
            <a:endParaRPr lang="en-US" dirty="0"/>
          </a:p>
        </p:txBody>
      </p:sp>
      <p:sp>
        <p:nvSpPr>
          <p:cNvPr id="3" name="Content Placeholder 2"/>
          <p:cNvSpPr>
            <a:spLocks noGrp="1"/>
          </p:cNvSpPr>
          <p:nvPr>
            <p:ph idx="1"/>
          </p:nvPr>
        </p:nvSpPr>
        <p:spPr/>
        <p:txBody>
          <a:bodyPr>
            <a:normAutofit/>
          </a:bodyPr>
          <a:lstStyle/>
          <a:p>
            <a:pPr marL="0" indent="0">
              <a:buNone/>
            </a:pPr>
            <a:r>
              <a:rPr lang="en-US" sz="6000" dirty="0"/>
              <a:t>TDA Staff Introduction</a:t>
            </a:r>
          </a:p>
        </p:txBody>
      </p:sp>
    </p:spTree>
    <p:extLst>
      <p:ext uri="{BB962C8B-B14F-4D97-AF65-F5344CB8AC3E}">
        <p14:creationId xmlns:p14="http://schemas.microsoft.com/office/powerpoint/2010/main" val="272000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t>The FDP Contract :</a:t>
            </a:r>
          </a:p>
        </p:txBody>
      </p:sp>
      <p:pic>
        <p:nvPicPr>
          <p:cNvPr id="4" name="Content Placeholder 3"/>
          <p:cNvPicPr>
            <a:picLocks noGrp="1"/>
          </p:cNvPicPr>
          <p:nvPr>
            <p:ph idx="1"/>
          </p:nvPr>
        </p:nvPicPr>
        <p:blipFill rotWithShape="1">
          <a:blip r:embed="rId3"/>
          <a:srcRect l="64780" t="6115" r="15409" b="34253"/>
          <a:stretch/>
        </p:blipFill>
        <p:spPr>
          <a:xfrm>
            <a:off x="2133600" y="2057400"/>
            <a:ext cx="5181600" cy="4267200"/>
          </a:xfrm>
          <a:prstGeom prst="rect">
            <a:avLst/>
          </a:prstGeom>
        </p:spPr>
      </p:pic>
      <p:sp>
        <p:nvSpPr>
          <p:cNvPr id="5" name="Right Arrow 4"/>
          <p:cNvSpPr/>
          <p:nvPr/>
        </p:nvSpPr>
        <p:spPr>
          <a:xfrm rot="10800000">
            <a:off x="6019800" y="5119116"/>
            <a:ext cx="685800"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57200" y="1556266"/>
            <a:ext cx="7924800" cy="369332"/>
          </a:xfrm>
          <a:prstGeom prst="rect">
            <a:avLst/>
          </a:prstGeom>
          <a:noFill/>
        </p:spPr>
        <p:txBody>
          <a:bodyPr wrap="square" rtlCol="0">
            <a:spAutoFit/>
          </a:bodyPr>
          <a:lstStyle/>
          <a:p>
            <a:r>
              <a:rPr lang="en-US" dirty="0"/>
              <a:t>Click the “Food Distribution Program” tile:</a:t>
            </a:r>
          </a:p>
        </p:txBody>
      </p:sp>
    </p:spTree>
    <p:extLst>
      <p:ext uri="{BB962C8B-B14F-4D97-AF65-F5344CB8AC3E}">
        <p14:creationId xmlns:p14="http://schemas.microsoft.com/office/powerpoint/2010/main" val="21291590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algn="l"/>
            <a:r>
              <a:rPr lang="en-US" dirty="0"/>
              <a:t>The FDP Contract, cont.:</a:t>
            </a:r>
          </a:p>
        </p:txBody>
      </p:sp>
      <p:pic>
        <p:nvPicPr>
          <p:cNvPr id="205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5095" t="7272" r="65409" b="2605"/>
          <a:stretch/>
        </p:blipFill>
        <p:spPr bwMode="auto">
          <a:xfrm>
            <a:off x="2819399" y="1981200"/>
            <a:ext cx="3352801" cy="4678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7200" y="1447800"/>
            <a:ext cx="8229600" cy="369332"/>
          </a:xfrm>
          <a:prstGeom prst="rect">
            <a:avLst/>
          </a:prstGeom>
          <a:noFill/>
        </p:spPr>
        <p:txBody>
          <a:bodyPr wrap="square" rtlCol="0">
            <a:spAutoFit/>
          </a:bodyPr>
          <a:lstStyle/>
          <a:p>
            <a:r>
              <a:rPr lang="en-US" dirty="0"/>
              <a:t>Click the “Reports” link:</a:t>
            </a:r>
          </a:p>
        </p:txBody>
      </p:sp>
      <p:sp>
        <p:nvSpPr>
          <p:cNvPr id="8" name="Right Arrow 7"/>
          <p:cNvSpPr/>
          <p:nvPr/>
        </p:nvSpPr>
        <p:spPr>
          <a:xfrm rot="16200000">
            <a:off x="3523287" y="2538982"/>
            <a:ext cx="685800"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23442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t>The FDP Contract, cont.:</a:t>
            </a:r>
          </a:p>
        </p:txBody>
      </p:sp>
      <p:pic>
        <p:nvPicPr>
          <p:cNvPr id="205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5095" t="7235" r="65207" b="52714"/>
          <a:stretch/>
        </p:blipFill>
        <p:spPr bwMode="auto">
          <a:xfrm>
            <a:off x="1600200" y="2209800"/>
            <a:ext cx="6137031" cy="3509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Arrow 4"/>
          <p:cNvSpPr/>
          <p:nvPr/>
        </p:nvSpPr>
        <p:spPr>
          <a:xfrm>
            <a:off x="914400" y="5008531"/>
            <a:ext cx="685800"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57200" y="1600200"/>
            <a:ext cx="8001000" cy="369332"/>
          </a:xfrm>
          <a:prstGeom prst="rect">
            <a:avLst/>
          </a:prstGeom>
          <a:noFill/>
        </p:spPr>
        <p:txBody>
          <a:bodyPr wrap="square" rtlCol="0">
            <a:spAutoFit/>
          </a:bodyPr>
          <a:lstStyle/>
          <a:p>
            <a:r>
              <a:rPr lang="en-US" dirty="0"/>
              <a:t>Click the “Weekly Commodity Bulletin” link:</a:t>
            </a:r>
          </a:p>
        </p:txBody>
      </p:sp>
    </p:spTree>
    <p:extLst>
      <p:ext uri="{BB962C8B-B14F-4D97-AF65-F5344CB8AC3E}">
        <p14:creationId xmlns:p14="http://schemas.microsoft.com/office/powerpoint/2010/main" val="36713367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t>The FDP Contract, cont.:</a:t>
            </a:r>
          </a:p>
        </p:txBody>
      </p:sp>
      <p:pic>
        <p:nvPicPr>
          <p:cNvPr id="3075" name="Picture 3"/>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5265" t="7606" r="65220" b="58673"/>
          <a:stretch/>
        </p:blipFill>
        <p:spPr bwMode="auto">
          <a:xfrm>
            <a:off x="1295400" y="2438400"/>
            <a:ext cx="7055408"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ight Arrow 6"/>
          <p:cNvSpPr/>
          <p:nvPr/>
        </p:nvSpPr>
        <p:spPr>
          <a:xfrm>
            <a:off x="2603740" y="3886200"/>
            <a:ext cx="685800"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3265098" y="5105400"/>
            <a:ext cx="685800"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81000" y="1524000"/>
            <a:ext cx="8305800" cy="646331"/>
          </a:xfrm>
          <a:prstGeom prst="rect">
            <a:avLst/>
          </a:prstGeom>
          <a:noFill/>
        </p:spPr>
        <p:txBody>
          <a:bodyPr wrap="square" rtlCol="0">
            <a:spAutoFit/>
          </a:bodyPr>
          <a:lstStyle/>
          <a:p>
            <a:r>
              <a:rPr lang="en-US" dirty="0"/>
              <a:t>Select the new Program Year from the dropdown options, then click the “Create Report” button:</a:t>
            </a:r>
          </a:p>
        </p:txBody>
      </p:sp>
    </p:spTree>
    <p:extLst>
      <p:ext uri="{BB962C8B-B14F-4D97-AF65-F5344CB8AC3E}">
        <p14:creationId xmlns:p14="http://schemas.microsoft.com/office/powerpoint/2010/main" val="36713367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t>The FDP Contract, cont.:</a:t>
            </a:r>
          </a:p>
        </p:txBody>
      </p:sp>
      <p:sp>
        <p:nvSpPr>
          <p:cNvPr id="4" name="TextBox 3"/>
          <p:cNvSpPr txBox="1"/>
          <p:nvPr/>
        </p:nvSpPr>
        <p:spPr>
          <a:xfrm>
            <a:off x="381000" y="1371600"/>
            <a:ext cx="8382000" cy="923330"/>
          </a:xfrm>
          <a:prstGeom prst="rect">
            <a:avLst/>
          </a:prstGeom>
          <a:noFill/>
        </p:spPr>
        <p:txBody>
          <a:bodyPr wrap="square" rtlCol="0">
            <a:spAutoFit/>
          </a:bodyPr>
          <a:lstStyle/>
          <a:p>
            <a:r>
              <a:rPr lang="en-US" b="1" u="sng" dirty="0"/>
              <a:t>EXAMPLE</a:t>
            </a:r>
            <a:r>
              <a:rPr lang="en-US" dirty="0"/>
              <a:t>: The Weekly Commodity Bulletin.  See the “DoD Fresh Deduction”.  The “Entitlement Remaining” must be modified to further processing on the FDP Contract (make note of the amount):</a:t>
            </a:r>
          </a:p>
        </p:txBody>
      </p:sp>
      <p:sp>
        <p:nvSpPr>
          <p:cNvPr id="7" name="Right Arrow 6"/>
          <p:cNvSpPr/>
          <p:nvPr/>
        </p:nvSpPr>
        <p:spPr>
          <a:xfrm rot="16200000">
            <a:off x="4928616" y="5282184"/>
            <a:ext cx="685800"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9" name="Picture 3"/>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5094" t="6860" r="65472" b="40592"/>
          <a:stretch/>
        </p:blipFill>
        <p:spPr bwMode="auto">
          <a:xfrm>
            <a:off x="1635368" y="2286000"/>
            <a:ext cx="5756031" cy="4377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ight Arrow 9"/>
          <p:cNvSpPr/>
          <p:nvPr/>
        </p:nvSpPr>
        <p:spPr>
          <a:xfrm rot="16200000">
            <a:off x="4989778" y="5686241"/>
            <a:ext cx="685800"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629400" y="5585657"/>
            <a:ext cx="609600" cy="228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10800000">
            <a:off x="7391400" y="5446917"/>
            <a:ext cx="685800"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612147" y="2971800"/>
            <a:ext cx="644106" cy="161925"/>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498785" y="3498011"/>
            <a:ext cx="5334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029200" y="5448299"/>
            <a:ext cx="5334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13367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t>The FDP Contract, cont.:</a:t>
            </a:r>
          </a:p>
        </p:txBody>
      </p:sp>
      <p:pic>
        <p:nvPicPr>
          <p:cNvPr id="5122"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4675" t="5742" r="65409" b="2946"/>
          <a:stretch/>
        </p:blipFill>
        <p:spPr bwMode="auto">
          <a:xfrm>
            <a:off x="2590800" y="1828800"/>
            <a:ext cx="3657600" cy="4716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Arrow 4"/>
          <p:cNvSpPr/>
          <p:nvPr/>
        </p:nvSpPr>
        <p:spPr>
          <a:xfrm rot="10800000">
            <a:off x="5105400" y="6019800"/>
            <a:ext cx="685800"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33400" y="1445726"/>
            <a:ext cx="8153400" cy="369332"/>
          </a:xfrm>
          <a:prstGeom prst="rect">
            <a:avLst/>
          </a:prstGeom>
          <a:noFill/>
        </p:spPr>
        <p:txBody>
          <a:bodyPr wrap="square" rtlCol="0">
            <a:spAutoFit/>
          </a:bodyPr>
          <a:lstStyle/>
          <a:p>
            <a:r>
              <a:rPr lang="en-US" dirty="0"/>
              <a:t>Scroll to bottom screen, then click the “Cancel” button:</a:t>
            </a:r>
          </a:p>
        </p:txBody>
      </p:sp>
    </p:spTree>
    <p:extLst>
      <p:ext uri="{BB962C8B-B14F-4D97-AF65-F5344CB8AC3E}">
        <p14:creationId xmlns:p14="http://schemas.microsoft.com/office/powerpoint/2010/main" val="9937004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t>The FDP Contract, cont.:</a:t>
            </a:r>
          </a:p>
        </p:txBody>
      </p:sp>
      <p:pic>
        <p:nvPicPr>
          <p:cNvPr id="614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5199" t="7233" r="65199" b="57360"/>
          <a:stretch/>
        </p:blipFill>
        <p:spPr bwMode="auto">
          <a:xfrm>
            <a:off x="1524000" y="2286000"/>
            <a:ext cx="6149738"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Arrow 4"/>
          <p:cNvSpPr/>
          <p:nvPr/>
        </p:nvSpPr>
        <p:spPr>
          <a:xfrm rot="16200000">
            <a:off x="1880616" y="3072384"/>
            <a:ext cx="685800"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33400" y="1600200"/>
            <a:ext cx="7772400" cy="369332"/>
          </a:xfrm>
          <a:prstGeom prst="rect">
            <a:avLst/>
          </a:prstGeom>
          <a:noFill/>
        </p:spPr>
        <p:txBody>
          <a:bodyPr wrap="square" rtlCol="0">
            <a:spAutoFit/>
          </a:bodyPr>
          <a:lstStyle/>
          <a:p>
            <a:r>
              <a:rPr lang="en-US" dirty="0"/>
              <a:t>Click the “Contracting Entities” link:</a:t>
            </a:r>
          </a:p>
        </p:txBody>
      </p:sp>
    </p:spTree>
    <p:extLst>
      <p:ext uri="{BB962C8B-B14F-4D97-AF65-F5344CB8AC3E}">
        <p14:creationId xmlns:p14="http://schemas.microsoft.com/office/powerpoint/2010/main" val="32486132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t>The FDP Contract, cont.:</a:t>
            </a:r>
          </a:p>
        </p:txBody>
      </p:sp>
      <p:pic>
        <p:nvPicPr>
          <p:cNvPr id="717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5199" t="6116" r="65199" b="59595"/>
          <a:stretch/>
        </p:blipFill>
        <p:spPr bwMode="auto">
          <a:xfrm>
            <a:off x="1371600" y="2133600"/>
            <a:ext cx="6505156"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Arrow 4"/>
          <p:cNvSpPr/>
          <p:nvPr/>
        </p:nvSpPr>
        <p:spPr>
          <a:xfrm>
            <a:off x="762000" y="4114800"/>
            <a:ext cx="685800"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57200" y="1524000"/>
            <a:ext cx="7848600" cy="369332"/>
          </a:xfrm>
          <a:prstGeom prst="rect">
            <a:avLst/>
          </a:prstGeom>
          <a:noFill/>
        </p:spPr>
        <p:txBody>
          <a:bodyPr wrap="square" rtlCol="0">
            <a:spAutoFit/>
          </a:bodyPr>
          <a:lstStyle/>
          <a:p>
            <a:r>
              <a:rPr lang="en-US" dirty="0"/>
              <a:t>Click the “Contract” link:</a:t>
            </a:r>
          </a:p>
        </p:txBody>
      </p:sp>
    </p:spTree>
    <p:extLst>
      <p:ext uri="{BB962C8B-B14F-4D97-AF65-F5344CB8AC3E}">
        <p14:creationId xmlns:p14="http://schemas.microsoft.com/office/powerpoint/2010/main" val="39849142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t>The FDP Contract, cont.:</a:t>
            </a:r>
          </a:p>
        </p:txBody>
      </p:sp>
      <p:pic>
        <p:nvPicPr>
          <p:cNvPr id="8196" name="Picture 4"/>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5196" t="6860" r="65224" b="67440"/>
          <a:stretch/>
        </p:blipFill>
        <p:spPr bwMode="auto">
          <a:xfrm>
            <a:off x="1104900" y="2438400"/>
            <a:ext cx="7417998"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ight Arrow 7"/>
          <p:cNvSpPr/>
          <p:nvPr/>
        </p:nvSpPr>
        <p:spPr>
          <a:xfrm>
            <a:off x="533400" y="4058067"/>
            <a:ext cx="685800"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57200" y="1600200"/>
            <a:ext cx="8229600" cy="369332"/>
          </a:xfrm>
          <a:prstGeom prst="rect">
            <a:avLst/>
          </a:prstGeom>
          <a:noFill/>
        </p:spPr>
        <p:txBody>
          <a:bodyPr wrap="square" rtlCol="0">
            <a:spAutoFit/>
          </a:bodyPr>
          <a:lstStyle/>
          <a:p>
            <a:r>
              <a:rPr lang="en-US" dirty="0"/>
              <a:t>Click the “Contract Packet” link:</a:t>
            </a:r>
          </a:p>
        </p:txBody>
      </p:sp>
    </p:spTree>
    <p:extLst>
      <p:ext uri="{BB962C8B-B14F-4D97-AF65-F5344CB8AC3E}">
        <p14:creationId xmlns:p14="http://schemas.microsoft.com/office/powerpoint/2010/main" val="26821904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602" y="152400"/>
            <a:ext cx="8229600" cy="1143000"/>
          </a:xfrm>
        </p:spPr>
        <p:txBody>
          <a:bodyPr/>
          <a:lstStyle/>
          <a:p>
            <a:r>
              <a:rPr lang="en-US" dirty="0"/>
              <a:t>The FDP Contract, cont.:</a:t>
            </a:r>
          </a:p>
        </p:txBody>
      </p:sp>
      <p:pic>
        <p:nvPicPr>
          <p:cNvPr id="9219" name="Picture 3"/>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5199" t="7978" r="65094" b="68914"/>
          <a:stretch/>
        </p:blipFill>
        <p:spPr bwMode="auto">
          <a:xfrm>
            <a:off x="976942" y="2242867"/>
            <a:ext cx="7293572" cy="2571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ight Arrow 8"/>
          <p:cNvSpPr/>
          <p:nvPr/>
        </p:nvSpPr>
        <p:spPr>
          <a:xfrm>
            <a:off x="430602" y="3464052"/>
            <a:ext cx="685800"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3162300" y="4114800"/>
            <a:ext cx="685800"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30602" y="1447800"/>
            <a:ext cx="8103798" cy="646331"/>
          </a:xfrm>
          <a:prstGeom prst="rect">
            <a:avLst/>
          </a:prstGeom>
        </p:spPr>
        <p:txBody>
          <a:bodyPr wrap="square">
            <a:spAutoFit/>
          </a:bodyPr>
          <a:lstStyle/>
          <a:p>
            <a:r>
              <a:rPr lang="en-US" dirty="0"/>
              <a:t>Select the new Program Year from the dropdown options, then click the “Continue” button:</a:t>
            </a:r>
          </a:p>
        </p:txBody>
      </p:sp>
    </p:spTree>
    <p:extLst>
      <p:ext uri="{BB962C8B-B14F-4D97-AF65-F5344CB8AC3E}">
        <p14:creationId xmlns:p14="http://schemas.microsoft.com/office/powerpoint/2010/main" val="1207052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2755A-5AEC-41C4-AB29-98501AF059FA}"/>
              </a:ext>
            </a:extLst>
          </p:cNvPr>
          <p:cNvSpPr>
            <a:spLocks noGrp="1"/>
          </p:cNvSpPr>
          <p:nvPr>
            <p:ph type="title"/>
          </p:nvPr>
        </p:nvSpPr>
        <p:spPr>
          <a:xfrm>
            <a:off x="489751" y="152400"/>
            <a:ext cx="8229600" cy="1143000"/>
          </a:xfrm>
        </p:spPr>
        <p:txBody>
          <a:bodyPr>
            <a:normAutofit fontScale="90000"/>
          </a:bodyPr>
          <a:lstStyle/>
          <a:p>
            <a:r>
              <a:rPr lang="en-US" dirty="0"/>
              <a:t>Staff Introduction - Ordering Team:</a:t>
            </a:r>
          </a:p>
        </p:txBody>
      </p:sp>
      <p:sp>
        <p:nvSpPr>
          <p:cNvPr id="3" name="Content Placeholder 2">
            <a:extLst>
              <a:ext uri="{FF2B5EF4-FFF2-40B4-BE49-F238E27FC236}">
                <a16:creationId xmlns:a16="http://schemas.microsoft.com/office/drawing/2014/main" id="{B3F253A4-441F-49E5-A76E-661441205283}"/>
              </a:ext>
            </a:extLst>
          </p:cNvPr>
          <p:cNvSpPr>
            <a:spLocks noGrp="1"/>
          </p:cNvSpPr>
          <p:nvPr>
            <p:ph idx="1"/>
          </p:nvPr>
        </p:nvSpPr>
        <p:spPr>
          <a:xfrm>
            <a:off x="489751" y="1295400"/>
            <a:ext cx="8229600" cy="5410200"/>
          </a:xfrm>
        </p:spPr>
        <p:txBody>
          <a:bodyPr>
            <a:normAutofit fontScale="70000" lnSpcReduction="20000"/>
          </a:bodyPr>
          <a:lstStyle/>
          <a:p>
            <a:r>
              <a:rPr lang="en-US" dirty="0"/>
              <a:t>Aditi Chaphekar –</a:t>
            </a:r>
          </a:p>
          <a:p>
            <a:pPr marL="0" indent="0">
              <a:buNone/>
            </a:pPr>
            <a:r>
              <a:rPr lang="en-US" dirty="0"/>
              <a:t>     Phone: (512) 463-5279</a:t>
            </a:r>
          </a:p>
          <a:p>
            <a:pPr marL="0" indent="0">
              <a:buNone/>
            </a:pPr>
            <a:r>
              <a:rPr lang="en-US" dirty="0"/>
              <a:t>     Email: </a:t>
            </a:r>
            <a:r>
              <a:rPr lang="en-US" dirty="0">
                <a:hlinkClick r:id="rId2"/>
              </a:rPr>
              <a:t>aditi.Chaphekar@texasagriculture.gov</a:t>
            </a:r>
            <a:endParaRPr lang="en-US" dirty="0"/>
          </a:p>
          <a:p>
            <a:pPr marL="0" indent="0">
              <a:buNone/>
            </a:pPr>
            <a:endParaRPr lang="en-US" dirty="0"/>
          </a:p>
          <a:p>
            <a:r>
              <a:rPr lang="en-US" dirty="0"/>
              <a:t>Manuel Flores –</a:t>
            </a:r>
          </a:p>
          <a:p>
            <a:pPr marL="0" indent="0">
              <a:buNone/>
            </a:pPr>
            <a:r>
              <a:rPr lang="en-US" dirty="0"/>
              <a:t>     Phone: (512) 475-0063</a:t>
            </a:r>
          </a:p>
          <a:p>
            <a:pPr marL="0" indent="0">
              <a:buNone/>
            </a:pPr>
            <a:r>
              <a:rPr lang="en-US" dirty="0"/>
              <a:t>     Email: </a:t>
            </a:r>
            <a:r>
              <a:rPr lang="en-US" dirty="0">
                <a:hlinkClick r:id="rId3"/>
              </a:rPr>
              <a:t>manuel.flores@texasagriculture.gov</a:t>
            </a:r>
            <a:endParaRPr lang="en-US" dirty="0"/>
          </a:p>
          <a:p>
            <a:pPr marL="0" indent="0">
              <a:buNone/>
            </a:pPr>
            <a:endParaRPr lang="en-US" dirty="0"/>
          </a:p>
          <a:p>
            <a:r>
              <a:rPr lang="en-US" dirty="0"/>
              <a:t>Angela Hodapp –</a:t>
            </a:r>
          </a:p>
          <a:p>
            <a:pPr marL="0" indent="0">
              <a:buNone/>
            </a:pPr>
            <a:r>
              <a:rPr lang="en-US" dirty="0"/>
              <a:t>     Phone: (512) 463-3394</a:t>
            </a:r>
          </a:p>
          <a:p>
            <a:pPr marL="0" indent="0">
              <a:buNone/>
            </a:pPr>
            <a:r>
              <a:rPr lang="en-US" dirty="0"/>
              <a:t>     Email: </a:t>
            </a:r>
            <a:r>
              <a:rPr lang="en-US" dirty="0">
                <a:hlinkClick r:id="rId4"/>
              </a:rPr>
              <a:t>angela.Hodapp@texasagriculture.gov</a:t>
            </a:r>
            <a:endParaRPr lang="en-US" dirty="0"/>
          </a:p>
          <a:p>
            <a:pPr marL="0" indent="0">
              <a:buNone/>
            </a:pPr>
            <a:endParaRPr lang="en-US" dirty="0"/>
          </a:p>
          <a:p>
            <a:r>
              <a:rPr lang="en-US" dirty="0"/>
              <a:t>Tracy Whitehead–</a:t>
            </a:r>
          </a:p>
          <a:p>
            <a:pPr marL="0" indent="0">
              <a:buNone/>
            </a:pPr>
            <a:r>
              <a:rPr lang="en-US" dirty="0"/>
              <a:t>     Phone: (512) 463-8899</a:t>
            </a:r>
          </a:p>
          <a:p>
            <a:pPr marL="0" indent="0">
              <a:buNone/>
            </a:pPr>
            <a:r>
              <a:rPr lang="en-US" dirty="0"/>
              <a:t>     Email: </a:t>
            </a:r>
            <a:r>
              <a:rPr lang="en-US" dirty="0">
                <a:hlinkClick r:id="rId5"/>
              </a:rPr>
              <a:t>tracy.whitehead@texasagriculture.gov</a:t>
            </a:r>
            <a:endParaRPr lang="en-US" dirty="0"/>
          </a:p>
          <a:p>
            <a:pPr marL="0" indent="0">
              <a:buNone/>
            </a:pPr>
            <a:endParaRPr lang="en-US" dirty="0"/>
          </a:p>
          <a:p>
            <a:r>
              <a:rPr lang="en-US" dirty="0"/>
              <a:t>Patricia LeClar, Coordinator –</a:t>
            </a:r>
          </a:p>
          <a:p>
            <a:pPr marL="0" indent="0">
              <a:buNone/>
            </a:pPr>
            <a:r>
              <a:rPr lang="en-US" dirty="0"/>
              <a:t>     Phone: (210) 820-0288 x501</a:t>
            </a:r>
          </a:p>
          <a:p>
            <a:pPr marL="0" indent="0">
              <a:buNone/>
            </a:pPr>
            <a:r>
              <a:rPr lang="en-US" dirty="0"/>
              <a:t>     Email: </a:t>
            </a:r>
            <a:r>
              <a:rPr lang="en-US" dirty="0">
                <a:hlinkClick r:id="rId6"/>
              </a:rPr>
              <a:t>patricia.leClar@texasagriculture.gov</a:t>
            </a:r>
            <a:r>
              <a:rPr lang="en-US" dirty="0"/>
              <a:t> </a:t>
            </a:r>
          </a:p>
        </p:txBody>
      </p:sp>
    </p:spTree>
    <p:extLst>
      <p:ext uri="{BB962C8B-B14F-4D97-AF65-F5344CB8AC3E}">
        <p14:creationId xmlns:p14="http://schemas.microsoft.com/office/powerpoint/2010/main" val="7301294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t>The FDP Contract, cont.:</a:t>
            </a:r>
          </a:p>
        </p:txBody>
      </p:sp>
      <p:pic>
        <p:nvPicPr>
          <p:cNvPr id="4" name="Content Placeholder 3"/>
          <p:cNvPicPr>
            <a:picLocks noGrp="1"/>
          </p:cNvPicPr>
          <p:nvPr>
            <p:ph idx="1"/>
          </p:nvPr>
        </p:nvPicPr>
        <p:blipFill rotWithShape="1">
          <a:blip r:embed="rId3"/>
          <a:srcRect l="64885" t="6860" r="14990" b="21581"/>
          <a:stretch/>
        </p:blipFill>
        <p:spPr>
          <a:xfrm>
            <a:off x="2590800" y="2057400"/>
            <a:ext cx="4114800" cy="4572000"/>
          </a:xfrm>
          <a:prstGeom prst="rect">
            <a:avLst/>
          </a:prstGeom>
        </p:spPr>
      </p:pic>
      <p:sp>
        <p:nvSpPr>
          <p:cNvPr id="5" name="Right Arrow 4"/>
          <p:cNvSpPr/>
          <p:nvPr/>
        </p:nvSpPr>
        <p:spPr>
          <a:xfrm rot="10800000">
            <a:off x="3390899" y="3686353"/>
            <a:ext cx="266701" cy="3048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85800" y="1524000"/>
            <a:ext cx="7049237" cy="369332"/>
          </a:xfrm>
          <a:prstGeom prst="rect">
            <a:avLst/>
          </a:prstGeom>
        </p:spPr>
        <p:txBody>
          <a:bodyPr wrap="none">
            <a:spAutoFit/>
          </a:bodyPr>
          <a:lstStyle/>
          <a:p>
            <a:r>
              <a:rPr lang="en-US" dirty="0"/>
              <a:t>Click the “Modify” link in the Contracting Entity Information Update:</a:t>
            </a:r>
          </a:p>
        </p:txBody>
      </p:sp>
      <p:sp>
        <p:nvSpPr>
          <p:cNvPr id="3" name="Oval 2"/>
          <p:cNvSpPr/>
          <p:nvPr/>
        </p:nvSpPr>
        <p:spPr>
          <a:xfrm>
            <a:off x="2981864" y="3733801"/>
            <a:ext cx="304800" cy="2285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51638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t>The FDP Contract, cont.:</a:t>
            </a:r>
          </a:p>
        </p:txBody>
      </p:sp>
      <p:pic>
        <p:nvPicPr>
          <p:cNvPr id="8" name="Picture 3"/>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5095" t="7234" r="65094" b="4576"/>
          <a:stretch/>
        </p:blipFill>
        <p:spPr bwMode="auto">
          <a:xfrm>
            <a:off x="2286000" y="1752600"/>
            <a:ext cx="3962400" cy="4960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ight Arrow 8"/>
          <p:cNvSpPr/>
          <p:nvPr/>
        </p:nvSpPr>
        <p:spPr>
          <a:xfrm rot="10800000">
            <a:off x="4876800" y="3200400"/>
            <a:ext cx="685800"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flipV="1">
            <a:off x="4104017" y="2378015"/>
            <a:ext cx="533400" cy="133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3124200" y="6248400"/>
            <a:ext cx="685800"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52307" y="1295400"/>
            <a:ext cx="8660063" cy="369332"/>
          </a:xfrm>
          <a:prstGeom prst="rect">
            <a:avLst/>
          </a:prstGeom>
        </p:spPr>
        <p:txBody>
          <a:bodyPr wrap="none">
            <a:spAutoFit/>
          </a:bodyPr>
          <a:lstStyle/>
          <a:p>
            <a:r>
              <a:rPr lang="en-US" dirty="0"/>
              <a:t>Enter the “Entitlement Available” amount for processing, then click the “Save” button:</a:t>
            </a:r>
          </a:p>
        </p:txBody>
      </p:sp>
    </p:spTree>
    <p:extLst>
      <p:ext uri="{BB962C8B-B14F-4D97-AF65-F5344CB8AC3E}">
        <p14:creationId xmlns:p14="http://schemas.microsoft.com/office/powerpoint/2010/main" val="36227417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t>The FDP Contract, cont.:</a:t>
            </a:r>
          </a:p>
        </p:txBody>
      </p:sp>
      <p:pic>
        <p:nvPicPr>
          <p:cNvPr id="10242"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4990" t="7234" r="64885" b="16362"/>
          <a:stretch/>
        </p:blipFill>
        <p:spPr bwMode="auto">
          <a:xfrm>
            <a:off x="2286000" y="1981200"/>
            <a:ext cx="4353435"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ight Arrow 6"/>
          <p:cNvSpPr/>
          <p:nvPr/>
        </p:nvSpPr>
        <p:spPr>
          <a:xfrm rot="16200000">
            <a:off x="3884705" y="5815584"/>
            <a:ext cx="685800"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09600" y="1447800"/>
            <a:ext cx="7772400" cy="369332"/>
          </a:xfrm>
          <a:prstGeom prst="rect">
            <a:avLst/>
          </a:prstGeom>
          <a:noFill/>
        </p:spPr>
        <p:txBody>
          <a:bodyPr wrap="square" rtlCol="0">
            <a:spAutoFit/>
          </a:bodyPr>
          <a:lstStyle/>
          <a:p>
            <a:r>
              <a:rPr lang="en-US" dirty="0"/>
              <a:t>Click the “Submit for Approval” button:</a:t>
            </a:r>
          </a:p>
        </p:txBody>
      </p:sp>
    </p:spTree>
    <p:extLst>
      <p:ext uri="{BB962C8B-B14F-4D97-AF65-F5344CB8AC3E}">
        <p14:creationId xmlns:p14="http://schemas.microsoft.com/office/powerpoint/2010/main" val="11425485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t>The FDP Contract, cont.:</a:t>
            </a:r>
          </a:p>
        </p:txBody>
      </p:sp>
      <p:pic>
        <p:nvPicPr>
          <p:cNvPr id="1741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3312" t="6115" r="63103" b="70778"/>
          <a:stretch/>
        </p:blipFill>
        <p:spPr bwMode="auto">
          <a:xfrm>
            <a:off x="1219200" y="2438400"/>
            <a:ext cx="7195686" cy="2895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33400" y="1676400"/>
            <a:ext cx="8077200" cy="369332"/>
          </a:xfrm>
          <a:prstGeom prst="rect">
            <a:avLst/>
          </a:prstGeom>
          <a:noFill/>
        </p:spPr>
        <p:txBody>
          <a:bodyPr wrap="square" rtlCol="0">
            <a:spAutoFit/>
          </a:bodyPr>
          <a:lstStyle/>
          <a:p>
            <a:r>
              <a:rPr lang="en-US" dirty="0"/>
              <a:t>Click the “Finished” button:</a:t>
            </a:r>
          </a:p>
        </p:txBody>
      </p:sp>
      <p:sp>
        <p:nvSpPr>
          <p:cNvPr id="6" name="Right Arrow 5"/>
          <p:cNvSpPr/>
          <p:nvPr/>
        </p:nvSpPr>
        <p:spPr>
          <a:xfrm rot="10800000">
            <a:off x="5181600" y="4495800"/>
            <a:ext cx="685800"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3162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t>The FDP Contract, cont.:</a:t>
            </a:r>
          </a:p>
        </p:txBody>
      </p:sp>
      <p:pic>
        <p:nvPicPr>
          <p:cNvPr id="18434"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4780" t="6115" r="64989" b="14127"/>
          <a:stretch/>
        </p:blipFill>
        <p:spPr bwMode="auto">
          <a:xfrm>
            <a:off x="1752600" y="1828800"/>
            <a:ext cx="4343400" cy="4815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ight Arrow 5"/>
          <p:cNvSpPr/>
          <p:nvPr/>
        </p:nvSpPr>
        <p:spPr>
          <a:xfrm rot="16200000">
            <a:off x="2033016" y="2462784"/>
            <a:ext cx="685800"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57200" y="1345085"/>
            <a:ext cx="8305800" cy="369332"/>
          </a:xfrm>
          <a:prstGeom prst="rect">
            <a:avLst/>
          </a:prstGeom>
          <a:noFill/>
        </p:spPr>
        <p:txBody>
          <a:bodyPr wrap="square" rtlCol="0">
            <a:spAutoFit/>
          </a:bodyPr>
          <a:lstStyle/>
          <a:p>
            <a:r>
              <a:rPr lang="en-US" dirty="0"/>
              <a:t>Click the “Contracting Entities” link:</a:t>
            </a:r>
          </a:p>
        </p:txBody>
      </p:sp>
    </p:spTree>
    <p:extLst>
      <p:ext uri="{BB962C8B-B14F-4D97-AF65-F5344CB8AC3E}">
        <p14:creationId xmlns:p14="http://schemas.microsoft.com/office/powerpoint/2010/main" val="4882532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228600"/>
          </a:xfrm>
        </p:spPr>
        <p:txBody>
          <a:bodyPr>
            <a:normAutofit fontScale="90000"/>
          </a:bodyPr>
          <a:lstStyle/>
          <a:p>
            <a:endParaRPr lang="en-US" dirty="0"/>
          </a:p>
        </p:txBody>
      </p:sp>
      <p:sp>
        <p:nvSpPr>
          <p:cNvPr id="3" name="Content Placeholder 2"/>
          <p:cNvSpPr>
            <a:spLocks noGrp="1"/>
          </p:cNvSpPr>
          <p:nvPr>
            <p:ph idx="1"/>
          </p:nvPr>
        </p:nvSpPr>
        <p:spPr/>
        <p:txBody>
          <a:bodyPr>
            <a:normAutofit/>
          </a:bodyPr>
          <a:lstStyle/>
          <a:p>
            <a:pPr marL="0" indent="0">
              <a:buNone/>
            </a:pPr>
            <a:r>
              <a:rPr lang="en-US" sz="6000" dirty="0"/>
              <a:t>The Processing Surveys</a:t>
            </a:r>
          </a:p>
        </p:txBody>
      </p:sp>
    </p:spTree>
    <p:extLst>
      <p:ext uri="{BB962C8B-B14F-4D97-AF65-F5344CB8AC3E}">
        <p14:creationId xmlns:p14="http://schemas.microsoft.com/office/powerpoint/2010/main" val="37994972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t>The Processing Surveys:</a:t>
            </a:r>
          </a:p>
        </p:txBody>
      </p:sp>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5095" t="6860" r="65094" b="59596"/>
          <a:stretch/>
        </p:blipFill>
        <p:spPr bwMode="auto">
          <a:xfrm>
            <a:off x="1066800" y="2133600"/>
            <a:ext cx="7200892"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ight Arrow 5"/>
          <p:cNvSpPr/>
          <p:nvPr/>
        </p:nvSpPr>
        <p:spPr>
          <a:xfrm>
            <a:off x="533400" y="3657600"/>
            <a:ext cx="685800"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33400" y="1415534"/>
            <a:ext cx="8077200" cy="369332"/>
          </a:xfrm>
          <a:prstGeom prst="rect">
            <a:avLst/>
          </a:prstGeom>
          <a:noFill/>
        </p:spPr>
        <p:txBody>
          <a:bodyPr wrap="square" rtlCol="0">
            <a:spAutoFit/>
          </a:bodyPr>
          <a:lstStyle/>
          <a:p>
            <a:r>
              <a:rPr lang="en-US" dirty="0"/>
              <a:t>Click the “Surveys” link:</a:t>
            </a:r>
          </a:p>
        </p:txBody>
      </p:sp>
    </p:spTree>
    <p:extLst>
      <p:ext uri="{BB962C8B-B14F-4D97-AF65-F5344CB8AC3E}">
        <p14:creationId xmlns:p14="http://schemas.microsoft.com/office/powerpoint/2010/main" val="15134179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t>The Processing Surveys, cont.:</a:t>
            </a:r>
          </a:p>
        </p:txBody>
      </p:sp>
      <p:pic>
        <p:nvPicPr>
          <p:cNvPr id="2051" name="Picture 3"/>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5199" t="6488" r="65094" b="57360"/>
          <a:stretch/>
        </p:blipFill>
        <p:spPr bwMode="auto">
          <a:xfrm>
            <a:off x="1143000" y="2362200"/>
            <a:ext cx="7236636"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33400" y="1447800"/>
            <a:ext cx="8153400" cy="646331"/>
          </a:xfrm>
          <a:prstGeom prst="rect">
            <a:avLst/>
          </a:prstGeom>
          <a:noFill/>
        </p:spPr>
        <p:txBody>
          <a:bodyPr wrap="square" rtlCol="0">
            <a:spAutoFit/>
          </a:bodyPr>
          <a:lstStyle/>
          <a:p>
            <a:r>
              <a:rPr lang="en-US" dirty="0"/>
              <a:t>Select the new year Program Year from the drop down options, then click the “Continue” button:</a:t>
            </a:r>
          </a:p>
        </p:txBody>
      </p:sp>
      <p:sp>
        <p:nvSpPr>
          <p:cNvPr id="9" name="Right Arrow 8"/>
          <p:cNvSpPr/>
          <p:nvPr/>
        </p:nvSpPr>
        <p:spPr>
          <a:xfrm>
            <a:off x="609600" y="4495800"/>
            <a:ext cx="685800"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3124200" y="5257800"/>
            <a:ext cx="685800"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15072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t>The Processing Surveys, cont.:</a:t>
            </a:r>
          </a:p>
        </p:txBody>
      </p:sp>
      <p:pic>
        <p:nvPicPr>
          <p:cNvPr id="22532" name="Picture 4"/>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5140" t="7234" r="65145" b="50983"/>
          <a:stretch/>
        </p:blipFill>
        <p:spPr bwMode="auto">
          <a:xfrm>
            <a:off x="1412827" y="2209800"/>
            <a:ext cx="6775545"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600200" y="5181600"/>
            <a:ext cx="64008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1066800" y="4495800"/>
            <a:ext cx="685800"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57201" y="1511862"/>
            <a:ext cx="6477000" cy="369332"/>
          </a:xfrm>
          <a:prstGeom prst="rect">
            <a:avLst/>
          </a:prstGeom>
          <a:noFill/>
        </p:spPr>
        <p:txBody>
          <a:bodyPr wrap="square" rtlCol="0">
            <a:spAutoFit/>
          </a:bodyPr>
          <a:lstStyle/>
          <a:p>
            <a:r>
              <a:rPr lang="en-US" dirty="0"/>
              <a:t>Click the (Processing) Survey # (2871) link:</a:t>
            </a:r>
          </a:p>
        </p:txBody>
      </p:sp>
    </p:spTree>
    <p:extLst>
      <p:ext uri="{BB962C8B-B14F-4D97-AF65-F5344CB8AC3E}">
        <p14:creationId xmlns:p14="http://schemas.microsoft.com/office/powerpoint/2010/main" val="15769452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t>The Processing Surveys, cont.:</a:t>
            </a:r>
          </a:p>
        </p:txBody>
      </p:sp>
      <p:pic>
        <p:nvPicPr>
          <p:cNvPr id="23554"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13091" t="6549" r="63224" b="2575"/>
          <a:stretch/>
        </p:blipFill>
        <p:spPr bwMode="auto">
          <a:xfrm>
            <a:off x="2324099" y="1860892"/>
            <a:ext cx="4495800" cy="4851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755311" y="4414240"/>
            <a:ext cx="228600" cy="190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Arrow 7"/>
          <p:cNvSpPr/>
          <p:nvPr/>
        </p:nvSpPr>
        <p:spPr>
          <a:xfrm rot="10800000">
            <a:off x="5041060" y="4352747"/>
            <a:ext cx="342899" cy="31348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0800000">
            <a:off x="6400800" y="4350262"/>
            <a:ext cx="342899" cy="31348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57200" y="1295400"/>
            <a:ext cx="8305800" cy="646331"/>
          </a:xfrm>
          <a:prstGeom prst="rect">
            <a:avLst/>
          </a:prstGeom>
          <a:noFill/>
        </p:spPr>
        <p:txBody>
          <a:bodyPr wrap="square" rtlCol="0">
            <a:spAutoFit/>
          </a:bodyPr>
          <a:lstStyle/>
          <a:p>
            <a:r>
              <a:rPr lang="en-US" dirty="0"/>
              <a:t>Enter the requested lbs as “Units to Process, select the Processor from the dropdown options:</a:t>
            </a:r>
          </a:p>
        </p:txBody>
      </p:sp>
    </p:spTree>
    <p:extLst>
      <p:ext uri="{BB962C8B-B14F-4D97-AF65-F5344CB8AC3E}">
        <p14:creationId xmlns:p14="http://schemas.microsoft.com/office/powerpoint/2010/main" val="3843016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458200" cy="1143000"/>
          </a:xfrm>
        </p:spPr>
        <p:txBody>
          <a:bodyPr>
            <a:normAutofit fontScale="90000"/>
          </a:bodyPr>
          <a:lstStyle/>
          <a:p>
            <a:r>
              <a:rPr lang="en-US" dirty="0"/>
              <a:t>Staff Introduction - Inventory Team:</a:t>
            </a:r>
          </a:p>
        </p:txBody>
      </p:sp>
      <p:sp>
        <p:nvSpPr>
          <p:cNvPr id="3" name="Content Placeholder 2"/>
          <p:cNvSpPr>
            <a:spLocks noGrp="1"/>
          </p:cNvSpPr>
          <p:nvPr>
            <p:ph idx="1"/>
          </p:nvPr>
        </p:nvSpPr>
        <p:spPr>
          <a:xfrm>
            <a:off x="457200" y="1524000"/>
            <a:ext cx="8229600" cy="4800600"/>
          </a:xfrm>
        </p:spPr>
        <p:txBody>
          <a:bodyPr>
            <a:normAutofit fontScale="92500" lnSpcReduction="10000"/>
          </a:bodyPr>
          <a:lstStyle/>
          <a:p>
            <a:pPr marL="0" indent="0">
              <a:buNone/>
            </a:pPr>
            <a:endParaRPr lang="en-US" dirty="0"/>
          </a:p>
          <a:p>
            <a:r>
              <a:rPr lang="en-US" dirty="0"/>
              <a:t>Glenda Wernli -</a:t>
            </a:r>
          </a:p>
          <a:p>
            <a:pPr marL="393192" lvl="1" indent="0">
              <a:buNone/>
            </a:pPr>
            <a:r>
              <a:rPr lang="en-US" dirty="0"/>
              <a:t>Phone: 512-463-7844</a:t>
            </a:r>
          </a:p>
          <a:p>
            <a:pPr marL="393192" lvl="1" indent="0">
              <a:buNone/>
            </a:pPr>
            <a:r>
              <a:rPr lang="en-US" dirty="0"/>
              <a:t>Email: </a:t>
            </a:r>
            <a:r>
              <a:rPr lang="en-US" dirty="0">
                <a:hlinkClick r:id="rId3"/>
              </a:rPr>
              <a:t>glenda.wernli@texasagriculture.gov</a:t>
            </a:r>
            <a:r>
              <a:rPr lang="en-US" dirty="0"/>
              <a:t> </a:t>
            </a:r>
          </a:p>
          <a:p>
            <a:pPr marL="393192" lvl="1" indent="0">
              <a:buNone/>
            </a:pPr>
            <a:endParaRPr lang="en-US" dirty="0"/>
          </a:p>
          <a:p>
            <a:r>
              <a:rPr lang="en-US" dirty="0"/>
              <a:t>Matt McElhaney -</a:t>
            </a:r>
          </a:p>
          <a:p>
            <a:pPr marL="393192" lvl="1" indent="0">
              <a:buNone/>
            </a:pPr>
            <a:r>
              <a:rPr lang="en-US" dirty="0"/>
              <a:t>Phone: 512-475-0493</a:t>
            </a:r>
          </a:p>
          <a:p>
            <a:pPr marL="393192" lvl="1" indent="0">
              <a:buNone/>
            </a:pPr>
            <a:r>
              <a:rPr lang="en-US" dirty="0"/>
              <a:t>Email: </a:t>
            </a:r>
            <a:r>
              <a:rPr lang="en-US" dirty="0">
                <a:hlinkClick r:id="rId4"/>
              </a:rPr>
              <a:t>matt.mcelhaney@texasagriculture.gov</a:t>
            </a:r>
            <a:r>
              <a:rPr lang="en-US" dirty="0"/>
              <a:t> </a:t>
            </a:r>
          </a:p>
          <a:p>
            <a:pPr marL="393192" lvl="1" indent="0">
              <a:buNone/>
            </a:pPr>
            <a:endParaRPr lang="en-US" dirty="0"/>
          </a:p>
          <a:p>
            <a:r>
              <a:rPr lang="en-US" dirty="0"/>
              <a:t>Corey DeLeon, Coordinator -</a:t>
            </a:r>
          </a:p>
          <a:p>
            <a:pPr marL="393192" lvl="1" indent="0">
              <a:buNone/>
            </a:pPr>
            <a:r>
              <a:rPr lang="en-US" dirty="0"/>
              <a:t>Phone: 512-475-0003</a:t>
            </a:r>
          </a:p>
          <a:p>
            <a:pPr marL="393192" lvl="1" indent="0">
              <a:buNone/>
            </a:pPr>
            <a:r>
              <a:rPr lang="en-US" dirty="0"/>
              <a:t>Email: </a:t>
            </a:r>
            <a:r>
              <a:rPr lang="en-US" dirty="0">
                <a:hlinkClick r:id="rId5"/>
              </a:rPr>
              <a:t>corey.deleon@texasagriculture.gov</a:t>
            </a:r>
            <a:r>
              <a:rPr lang="en-US" dirty="0"/>
              <a:t> </a:t>
            </a:r>
          </a:p>
        </p:txBody>
      </p:sp>
    </p:spTree>
    <p:extLst>
      <p:ext uri="{BB962C8B-B14F-4D97-AF65-F5344CB8AC3E}">
        <p14:creationId xmlns:p14="http://schemas.microsoft.com/office/powerpoint/2010/main" val="19823884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t>The Processing Surveys, cont.:</a:t>
            </a:r>
          </a:p>
        </p:txBody>
      </p:sp>
      <p:pic>
        <p:nvPicPr>
          <p:cNvPr id="4"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13091" t="6549" r="63224" b="2575"/>
          <a:stretch/>
        </p:blipFill>
        <p:spPr bwMode="auto">
          <a:xfrm>
            <a:off x="2286000" y="1981199"/>
            <a:ext cx="4419600" cy="4766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57200" y="1219200"/>
            <a:ext cx="8305800" cy="646331"/>
          </a:xfrm>
          <a:prstGeom prst="rect">
            <a:avLst/>
          </a:prstGeom>
          <a:noFill/>
        </p:spPr>
        <p:txBody>
          <a:bodyPr wrap="square" rtlCol="0">
            <a:spAutoFit/>
          </a:bodyPr>
          <a:lstStyle/>
          <a:p>
            <a:r>
              <a:rPr lang="en-US" dirty="0"/>
              <a:t>Click the “Calculate Entitlement” button, view the Entitlement information at bottom of screen, then click the “Continue” button:</a:t>
            </a:r>
          </a:p>
        </p:txBody>
      </p:sp>
      <p:sp>
        <p:nvSpPr>
          <p:cNvPr id="6" name="Right Arrow 5"/>
          <p:cNvSpPr/>
          <p:nvPr/>
        </p:nvSpPr>
        <p:spPr>
          <a:xfrm rot="10800000" flipH="1">
            <a:off x="1295401" y="5377132"/>
            <a:ext cx="971550" cy="110855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0800000">
            <a:off x="4724400" y="6328943"/>
            <a:ext cx="342899" cy="31348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3344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702" y="172695"/>
            <a:ext cx="8229600" cy="1143000"/>
          </a:xfrm>
        </p:spPr>
        <p:txBody>
          <a:bodyPr/>
          <a:lstStyle/>
          <a:p>
            <a:r>
              <a:rPr lang="en-US" dirty="0"/>
              <a:t>The Processing Surveys, cont.:</a:t>
            </a:r>
          </a:p>
        </p:txBody>
      </p:sp>
      <p:pic>
        <p:nvPicPr>
          <p:cNvPr id="8"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13091" t="6549" r="63224" b="2575"/>
          <a:stretch/>
        </p:blipFill>
        <p:spPr bwMode="auto">
          <a:xfrm>
            <a:off x="2476499" y="1810437"/>
            <a:ext cx="4338869" cy="4846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ight Arrow 9"/>
          <p:cNvSpPr/>
          <p:nvPr/>
        </p:nvSpPr>
        <p:spPr>
          <a:xfrm rot="10800000">
            <a:off x="4876800" y="6178844"/>
            <a:ext cx="685800"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68702" y="1353076"/>
            <a:ext cx="8229600" cy="369332"/>
          </a:xfrm>
          <a:prstGeom prst="rect">
            <a:avLst/>
          </a:prstGeom>
          <a:noFill/>
        </p:spPr>
        <p:txBody>
          <a:bodyPr wrap="square" rtlCol="0">
            <a:spAutoFit/>
          </a:bodyPr>
          <a:lstStyle/>
          <a:p>
            <a:r>
              <a:rPr lang="en-US" dirty="0"/>
              <a:t>Verify the information, if correct then Click the “Submit” button:</a:t>
            </a:r>
          </a:p>
        </p:txBody>
      </p:sp>
    </p:spTree>
    <p:extLst>
      <p:ext uri="{BB962C8B-B14F-4D97-AF65-F5344CB8AC3E}">
        <p14:creationId xmlns:p14="http://schemas.microsoft.com/office/powerpoint/2010/main" val="15942224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dirty="0"/>
              <a:t>The Processing Surveys, cont.:</a:t>
            </a:r>
          </a:p>
        </p:txBody>
      </p:sp>
      <p:pic>
        <p:nvPicPr>
          <p:cNvPr id="1741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3312" t="6115" r="63103" b="70778"/>
          <a:stretch/>
        </p:blipFill>
        <p:spPr bwMode="auto">
          <a:xfrm>
            <a:off x="762000" y="2209800"/>
            <a:ext cx="8019414"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33400" y="1459468"/>
            <a:ext cx="8077200" cy="369332"/>
          </a:xfrm>
          <a:prstGeom prst="rect">
            <a:avLst/>
          </a:prstGeom>
          <a:noFill/>
        </p:spPr>
        <p:txBody>
          <a:bodyPr wrap="square" rtlCol="0">
            <a:spAutoFit/>
          </a:bodyPr>
          <a:lstStyle/>
          <a:p>
            <a:r>
              <a:rPr lang="en-US" dirty="0"/>
              <a:t>Click the “Finished” button:</a:t>
            </a:r>
          </a:p>
        </p:txBody>
      </p:sp>
      <p:sp>
        <p:nvSpPr>
          <p:cNvPr id="5" name="Right Arrow 4"/>
          <p:cNvSpPr/>
          <p:nvPr/>
        </p:nvSpPr>
        <p:spPr>
          <a:xfrm rot="10800000">
            <a:off x="5105400" y="4343400"/>
            <a:ext cx="685800"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371600" y="3889406"/>
            <a:ext cx="2133600" cy="3185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85371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t>The Processing Surveys, cont.:</a:t>
            </a:r>
          </a:p>
        </p:txBody>
      </p:sp>
      <p:pic>
        <p:nvPicPr>
          <p:cNvPr id="3074"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5094" t="7606" r="65199" b="50279"/>
          <a:stretch/>
        </p:blipFill>
        <p:spPr bwMode="auto">
          <a:xfrm>
            <a:off x="1295399" y="2209800"/>
            <a:ext cx="6845861"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7200" y="1419847"/>
            <a:ext cx="8229600" cy="646331"/>
          </a:xfrm>
          <a:prstGeom prst="rect">
            <a:avLst/>
          </a:prstGeom>
          <a:noFill/>
        </p:spPr>
        <p:txBody>
          <a:bodyPr wrap="square" rtlCol="0">
            <a:spAutoFit/>
          </a:bodyPr>
          <a:lstStyle/>
          <a:p>
            <a:r>
              <a:rPr lang="en-US" dirty="0"/>
              <a:t>Click on the (Processing) Survey # (2870), and repeat the previous steps to commit pounds: </a:t>
            </a:r>
          </a:p>
        </p:txBody>
      </p:sp>
      <p:sp>
        <p:nvSpPr>
          <p:cNvPr id="5" name="Rectangle 4"/>
          <p:cNvSpPr/>
          <p:nvPr/>
        </p:nvSpPr>
        <p:spPr>
          <a:xfrm>
            <a:off x="1524000" y="5181600"/>
            <a:ext cx="64770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1033732" y="4696968"/>
            <a:ext cx="685800"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60682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34112"/>
          </a:xfrm>
        </p:spPr>
        <p:txBody>
          <a:bodyPr>
            <a:normAutofit fontScale="90000"/>
          </a:bodyPr>
          <a:lstStyle/>
          <a:p>
            <a:endParaRPr lang="en-US" dirty="0"/>
          </a:p>
        </p:txBody>
      </p:sp>
      <p:sp>
        <p:nvSpPr>
          <p:cNvPr id="3" name="Content Placeholder 2"/>
          <p:cNvSpPr>
            <a:spLocks noGrp="1"/>
          </p:cNvSpPr>
          <p:nvPr>
            <p:ph idx="1"/>
          </p:nvPr>
        </p:nvSpPr>
        <p:spPr/>
        <p:txBody>
          <a:bodyPr>
            <a:normAutofit/>
          </a:bodyPr>
          <a:lstStyle/>
          <a:p>
            <a:pPr marL="0" indent="0">
              <a:buNone/>
            </a:pPr>
            <a:r>
              <a:rPr lang="en-US" sz="6600" dirty="0"/>
              <a:t>Monitoring Inventory</a:t>
            </a:r>
          </a:p>
        </p:txBody>
      </p:sp>
    </p:spTree>
    <p:extLst>
      <p:ext uri="{BB962C8B-B14F-4D97-AF65-F5344CB8AC3E}">
        <p14:creationId xmlns:p14="http://schemas.microsoft.com/office/powerpoint/2010/main" val="21987384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a:t>Monitoring Inventory:</a:t>
            </a:r>
          </a:p>
        </p:txBody>
      </p:sp>
      <p:sp>
        <p:nvSpPr>
          <p:cNvPr id="3" name="Content Placeholder 2"/>
          <p:cNvSpPr>
            <a:spLocks noGrp="1"/>
          </p:cNvSpPr>
          <p:nvPr>
            <p:ph idx="1"/>
          </p:nvPr>
        </p:nvSpPr>
        <p:spPr/>
        <p:txBody>
          <a:bodyPr>
            <a:normAutofit fontScale="85000" lnSpcReduction="20000"/>
          </a:bodyPr>
          <a:lstStyle/>
          <a:p>
            <a:r>
              <a:rPr lang="en-US" u="sng" dirty="0"/>
              <a:t>USDAs 6 month inventory rule</a:t>
            </a:r>
            <a:r>
              <a:rPr lang="en-US" dirty="0"/>
              <a:t>: Per USDA regulation 250.35(d), “Limitations on donated food inventories.  Inventories of donated food at processors may not be in excess of a six-month supply, based on an average amount of donated foods utilized…”</a:t>
            </a:r>
          </a:p>
          <a:p>
            <a:endParaRPr lang="en-US" dirty="0"/>
          </a:p>
          <a:p>
            <a:r>
              <a:rPr lang="en-US" dirty="0"/>
              <a:t>CFR 250.37(a) Processors must provide Monthly Performance Reports on a monthly basis to USDA, States, and CEs, if applicable.</a:t>
            </a:r>
          </a:p>
          <a:p>
            <a:pPr lvl="1"/>
            <a:r>
              <a:rPr lang="en-US" dirty="0"/>
              <a:t>Since Pre-plate processors do not subscribe to a tracking system (K12, ProcessorLink, etc…) for CEs to view inventory information, Pre-plate processors must provide reports to CEs to comply with CFR 250.37(a).</a:t>
            </a:r>
          </a:p>
          <a:p>
            <a:pPr marL="393192" lvl="1" indent="0">
              <a:buNone/>
            </a:pPr>
            <a:endParaRPr lang="en-US" dirty="0"/>
          </a:p>
          <a:p>
            <a:pPr marL="274320" lvl="1" indent="-274320">
              <a:buClr>
                <a:schemeClr val="accent3"/>
              </a:buClr>
              <a:buSzPct val="95000"/>
            </a:pPr>
            <a:r>
              <a:rPr lang="en-US" dirty="0"/>
              <a:t>Identify Year to Date (YTD) usage and YTD End Balances from processor inventory reports.</a:t>
            </a:r>
          </a:p>
        </p:txBody>
      </p:sp>
    </p:spTree>
    <p:extLst>
      <p:ext uri="{BB962C8B-B14F-4D97-AF65-F5344CB8AC3E}">
        <p14:creationId xmlns:p14="http://schemas.microsoft.com/office/powerpoint/2010/main" val="28694929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a:t>Monitoring Inventory, cont.:</a:t>
            </a:r>
          </a:p>
        </p:txBody>
      </p:sp>
      <p:sp>
        <p:nvSpPr>
          <p:cNvPr id="3" name="Content Placeholder 2"/>
          <p:cNvSpPr>
            <a:spLocks noGrp="1"/>
          </p:cNvSpPr>
          <p:nvPr>
            <p:ph idx="1"/>
          </p:nvPr>
        </p:nvSpPr>
        <p:spPr/>
        <p:txBody>
          <a:bodyPr>
            <a:normAutofit/>
          </a:bodyPr>
          <a:lstStyle/>
          <a:p>
            <a:pPr marL="342900" lvl="1" indent="-342900">
              <a:buClr>
                <a:schemeClr val="accent3"/>
              </a:buClr>
              <a:buSzPct val="95000"/>
            </a:pPr>
            <a:r>
              <a:rPr lang="en-US" dirty="0"/>
              <a:t>TDA has determined calculating Average Monthly Usage of further processed USDA Foods should be based on true actual usage (draw down) during a PY, which is primarily August through May (10 full months).</a:t>
            </a:r>
          </a:p>
          <a:p>
            <a:pPr marL="342900" lvl="1" indent="-342900">
              <a:buClr>
                <a:schemeClr val="accent3"/>
              </a:buClr>
              <a:buSzPct val="95000"/>
            </a:pPr>
            <a:endParaRPr lang="en-US" dirty="0"/>
          </a:p>
          <a:p>
            <a:r>
              <a:rPr lang="en-US" sz="2400" dirty="0"/>
              <a:t>Calculate Average Monthly Usage = YTD Usage divided by the number of months of usage.</a:t>
            </a:r>
          </a:p>
          <a:p>
            <a:pPr marL="0" indent="0">
              <a:buNone/>
            </a:pPr>
            <a:endParaRPr lang="en-US" sz="2400" dirty="0"/>
          </a:p>
          <a:p>
            <a:r>
              <a:rPr lang="en-US" sz="2400" dirty="0"/>
              <a:t>Calculate months of inventory on hand = YTD End Balance divided by Average Monthly Usage.</a:t>
            </a:r>
          </a:p>
        </p:txBody>
      </p:sp>
    </p:spTree>
    <p:extLst>
      <p:ext uri="{BB962C8B-B14F-4D97-AF65-F5344CB8AC3E}">
        <p14:creationId xmlns:p14="http://schemas.microsoft.com/office/powerpoint/2010/main" val="42260696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a:t>Monitoring Inventory, cont.:</a:t>
            </a:r>
          </a:p>
        </p:txBody>
      </p:sp>
      <p:sp>
        <p:nvSpPr>
          <p:cNvPr id="4" name="TextBox 3"/>
          <p:cNvSpPr txBox="1"/>
          <p:nvPr/>
        </p:nvSpPr>
        <p:spPr>
          <a:xfrm>
            <a:off x="457200" y="1981200"/>
            <a:ext cx="8229600" cy="646331"/>
          </a:xfrm>
          <a:prstGeom prst="rect">
            <a:avLst/>
          </a:prstGeom>
          <a:noFill/>
        </p:spPr>
        <p:txBody>
          <a:bodyPr wrap="square" rtlCol="0">
            <a:spAutoFit/>
          </a:bodyPr>
          <a:lstStyle/>
          <a:p>
            <a:pPr marL="285750" indent="-285750">
              <a:buFont typeface="Arial" panose="020B0604020202020204" pitchFamily="34" charset="0"/>
              <a:buChar char="•"/>
            </a:pPr>
            <a:r>
              <a:rPr lang="en-US" b="1" u="sng" dirty="0"/>
              <a:t>Example</a:t>
            </a:r>
            <a:r>
              <a:rPr lang="en-US" b="1" dirty="0"/>
              <a:t>: </a:t>
            </a:r>
            <a:r>
              <a:rPr lang="en-US" dirty="0"/>
              <a:t>August through January (6 months), enough inventory through most of April of the same PY:</a:t>
            </a:r>
          </a:p>
        </p:txBody>
      </p:sp>
      <p:pic>
        <p:nvPicPr>
          <p:cNvPr id="2053" name="Picture 5"/>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50915" t="20004" r="17486" b="69322"/>
          <a:stretch/>
        </p:blipFill>
        <p:spPr bwMode="auto">
          <a:xfrm>
            <a:off x="152400" y="2895600"/>
            <a:ext cx="8839200" cy="839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06272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a:t>Monitoring Inventory, cont.:</a:t>
            </a:r>
          </a:p>
        </p:txBody>
      </p:sp>
      <p:pic>
        <p:nvPicPr>
          <p:cNvPr id="3074"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50901" t="34163" r="17432" b="52993"/>
          <a:stretch/>
        </p:blipFill>
        <p:spPr bwMode="auto">
          <a:xfrm>
            <a:off x="228600" y="2667000"/>
            <a:ext cx="8786879" cy="1002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81000" y="2057400"/>
            <a:ext cx="8534400" cy="646331"/>
          </a:xfrm>
          <a:prstGeom prst="rect">
            <a:avLst/>
          </a:prstGeom>
          <a:noFill/>
        </p:spPr>
        <p:txBody>
          <a:bodyPr wrap="square" rtlCol="0">
            <a:spAutoFit/>
          </a:bodyPr>
          <a:lstStyle/>
          <a:p>
            <a:pPr marL="285750" indent="-285750">
              <a:buFont typeface="Arial" panose="020B0604020202020204" pitchFamily="34" charset="0"/>
              <a:buChar char="•"/>
            </a:pPr>
            <a:r>
              <a:rPr lang="en-US" b="1" u="sng" dirty="0"/>
              <a:t>Example</a:t>
            </a:r>
            <a:r>
              <a:rPr lang="en-US" b="1" dirty="0"/>
              <a:t>: </a:t>
            </a:r>
            <a:r>
              <a:rPr lang="en-US" dirty="0"/>
              <a:t>August through January (6 months), inventory to mid-March of the next PY:</a:t>
            </a:r>
          </a:p>
        </p:txBody>
      </p:sp>
      <p:sp>
        <p:nvSpPr>
          <p:cNvPr id="6" name="TextBox 5"/>
          <p:cNvSpPr txBox="1"/>
          <p:nvPr/>
        </p:nvSpPr>
        <p:spPr>
          <a:xfrm>
            <a:off x="381000" y="3931578"/>
            <a:ext cx="8458200" cy="1754326"/>
          </a:xfrm>
          <a:prstGeom prst="rect">
            <a:avLst/>
          </a:prstGeom>
          <a:noFill/>
        </p:spPr>
        <p:txBody>
          <a:bodyPr wrap="square" rtlCol="0">
            <a:spAutoFit/>
          </a:bodyPr>
          <a:lstStyle/>
          <a:p>
            <a:pPr marL="285750" indent="-285750">
              <a:buFont typeface="Arial" panose="020B0604020202020204" pitchFamily="34" charset="0"/>
              <a:buChar char="•"/>
            </a:pPr>
            <a:r>
              <a:rPr lang="en-US" dirty="0"/>
              <a:t>TDA no longer allows CEs to carry over pounds into the next PY.  Pounds ordered in a PY must be drawn down by June 30 each PY.  Unused pounds on July 1 are considered carry over and will be swept to State Accounts each July.</a:t>
            </a:r>
          </a:p>
          <a:p>
            <a:endParaRPr lang="en-US" dirty="0"/>
          </a:p>
          <a:p>
            <a:pPr marL="285750" indent="-285750">
              <a:buFont typeface="Arial" panose="020B0604020202020204" pitchFamily="34" charset="0"/>
              <a:buChar char="•"/>
            </a:pPr>
            <a:r>
              <a:rPr lang="en-US" dirty="0"/>
              <a:t>USDA encourages States to encourage CEs to draw down pounds of further processed USDA Foods with-in the PY they were ordered.</a:t>
            </a:r>
          </a:p>
        </p:txBody>
      </p:sp>
    </p:spTree>
    <p:extLst>
      <p:ext uri="{BB962C8B-B14F-4D97-AF65-F5344CB8AC3E}">
        <p14:creationId xmlns:p14="http://schemas.microsoft.com/office/powerpoint/2010/main" val="38121766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a:t>Questions:</a:t>
            </a:r>
          </a:p>
        </p:txBody>
      </p:sp>
      <p:sp>
        <p:nvSpPr>
          <p:cNvPr id="3" name="Content Placeholder 2"/>
          <p:cNvSpPr>
            <a:spLocks noGrp="1"/>
          </p:cNvSpPr>
          <p:nvPr>
            <p:ph idx="1"/>
          </p:nvPr>
        </p:nvSpPr>
        <p:spPr>
          <a:xfrm>
            <a:off x="457200" y="1676400"/>
            <a:ext cx="8229600" cy="4389120"/>
          </a:xfrm>
        </p:spPr>
        <p:txBody>
          <a:bodyPr>
            <a:normAutofit lnSpcReduction="10000"/>
          </a:bodyPr>
          <a:lstStyle/>
          <a:p>
            <a:pPr marL="0" indent="0">
              <a:buNone/>
            </a:pPr>
            <a:r>
              <a:rPr lang="en-US" u="sng" dirty="0"/>
              <a:t>For Assistance</a:t>
            </a:r>
            <a:r>
              <a:rPr lang="en-US" dirty="0"/>
              <a:t>:</a:t>
            </a:r>
          </a:p>
          <a:p>
            <a:pPr marL="0" indent="0">
              <a:buNone/>
            </a:pPr>
            <a:endParaRPr lang="en-US" dirty="0"/>
          </a:p>
          <a:p>
            <a:r>
              <a:rPr lang="en-US" dirty="0"/>
              <a:t>Program assistance: Contact your respective Education Service Center (ESC) representative.</a:t>
            </a:r>
          </a:p>
          <a:p>
            <a:endParaRPr lang="en-US" dirty="0"/>
          </a:p>
          <a:p>
            <a:r>
              <a:rPr lang="en-US" dirty="0"/>
              <a:t>Technical assistance with TX-UNPS: Call the TEX-Meal hotline (877) 839-6328.</a:t>
            </a:r>
          </a:p>
          <a:p>
            <a:endParaRPr lang="en-US" dirty="0">
              <a:hlinkClick r:id="rId3"/>
            </a:endParaRPr>
          </a:p>
          <a:p>
            <a:r>
              <a:rPr lang="en-US" dirty="0"/>
              <a:t>General questions: submit emails to </a:t>
            </a:r>
            <a:r>
              <a:rPr lang="en-US" dirty="0">
                <a:hlinkClick r:id="rId3"/>
              </a:rPr>
              <a:t>CommodityOperations@texasagriculture.gov</a:t>
            </a:r>
            <a:r>
              <a:rPr lang="en-US" dirty="0"/>
              <a:t> .</a:t>
            </a:r>
          </a:p>
        </p:txBody>
      </p:sp>
    </p:spTree>
    <p:extLst>
      <p:ext uri="{BB962C8B-B14F-4D97-AF65-F5344CB8AC3E}">
        <p14:creationId xmlns:p14="http://schemas.microsoft.com/office/powerpoint/2010/main" val="3632859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210312"/>
          </a:xfrm>
        </p:spPr>
        <p:txBody>
          <a:bodyPr>
            <a:normAutofit fontScale="90000"/>
          </a:bodyPr>
          <a:lstStyle/>
          <a:p>
            <a:endParaRPr lang="en-US" dirty="0"/>
          </a:p>
        </p:txBody>
      </p:sp>
      <p:sp>
        <p:nvSpPr>
          <p:cNvPr id="3" name="Content Placeholder 2"/>
          <p:cNvSpPr>
            <a:spLocks noGrp="1"/>
          </p:cNvSpPr>
          <p:nvPr>
            <p:ph idx="1"/>
          </p:nvPr>
        </p:nvSpPr>
        <p:spPr/>
        <p:txBody>
          <a:bodyPr>
            <a:normAutofit/>
          </a:bodyPr>
          <a:lstStyle/>
          <a:p>
            <a:pPr marL="0" indent="0">
              <a:buNone/>
            </a:pPr>
            <a:r>
              <a:rPr lang="en-US" sz="6000" dirty="0"/>
              <a:t>Overview</a:t>
            </a:r>
          </a:p>
        </p:txBody>
      </p:sp>
    </p:spTree>
    <p:extLst>
      <p:ext uri="{BB962C8B-B14F-4D97-AF65-F5344CB8AC3E}">
        <p14:creationId xmlns:p14="http://schemas.microsoft.com/office/powerpoint/2010/main" val="40236816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eaLnBrk="1" latinLnBrk="0" hangingPunct="1"/>
            <a:fld id="{F0C94032-CD4C-4C25-B0C2-CEC720522D92}" type="slidenum">
              <a:rPr kumimoji="0" lang="en-US" smtClean="0"/>
              <a:pPr eaLnBrk="1" latinLnBrk="0" hangingPunct="1"/>
              <a:t>60</a:t>
            </a:fld>
            <a:endParaRPr kumimoji="0" lang="en-US" dirty="0">
              <a:solidFill>
                <a:schemeClr val="tx2"/>
              </a:solidFill>
            </a:endParaRPr>
          </a:p>
        </p:txBody>
      </p:sp>
      <p:sp>
        <p:nvSpPr>
          <p:cNvPr id="6" name="TextBox 4"/>
          <p:cNvSpPr txBox="1"/>
          <p:nvPr/>
        </p:nvSpPr>
        <p:spPr>
          <a:xfrm>
            <a:off x="457200" y="2743200"/>
            <a:ext cx="8229600" cy="34163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solidFill>
                  <a:schemeClr val="tx1">
                    <a:lumMod val="65000"/>
                    <a:lumOff val="35000"/>
                  </a:schemeClr>
                </a:solidFill>
              </a:rPr>
              <a:t>The Texas Department of Agriculture’s Food and Nutrition Division is funded by the U.S. Department of Agriculture, Food and Nutrition Service.</a:t>
            </a:r>
            <a:endParaRPr lang="en-US" sz="1200" dirty="0">
              <a:solidFill>
                <a:schemeClr val="tx1">
                  <a:lumMod val="65000"/>
                  <a:lumOff val="35000"/>
                </a:schemeClr>
              </a:solidFill>
            </a:endParaRPr>
          </a:p>
          <a:p>
            <a:pPr algn="ctr"/>
            <a:r>
              <a:rPr lang="en-US" sz="800" dirty="0">
                <a:solidFill>
                  <a:schemeClr val="tx1">
                    <a:lumMod val="65000"/>
                    <a:lumOff val="35000"/>
                  </a:schemeClr>
                </a:solidFill>
              </a:rPr>
              <a:t> </a:t>
            </a:r>
          </a:p>
          <a:p>
            <a:pPr algn="ctr"/>
            <a:r>
              <a:rPr lang="en-US" sz="1200" b="1" dirty="0">
                <a:solidFill>
                  <a:schemeClr val="tx1">
                    <a:lumMod val="65000"/>
                    <a:lumOff val="35000"/>
                  </a:schemeClr>
                </a:solidFill>
              </a:rPr>
              <a:t>The U.S. Department of Agriculture prohibits discrimination against its customers, employees, and applicants for employment on the bases of race, color, national origin, age, disability, sex, gender identity, religion, reprisal, and where applicable, political beliefs, marital status, familial or parental status, sexual orientation, or all or part of an individual’s income is derived from any public assistance program, or protected genetic information in employment or in any program or activity conducted or funded by the Department. (Not all prohibited bases will apply to all programs and/or employment activities.)</a:t>
            </a:r>
            <a:endParaRPr lang="en-US" sz="1200" dirty="0">
              <a:solidFill>
                <a:schemeClr val="tx1">
                  <a:lumMod val="65000"/>
                  <a:lumOff val="35000"/>
                </a:schemeClr>
              </a:solidFill>
            </a:endParaRPr>
          </a:p>
          <a:p>
            <a:pPr algn="ctr"/>
            <a:r>
              <a:rPr lang="en-US" sz="800" b="1" dirty="0">
                <a:solidFill>
                  <a:schemeClr val="tx1">
                    <a:lumMod val="65000"/>
                    <a:lumOff val="35000"/>
                  </a:schemeClr>
                </a:solidFill>
              </a:rPr>
              <a:t> </a:t>
            </a:r>
            <a:endParaRPr lang="en-US" sz="800" dirty="0">
              <a:solidFill>
                <a:schemeClr val="tx1">
                  <a:lumMod val="65000"/>
                  <a:lumOff val="35000"/>
                </a:schemeClr>
              </a:solidFill>
            </a:endParaRPr>
          </a:p>
          <a:p>
            <a:pPr algn="ctr"/>
            <a:r>
              <a:rPr lang="en-US" sz="1200" b="1" dirty="0">
                <a:solidFill>
                  <a:schemeClr val="tx1">
                    <a:lumMod val="65000"/>
                    <a:lumOff val="35000"/>
                  </a:schemeClr>
                </a:solidFill>
              </a:rPr>
              <a:t>If you wish to file a Civil Rights program complaint of discrimination, complete the </a:t>
            </a:r>
            <a:r>
              <a:rPr lang="en-US" sz="1200" b="1" u="sng" dirty="0">
                <a:solidFill>
                  <a:srgbClr val="67A6BD"/>
                </a:solidFill>
              </a:rPr>
              <a:t>USDA Program Discrimination Complaint Form</a:t>
            </a:r>
            <a:r>
              <a:rPr lang="en-US" sz="1200" b="1" dirty="0">
                <a:solidFill>
                  <a:schemeClr val="tx1">
                    <a:lumMod val="65000"/>
                    <a:lumOff val="35000"/>
                  </a:schemeClr>
                </a:solidFill>
              </a:rPr>
              <a:t>, found online at </a:t>
            </a:r>
            <a:r>
              <a:rPr lang="en-US" sz="1200" b="1" u="sng" dirty="0">
                <a:solidFill>
                  <a:schemeClr val="tx1">
                    <a:lumMod val="65000"/>
                    <a:lumOff val="35000"/>
                  </a:schemeClr>
                </a:solidFill>
                <a:hlinkClick r:id="rId3"/>
              </a:rPr>
              <a:t>http://www.ascr.usda.gov/complaint_filing_cust.html</a:t>
            </a:r>
            <a:r>
              <a:rPr lang="en-US" sz="1200" b="1" dirty="0">
                <a:solidFill>
                  <a:schemeClr val="tx1">
                    <a:lumMod val="65000"/>
                    <a:lumOff val="35000"/>
                  </a:schemeClr>
                </a:solidFill>
              </a:rPr>
              <a:t>, or at any USDA office, or call  (866) 632-9992 to request the form. You may also write a letter containing all of the information requested in the form. Send your completed complaint form or letter to us by mail at U.S. Department of Agriculture, Director, Office of Adjudication, 1400 Independence Avenue, S.W., Washington, D.C. 20250-9410, by fax (202) 690-7442 or email at </a:t>
            </a:r>
            <a:r>
              <a:rPr lang="en-US" sz="1200" b="1" u="sng" dirty="0">
                <a:solidFill>
                  <a:schemeClr val="tx1">
                    <a:lumMod val="65000"/>
                    <a:lumOff val="35000"/>
                  </a:schemeClr>
                </a:solidFill>
                <a:hlinkClick r:id="rId4"/>
              </a:rPr>
              <a:t>program.intake@usda.gov</a:t>
            </a:r>
            <a:r>
              <a:rPr lang="en-US" sz="1200" b="1" dirty="0">
                <a:solidFill>
                  <a:schemeClr val="tx1">
                    <a:lumMod val="65000"/>
                    <a:lumOff val="35000"/>
                  </a:schemeClr>
                </a:solidFill>
              </a:rPr>
              <a:t>.</a:t>
            </a:r>
          </a:p>
          <a:p>
            <a:pPr algn="ctr"/>
            <a:r>
              <a:rPr lang="en-US" sz="800" b="1" dirty="0">
                <a:solidFill>
                  <a:schemeClr val="tx1">
                    <a:lumMod val="65000"/>
                    <a:lumOff val="35000"/>
                  </a:schemeClr>
                </a:solidFill>
              </a:rPr>
              <a:t> </a:t>
            </a:r>
          </a:p>
          <a:p>
            <a:pPr algn="ctr"/>
            <a:r>
              <a:rPr lang="en-US" sz="1200" b="1" dirty="0">
                <a:solidFill>
                  <a:schemeClr val="tx1">
                    <a:lumMod val="65000"/>
                    <a:lumOff val="35000"/>
                  </a:schemeClr>
                </a:solidFill>
              </a:rPr>
              <a:t>Individuals who are deaf, hard of hearing or have speech disabilities may contact USDA through the Federal Relay Service at (800) 877-8339; or (800) 845-6136 (Spanish).</a:t>
            </a:r>
          </a:p>
          <a:p>
            <a:pPr algn="ctr"/>
            <a:r>
              <a:rPr lang="en-US" sz="800" b="1" dirty="0">
                <a:solidFill>
                  <a:schemeClr val="tx1">
                    <a:lumMod val="65000"/>
                    <a:lumOff val="35000"/>
                  </a:schemeClr>
                </a:solidFill>
              </a:rPr>
              <a:t> </a:t>
            </a:r>
          </a:p>
          <a:p>
            <a:pPr algn="ctr"/>
            <a:r>
              <a:rPr lang="en-US" sz="1200" b="1" dirty="0">
                <a:solidFill>
                  <a:schemeClr val="tx1">
                    <a:lumMod val="65000"/>
                    <a:lumOff val="35000"/>
                  </a:schemeClr>
                </a:solidFill>
              </a:rPr>
              <a:t>USDA is an equal opportunity provider and employer.</a:t>
            </a:r>
          </a:p>
        </p:txBody>
      </p:sp>
      <p:pic>
        <p:nvPicPr>
          <p:cNvPr id="1026" name="Picture 2" descr="\\A02\fnd\Nutrition and Education\Outreach\TDA Seal_Signatures\Seal with Underlying Tex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3270" y="381000"/>
            <a:ext cx="7668859" cy="2220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24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pPr algn="l"/>
            <a:r>
              <a:rPr lang="en-US" dirty="0"/>
              <a:t>Overview:</a:t>
            </a:r>
          </a:p>
        </p:txBody>
      </p:sp>
      <p:sp>
        <p:nvSpPr>
          <p:cNvPr id="3" name="Content Placeholder 2"/>
          <p:cNvSpPr>
            <a:spLocks noGrp="1"/>
          </p:cNvSpPr>
          <p:nvPr>
            <p:ph idx="1"/>
          </p:nvPr>
        </p:nvSpPr>
        <p:spPr>
          <a:xfrm>
            <a:off x="457200" y="1676400"/>
            <a:ext cx="8229600" cy="4648200"/>
          </a:xfrm>
        </p:spPr>
        <p:txBody>
          <a:bodyPr>
            <a:normAutofit fontScale="92500"/>
          </a:bodyPr>
          <a:lstStyle/>
          <a:p>
            <a:r>
              <a:rPr lang="en-US" dirty="0"/>
              <a:t>Backhauling means the delivery of donated foods (USDA Foods) to a processor for processing from a distributing (State) or recipient agency’s (Contracting Entities, i.e.: CEs) storage facility.</a:t>
            </a:r>
          </a:p>
          <a:p>
            <a:pPr marL="0" indent="0">
              <a:buNone/>
            </a:pPr>
            <a:endParaRPr lang="en-US" dirty="0"/>
          </a:p>
          <a:p>
            <a:r>
              <a:rPr lang="en-US" dirty="0"/>
              <a:t>CFR 250.34(b) Prohibits substitution of commingling of all  backhauled donated foods, and to require that the processor process them into end products for sale and delivery to the recipient agency that provided them.</a:t>
            </a:r>
          </a:p>
          <a:p>
            <a:pPr lvl="1"/>
            <a:r>
              <a:rPr lang="en-US" dirty="0"/>
              <a:t>A CEs backhauled inventory cannot be commingled with another CEs backhauled inventory, this includes Department of Defense (DoD) Fresh Fruits &amp; Vegetables (FFV).</a:t>
            </a:r>
          </a:p>
        </p:txBody>
      </p:sp>
    </p:spTree>
    <p:extLst>
      <p:ext uri="{BB962C8B-B14F-4D97-AF65-F5344CB8AC3E}">
        <p14:creationId xmlns:p14="http://schemas.microsoft.com/office/powerpoint/2010/main" val="2302268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a:t>Overview, cont.:</a:t>
            </a:r>
          </a:p>
        </p:txBody>
      </p:sp>
      <p:sp>
        <p:nvSpPr>
          <p:cNvPr id="3" name="Content Placeholder 2"/>
          <p:cNvSpPr>
            <a:spLocks noGrp="1"/>
          </p:cNvSpPr>
          <p:nvPr>
            <p:ph idx="1"/>
          </p:nvPr>
        </p:nvSpPr>
        <p:spPr>
          <a:xfrm>
            <a:off x="457200" y="1752600"/>
            <a:ext cx="8229600" cy="4572000"/>
          </a:xfrm>
        </p:spPr>
        <p:txBody>
          <a:bodyPr>
            <a:normAutofit fontScale="92500"/>
          </a:bodyPr>
          <a:lstStyle/>
          <a:p>
            <a:r>
              <a:rPr lang="en-US" dirty="0"/>
              <a:t>CFR 250.30(a) Says that repackaging and use of donated foods in vended meals is considered processing.</a:t>
            </a:r>
          </a:p>
          <a:p>
            <a:pPr marL="0" indent="0">
              <a:buNone/>
            </a:pPr>
            <a:endParaRPr lang="en-US" dirty="0"/>
          </a:p>
          <a:p>
            <a:r>
              <a:rPr lang="en-US" dirty="0"/>
              <a:t>Preferred Meals and Revolution Foods are vended meal/catering companies that re-package (pre-plate) USDA Foods, thus are considered “processors”.</a:t>
            </a:r>
          </a:p>
          <a:p>
            <a:pPr marL="0" indent="0">
              <a:buNone/>
            </a:pPr>
            <a:endParaRPr lang="en-US" dirty="0"/>
          </a:p>
          <a:p>
            <a:r>
              <a:rPr lang="en-US" dirty="0"/>
              <a:t>For CEs, requests change from cases on the Annual Survey by Month for Regular (brown box) USDA Foods to pounds on the Processing Surveys for further processed USDA Foods.</a:t>
            </a:r>
          </a:p>
        </p:txBody>
      </p:sp>
    </p:spTree>
    <p:extLst>
      <p:ext uri="{BB962C8B-B14F-4D97-AF65-F5344CB8AC3E}">
        <p14:creationId xmlns:p14="http://schemas.microsoft.com/office/powerpoint/2010/main" val="2253619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a:t>Overview, cont.:</a:t>
            </a:r>
          </a:p>
        </p:txBody>
      </p:sp>
      <p:sp>
        <p:nvSpPr>
          <p:cNvPr id="3" name="Content Placeholder 2"/>
          <p:cNvSpPr>
            <a:spLocks noGrp="1"/>
          </p:cNvSpPr>
          <p:nvPr>
            <p:ph idx="1"/>
          </p:nvPr>
        </p:nvSpPr>
        <p:spPr>
          <a:xfrm>
            <a:off x="457200" y="1752600"/>
            <a:ext cx="8229600" cy="4572000"/>
          </a:xfrm>
        </p:spPr>
        <p:txBody>
          <a:bodyPr>
            <a:normAutofit/>
          </a:bodyPr>
          <a:lstStyle/>
          <a:p>
            <a:r>
              <a:rPr lang="en-US" dirty="0"/>
              <a:t>Each Program Year (PY), Pre-plate processors are approved by USDA to process a variety of USDA Foods, which is an extensive list.</a:t>
            </a:r>
          </a:p>
          <a:p>
            <a:pPr lvl="1"/>
            <a:r>
              <a:rPr lang="en-US" sz="2200" dirty="0"/>
              <a:t>These processors must reduce their list of approved USDA Foods to their most popular foods, to adequately accommodate the Entitlement commitment from participating CEs to build full truckloads.</a:t>
            </a:r>
          </a:p>
          <a:p>
            <a:pPr marL="393192" lvl="1" indent="0">
              <a:buNone/>
            </a:pPr>
            <a:endParaRPr lang="en-US" sz="2200" dirty="0"/>
          </a:p>
          <a:p>
            <a:r>
              <a:rPr lang="en-US" sz="2400" dirty="0"/>
              <a:t>Pre-plate processors provide CEs with a commodity calculator to forecast the number of meals needed for a new PY, which converts them to pounds.</a:t>
            </a:r>
          </a:p>
        </p:txBody>
      </p:sp>
    </p:spTree>
    <p:extLst>
      <p:ext uri="{BB962C8B-B14F-4D97-AF65-F5344CB8AC3E}">
        <p14:creationId xmlns:p14="http://schemas.microsoft.com/office/powerpoint/2010/main" val="420358149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2005</TotalTime>
  <Words>2307</Words>
  <Application>Microsoft Office PowerPoint</Application>
  <PresentationFormat>On-screen Show (4:3)</PresentationFormat>
  <Paragraphs>260</Paragraphs>
  <Slides>60</Slides>
  <Notes>57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60</vt:i4>
      </vt:variant>
    </vt:vector>
  </HeadingPairs>
  <TitlesOfParts>
    <vt:vector size="65" baseType="lpstr">
      <vt:lpstr>Arial</vt:lpstr>
      <vt:lpstr>Calibri</vt:lpstr>
      <vt:lpstr>Constantia</vt:lpstr>
      <vt:lpstr>Wingdings 2</vt:lpstr>
      <vt:lpstr>Flow</vt:lpstr>
      <vt:lpstr>CEs participating with “Pre-plate” Processors (vended meals/catering companies)</vt:lpstr>
      <vt:lpstr>Agenda:</vt:lpstr>
      <vt:lpstr>PowerPoint Presentation</vt:lpstr>
      <vt:lpstr>Staff Introduction - Ordering Team:</vt:lpstr>
      <vt:lpstr>Staff Introduction - Inventory Team:</vt:lpstr>
      <vt:lpstr>PowerPoint Presentation</vt:lpstr>
      <vt:lpstr>Overview:</vt:lpstr>
      <vt:lpstr>Overview, cont.:</vt:lpstr>
      <vt:lpstr>Overview, cont.:</vt:lpstr>
      <vt:lpstr>Overview, cont.:</vt:lpstr>
      <vt:lpstr>Overview, cont.:</vt:lpstr>
      <vt:lpstr>Overview, cont.:</vt:lpstr>
      <vt:lpstr>PowerPoint Presentation</vt:lpstr>
      <vt:lpstr>The FDP Contract:</vt:lpstr>
      <vt:lpstr>The FDP Contract :</vt:lpstr>
      <vt:lpstr>The FDP Contract, cont.:</vt:lpstr>
      <vt:lpstr>The FDP Contract, cont.:</vt:lpstr>
      <vt:lpstr>The FDP Contract, cont.:</vt:lpstr>
      <vt:lpstr>The FDP Contract, cont.:</vt:lpstr>
      <vt:lpstr>The FDP Contract, cont.:</vt:lpstr>
      <vt:lpstr>The FDP Contract, cont.:</vt:lpstr>
      <vt:lpstr>The FDP Contract, cont.:</vt:lpstr>
      <vt:lpstr>The FDP Contract, cont.:</vt:lpstr>
      <vt:lpstr>The FDP Contract, cont.:</vt:lpstr>
      <vt:lpstr>The FDP Contract, cont.:</vt:lpstr>
      <vt:lpstr>The FDP Contract, cont.:</vt:lpstr>
      <vt:lpstr>The FDP Contract, cont.:</vt:lpstr>
      <vt:lpstr>The FDP Contract, cont.:</vt:lpstr>
      <vt:lpstr>The FDP Contract:</vt:lpstr>
      <vt:lpstr>The FDP Contract :</vt:lpstr>
      <vt:lpstr>The FDP Contract, cont.:</vt:lpstr>
      <vt:lpstr>The FDP Contract, cont.:</vt:lpstr>
      <vt:lpstr>The FDP Contract, cont.:</vt:lpstr>
      <vt:lpstr>The FDP Contract, cont.:</vt:lpstr>
      <vt:lpstr>The FDP Contract, cont.:</vt:lpstr>
      <vt:lpstr>The FDP Contract, cont.:</vt:lpstr>
      <vt:lpstr>The FDP Contract, cont.:</vt:lpstr>
      <vt:lpstr>The FDP Contract, cont.:</vt:lpstr>
      <vt:lpstr>The FDP Contract, cont.:</vt:lpstr>
      <vt:lpstr>The FDP Contract, cont.:</vt:lpstr>
      <vt:lpstr>The FDP Contract, cont.:</vt:lpstr>
      <vt:lpstr>The FDP Contract, cont.:</vt:lpstr>
      <vt:lpstr>The FDP Contract, cont.:</vt:lpstr>
      <vt:lpstr>The FDP Contract, cont.:</vt:lpstr>
      <vt:lpstr>PowerPoint Presentation</vt:lpstr>
      <vt:lpstr>The Processing Surveys:</vt:lpstr>
      <vt:lpstr>The Processing Surveys, cont.:</vt:lpstr>
      <vt:lpstr>The Processing Surveys, cont.:</vt:lpstr>
      <vt:lpstr>The Processing Surveys, cont.:</vt:lpstr>
      <vt:lpstr>The Processing Surveys, cont.:</vt:lpstr>
      <vt:lpstr>The Processing Surveys, cont.:</vt:lpstr>
      <vt:lpstr>The Processing Surveys, cont.:</vt:lpstr>
      <vt:lpstr>The Processing Surveys, cont.:</vt:lpstr>
      <vt:lpstr>PowerPoint Presentation</vt:lpstr>
      <vt:lpstr>Monitoring Inventory:</vt:lpstr>
      <vt:lpstr>Monitoring Inventory, cont.:</vt:lpstr>
      <vt:lpstr>Monitoring Inventory, cont.:</vt:lpstr>
      <vt:lpstr>Monitoring Inventory, cont.:</vt:lpstr>
      <vt:lpstr>Questions:</vt:lpstr>
      <vt:lpstr>PowerPoint Presentation</vt:lpstr>
    </vt:vector>
  </TitlesOfParts>
  <Company>Texas Department of Agriculture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Manuel Flores</dc:creator>
  <cp:lastModifiedBy>Manuel Flores</cp:lastModifiedBy>
  <cp:revision>178</cp:revision>
  <cp:lastPrinted>2019-02-05T14:10:43Z</cp:lastPrinted>
  <dcterms:created xsi:type="dcterms:W3CDTF">2019-01-28T21:08:49Z</dcterms:created>
  <dcterms:modified xsi:type="dcterms:W3CDTF">2022-02-14T15:03:47Z</dcterms:modified>
</cp:coreProperties>
</file>